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89" r:id="rId2"/>
    <p:sldId id="304" r:id="rId3"/>
    <p:sldId id="305" r:id="rId4"/>
    <p:sldId id="311" r:id="rId5"/>
    <p:sldId id="312" r:id="rId6"/>
    <p:sldId id="308" r:id="rId7"/>
    <p:sldId id="317" r:id="rId8"/>
    <p:sldId id="309" r:id="rId9"/>
    <p:sldId id="318" r:id="rId10"/>
    <p:sldId id="319" r:id="rId11"/>
    <p:sldId id="32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4F15"/>
    <a:srgbClr val="FF6600"/>
    <a:srgbClr val="FFCC66"/>
    <a:srgbClr val="008000"/>
    <a:srgbClr val="CCCC00"/>
    <a:srgbClr val="33CC33"/>
    <a:srgbClr val="009900"/>
    <a:srgbClr val="FF3300"/>
    <a:srgbClr val="E82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85486" autoAdjust="0"/>
  </p:normalViewPr>
  <p:slideViewPr>
    <p:cSldViewPr>
      <p:cViewPr varScale="1">
        <p:scale>
          <a:sx n="102" d="100"/>
          <a:sy n="102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CC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33905029070844"/>
                  <c:y val="-0.01219944100880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9852829972297"/>
                  <c:y val="-0.01229947351937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6216268682213"/>
                  <c:y val="-0.0157251106609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71476616098809"/>
                  <c:y val="-0.00624988835657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56547122004365"/>
                  <c:y val="-0.00937495162118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8201537941423"/>
                  <c:y val="-0.0126002855690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900122507296083"/>
                  <c:y val="-0.009174648427405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Стоимость услуг</c:v>
                </c:pt>
                <c:pt idx="1">
                  <c:v>Опыт и надёжность</c:v>
                </c:pt>
                <c:pt idx="2">
                  <c:v>Показатели качества</c:v>
                </c:pt>
                <c:pt idx="3">
                  <c:v>Спектр услуг</c:v>
                </c:pt>
                <c:pt idx="4">
                  <c:v>Легкий старт сотрудничества</c:v>
                </c:pt>
                <c:pt idx="5">
                  <c:v>Прозрачность операций</c:v>
                </c:pt>
                <c:pt idx="6">
                  <c:v>Размер оператора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0.69</c:v>
                </c:pt>
                <c:pt idx="1">
                  <c:v>0.41</c:v>
                </c:pt>
                <c:pt idx="2">
                  <c:v>0.39</c:v>
                </c:pt>
                <c:pt idx="3">
                  <c:v>0.32</c:v>
                </c:pt>
                <c:pt idx="4">
                  <c:v>0.27</c:v>
                </c:pt>
                <c:pt idx="5">
                  <c:v>0.15</c:v>
                </c:pt>
                <c:pt idx="6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Стоимость услуг</c:v>
                </c:pt>
                <c:pt idx="1">
                  <c:v>Опыт и надёжность</c:v>
                </c:pt>
                <c:pt idx="2">
                  <c:v>Показатели качества</c:v>
                </c:pt>
                <c:pt idx="3">
                  <c:v>Спектр услуг</c:v>
                </c:pt>
                <c:pt idx="4">
                  <c:v>Легкий старт сотрудничества</c:v>
                </c:pt>
                <c:pt idx="5">
                  <c:v>Прозрачность операций</c:v>
                </c:pt>
                <c:pt idx="6">
                  <c:v>Размер оператора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Стоимость услуг</c:v>
                </c:pt>
                <c:pt idx="1">
                  <c:v>Опыт и надёжность</c:v>
                </c:pt>
                <c:pt idx="2">
                  <c:v>Показатели качества</c:v>
                </c:pt>
                <c:pt idx="3">
                  <c:v>Спектр услуг</c:v>
                </c:pt>
                <c:pt idx="4">
                  <c:v>Легкий старт сотрудничества</c:v>
                </c:pt>
                <c:pt idx="5">
                  <c:v>Прозрачность операций</c:v>
                </c:pt>
                <c:pt idx="6">
                  <c:v>Размер оператора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99711384"/>
        <c:axId val="2099279864"/>
        <c:axId val="0"/>
      </c:bar3DChart>
      <c:catAx>
        <c:axId val="2099711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9279864"/>
        <c:crosses val="autoZero"/>
        <c:auto val="1"/>
        <c:lblAlgn val="ctr"/>
        <c:lblOffset val="100"/>
        <c:noMultiLvlLbl val="0"/>
      </c:catAx>
      <c:valAx>
        <c:axId val="2099279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9711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38B6B-04F5-4C93-BD37-60589394F0B1}" type="datetimeFigureOut">
              <a:rPr lang="ru-RU" smtClean="0"/>
              <a:pPr/>
              <a:t>14.06.16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6C18A-DB99-4C84-830A-6253B439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7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6F49-8B02-4399-9970-53942FB1EB86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7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7CD4-275F-4F90-A99D-2B04C6AAF36F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4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2F78-1CCC-47A6-8B86-1628C0ABE09F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2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C9-DB38-4930-BAAC-AA6461FD5F57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9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A82B-580A-4755-874C-E73B3F60A457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4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C4C-03C6-4B0F-94C7-3003ACC54B9B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7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9A0-DD61-49A1-B031-9B7CE1D1B65F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FD20-9E89-4A31-A7DB-57746739438B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E17C-DDA4-4088-81B1-A73515B769C9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0323-A4C1-4465-B7DC-07B7C120FACD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7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D48B-79DC-421A-AB93-C8144ACCD3C5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2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674F-35FB-450A-9476-648BD5548875}" type="datetime1">
              <a:rPr lang="ru-RU" smtClean="0"/>
              <a:pPr/>
              <a:t>14.06.16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1D1DF-A0C7-405C-B2D1-57A27FB8C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1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hart" Target="../charts/chart1.xm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resh-logic.ru" TargetMode="External"/><Relationship Id="rId4" Type="http://schemas.openxmlformats.org/officeDocument/2006/relationships/hyperlink" Target="http://www.fresh-logic.ru/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5.png"/><Relationship Id="rId21" Type="http://schemas.openxmlformats.org/officeDocument/2006/relationships/image" Target="../media/image26.jpeg"/><Relationship Id="rId22" Type="http://schemas.openxmlformats.org/officeDocument/2006/relationships/image" Target="../media/image27.png"/><Relationship Id="rId10" Type="http://schemas.microsoft.com/office/2007/relationships/hdphoto" Target="../media/hdphoto2.wdp"/><Relationship Id="rId11" Type="http://schemas.openxmlformats.org/officeDocument/2006/relationships/image" Target="../media/image16.jpeg"/><Relationship Id="rId12" Type="http://schemas.openxmlformats.org/officeDocument/2006/relationships/image" Target="../media/image17.jpg"/><Relationship Id="rId13" Type="http://schemas.openxmlformats.org/officeDocument/2006/relationships/image" Target="../media/image18.jpeg"/><Relationship Id="rId14" Type="http://schemas.openxmlformats.org/officeDocument/2006/relationships/image" Target="../media/image19.png"/><Relationship Id="rId15" Type="http://schemas.openxmlformats.org/officeDocument/2006/relationships/image" Target="../media/image20.jpeg"/><Relationship Id="rId16" Type="http://schemas.openxmlformats.org/officeDocument/2006/relationships/image" Target="../media/image21.jpeg"/><Relationship Id="rId17" Type="http://schemas.openxmlformats.org/officeDocument/2006/relationships/image" Target="../media/image22.png"/><Relationship Id="rId18" Type="http://schemas.openxmlformats.org/officeDocument/2006/relationships/image" Target="../media/image23.jpe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5" Type="http://schemas.openxmlformats.org/officeDocument/2006/relationships/image" Target="../media/image3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9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gorshkova\Desktop\ывы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0" y="1927195"/>
            <a:ext cx="4156364" cy="2520280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31617" r="11413" b="26211"/>
          <a:stretch/>
        </p:blipFill>
        <p:spPr>
          <a:xfrm>
            <a:off x="4946417" y="1458843"/>
            <a:ext cx="3751674" cy="3751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552" y="250309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3300"/>
                </a:solidFill>
                <a:latin typeface="+mj-lt"/>
                <a:cs typeface="Times New Roman" pitchFamily="18" charset="0"/>
              </a:rPr>
              <a:t>ФУЛФИЛМЕНТ – </a:t>
            </a:r>
          </a:p>
          <a:p>
            <a:r>
              <a:rPr lang="ru-RU" sz="3200" dirty="0" smtClean="0">
                <a:solidFill>
                  <a:srgbClr val="003300"/>
                </a:solidFill>
                <a:latin typeface="+mj-lt"/>
                <a:cs typeface="Times New Roman" pitchFamily="18" charset="0"/>
              </a:rPr>
              <a:t>ИНСТРУКЦИЯ</a:t>
            </a:r>
          </a:p>
          <a:p>
            <a:r>
              <a:rPr lang="ru-RU" sz="3200" dirty="0" smtClean="0">
                <a:solidFill>
                  <a:srgbClr val="003300"/>
                </a:solidFill>
                <a:latin typeface="+mj-lt"/>
                <a:cs typeface="Times New Roman" pitchFamily="18" charset="0"/>
              </a:rPr>
              <a:t>ПО ПРИМЕНЕНИЮ</a:t>
            </a:r>
            <a:endParaRPr lang="ru-RU" sz="3200" dirty="0">
              <a:solidFill>
                <a:srgbClr val="0033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AutoShape 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4" cstate="print"/>
          <a:srcRect l="10310" t="3756" r="10385" b="88527"/>
          <a:stretch>
            <a:fillRect/>
          </a:stretch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</p:spPr>
      </p:pic>
      <p:pic>
        <p:nvPicPr>
          <p:cNvPr id="1027" name="Picture 3" descr="C:\Users\gorshkova\Desktop\A4_buklet_print-1.jpg"/>
          <p:cNvPicPr>
            <a:picLocks noChangeAspect="1" noChangeArrowheads="1"/>
          </p:cNvPicPr>
          <p:nvPr/>
        </p:nvPicPr>
        <p:blipFill>
          <a:blip r:embed="rId4" cstate="print"/>
          <a:srcRect l="10309" t="86013" r="10385" b="3698"/>
          <a:stretch>
            <a:fillRect/>
          </a:stretch>
        </p:blipFill>
        <p:spPr bwMode="auto">
          <a:xfrm>
            <a:off x="0" y="6021288"/>
            <a:ext cx="9144000" cy="86409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51520" y="5393941"/>
            <a:ext cx="1975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</a:rPr>
              <a:t>Москва, 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r>
              <a:rPr lang="ru-RU" dirty="0" smtClean="0">
                <a:latin typeface="+mj-lt"/>
                <a:cs typeface="Times New Roman" pitchFamily="18" charset="0"/>
              </a:rPr>
              <a:t>Июнь</a:t>
            </a:r>
            <a:r>
              <a:rPr lang="en-US" dirty="0" smtClean="0">
                <a:latin typeface="+mj-lt"/>
                <a:cs typeface="Times New Roman" pitchFamily="18" charset="0"/>
              </a:rPr>
              <a:t>, </a:t>
            </a:r>
            <a:r>
              <a:rPr lang="en-US" dirty="0" smtClean="0">
                <a:latin typeface="+mj-lt"/>
                <a:cs typeface="Times New Roman" pitchFamily="18" charset="0"/>
              </a:rPr>
              <a:t>201</a:t>
            </a:r>
            <a:r>
              <a:rPr lang="ru-RU" dirty="0">
                <a:latin typeface="+mj-lt"/>
                <a:cs typeface="Times New Roman" pitchFamily="18" charset="0"/>
              </a:rPr>
              <a:t>6</a:t>
            </a:r>
          </a:p>
        </p:txBody>
      </p:sp>
      <p:pic>
        <p:nvPicPr>
          <p:cNvPr id="28" name="Picture 6" descr="C:\Users\gorshkova\Desktop\Картинки\лого\Logonew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6084168" y="2502559"/>
            <a:ext cx="1476172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60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10" t="3756" r="10385" b="88527"/>
          <a:stretch>
            <a:fillRect/>
          </a:stretch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</p:spPr>
      </p:pic>
      <p:pic>
        <p:nvPicPr>
          <p:cNvPr id="1027" name="Picture 3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09" t="86013" r="10385" b="3698"/>
          <a:stretch>
            <a:fillRect/>
          </a:stretch>
        </p:blipFill>
        <p:spPr bwMode="auto">
          <a:xfrm>
            <a:off x="0" y="6021288"/>
            <a:ext cx="9144000" cy="86409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99592" y="1341929"/>
            <a:ext cx="2744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3300"/>
                </a:solidFill>
              </a:rPr>
              <a:t>ПОЧЕМУ ПЕРЕДАЮТ?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64020" y="1341929"/>
            <a:ext cx="31224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ПОЧЕМУ НЕ ПЕРЕДАЮТ?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16601" t="23961" r="50945" b="34880"/>
          <a:stretch/>
        </p:blipFill>
        <p:spPr>
          <a:xfrm>
            <a:off x="251520" y="1951924"/>
            <a:ext cx="4106368" cy="306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38732" t="33200" r="30292" b="25641"/>
          <a:stretch/>
        </p:blipFill>
        <p:spPr>
          <a:xfrm>
            <a:off x="4860032" y="1951924"/>
            <a:ext cx="4058427" cy="306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304704" y="5428238"/>
            <a:ext cx="466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По результатам исследования за 2015 год</a:t>
            </a:r>
            <a:endParaRPr lang="ru-RU" i="1" dirty="0"/>
          </a:p>
        </p:txBody>
      </p:sp>
      <p:pic>
        <p:nvPicPr>
          <p:cNvPr id="24" name="Picture 6" descr="C:\Users\gorshkova\Desktop\Картинки\лого\Logonew.pn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7973801" y="5229225"/>
            <a:ext cx="955140" cy="792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63888" y="710001"/>
            <a:ext cx="21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3300"/>
                </a:solidFill>
              </a:rPr>
              <a:t>АУТСОРСИНГ</a:t>
            </a:r>
            <a:endParaRPr lang="ru-RU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" y="489251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10" t="3756" r="10385" b="88527"/>
          <a:stretch>
            <a:fillRect/>
          </a:stretch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</p:spPr>
      </p:pic>
      <p:pic>
        <p:nvPicPr>
          <p:cNvPr id="1027" name="Picture 3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09" t="86013" r="10385" b="3698"/>
          <a:stretch>
            <a:fillRect/>
          </a:stretch>
        </p:blipFill>
        <p:spPr bwMode="auto">
          <a:xfrm>
            <a:off x="0" y="6021288"/>
            <a:ext cx="9144000" cy="86409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02900" y="784597"/>
            <a:ext cx="793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</a:rPr>
              <a:t>НА ЧТО ОБРАЩАЮТ ВНИМАНИЕ ПРИ ВЫБОРЕ ПРОВАЙДЕРА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74894622"/>
              </p:ext>
            </p:extLst>
          </p:nvPr>
        </p:nvGraphicFramePr>
        <p:xfrm>
          <a:off x="1122625" y="1662165"/>
          <a:ext cx="6696744" cy="419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23105" y="1252580"/>
            <a:ext cx="449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По результатам исследования за 2015 год</a:t>
            </a:r>
            <a:endParaRPr lang="ru-RU" i="1" dirty="0"/>
          </a:p>
        </p:txBody>
      </p:sp>
      <p:pic>
        <p:nvPicPr>
          <p:cNvPr id="28" name="Picture 6" descr="C:\Users\gorshkova\Desktop\Картинки\лого\Logonew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7957525" y="5121341"/>
            <a:ext cx="1085236" cy="89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28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gorshkova\Desktop\ррупккуп.jpg"/>
          <p:cNvPicPr>
            <a:picLocks noChangeAspect="1" noChangeArrowheads="1"/>
          </p:cNvPicPr>
          <p:nvPr/>
        </p:nvPicPr>
        <p:blipFill>
          <a:blip r:embed="rId2" cstate="print"/>
          <a:srcRect r="6965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4725144"/>
            <a:ext cx="1437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СПАСИБО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254922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003300"/>
                </a:solidFill>
              </a:rPr>
              <a:t>Коммерческий отдел</a:t>
            </a:r>
            <a:r>
              <a:rPr lang="en-US" sz="1600" dirty="0" smtClean="0">
                <a:solidFill>
                  <a:srgbClr val="003300"/>
                </a:solidFill>
              </a:rPr>
              <a:t>:</a:t>
            </a:r>
          </a:p>
          <a:p>
            <a:pPr algn="ctr">
              <a:buNone/>
            </a:pPr>
            <a:endParaRPr lang="en-US" sz="1600" dirty="0" smtClean="0">
              <a:solidFill>
                <a:srgbClr val="003300"/>
              </a:solidFill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003300"/>
                </a:solidFill>
              </a:rPr>
              <a:t>+7 495 </a:t>
            </a:r>
            <a:r>
              <a:rPr lang="en-US" sz="1600" dirty="0" smtClean="0">
                <a:solidFill>
                  <a:srgbClr val="003300"/>
                </a:solidFill>
              </a:rPr>
              <a:t>668 0934</a:t>
            </a:r>
          </a:p>
          <a:p>
            <a:pPr algn="ctr">
              <a:buNone/>
            </a:pPr>
            <a:endParaRPr lang="en-US" sz="1600" dirty="0" smtClean="0">
              <a:solidFill>
                <a:srgbClr val="003300"/>
              </a:solidFill>
            </a:endParaRPr>
          </a:p>
          <a:p>
            <a:pPr algn="ctr">
              <a:buNone/>
            </a:pPr>
            <a:r>
              <a:rPr lang="en-US" sz="1600" dirty="0" smtClean="0">
                <a:solidFill>
                  <a:srgbClr val="003300"/>
                </a:solidFill>
                <a:hlinkClick r:id="rId3"/>
              </a:rPr>
              <a:t>info@fresh-logic.ru</a:t>
            </a:r>
            <a:endParaRPr lang="en-US" sz="1600" dirty="0" smtClean="0">
              <a:solidFill>
                <a:srgbClr val="003300"/>
              </a:solidFill>
            </a:endParaRPr>
          </a:p>
          <a:p>
            <a:pPr algn="ctr">
              <a:buNone/>
            </a:pPr>
            <a:endParaRPr lang="en-US" sz="1600" dirty="0">
              <a:solidFill>
                <a:srgbClr val="003300"/>
              </a:solidFill>
            </a:endParaRPr>
          </a:p>
          <a:p>
            <a:pPr algn="ctr">
              <a:buNone/>
            </a:pPr>
            <a:r>
              <a:rPr lang="en-US" sz="1600" dirty="0" smtClean="0">
                <a:solidFill>
                  <a:srgbClr val="003300"/>
                </a:solidFill>
                <a:hlinkClick r:id="rId4"/>
              </a:rPr>
              <a:t>www.fresh-logic.ru</a:t>
            </a:r>
            <a:r>
              <a:rPr lang="en-US" sz="1600" dirty="0" smtClean="0">
                <a:solidFill>
                  <a:srgbClr val="003300"/>
                </a:solidFill>
              </a:rPr>
              <a:t> </a:t>
            </a:r>
          </a:p>
        </p:txBody>
      </p:sp>
      <p:pic>
        <p:nvPicPr>
          <p:cNvPr id="15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5" cstate="print"/>
          <a:srcRect l="10310" t="3756" r="10385" b="88527"/>
          <a:stretch>
            <a:fillRect/>
          </a:stretch>
        </p:blipFill>
        <p:spPr bwMode="auto">
          <a:xfrm>
            <a:off x="0" y="-27384"/>
            <a:ext cx="9144000" cy="648072"/>
          </a:xfrm>
          <a:prstGeom prst="rect">
            <a:avLst/>
          </a:prstGeom>
          <a:noFill/>
        </p:spPr>
      </p:pic>
      <p:pic>
        <p:nvPicPr>
          <p:cNvPr id="17" name="Picture 3" descr="C:\Users\gorshkova\Desktop\A4_buklet_print-1.jpg"/>
          <p:cNvPicPr>
            <a:picLocks noChangeAspect="1" noChangeArrowheads="1"/>
          </p:cNvPicPr>
          <p:nvPr/>
        </p:nvPicPr>
        <p:blipFill>
          <a:blip r:embed="rId5" cstate="print"/>
          <a:srcRect l="10309" t="86870" r="10385" b="3698"/>
          <a:stretch>
            <a:fillRect/>
          </a:stretch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</p:spPr>
      </p:pic>
      <p:pic>
        <p:nvPicPr>
          <p:cNvPr id="8" name="Picture 6" descr="C:\Users\gorshkova\Desktop\Картинки\лого\Logonew.pn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3834888" y="1207945"/>
            <a:ext cx="1375841" cy="1140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8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10" t="3756" r="10385" b="88527"/>
          <a:stretch>
            <a:fillRect/>
          </a:stretch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</p:spPr>
      </p:pic>
      <p:pic>
        <p:nvPicPr>
          <p:cNvPr id="1027" name="Picture 3" descr="C:\Users\gorshkova\Desktop\A4_buklet_print-1.jpg"/>
          <p:cNvPicPr>
            <a:picLocks noChangeAspect="1" noChangeArrowheads="1"/>
          </p:cNvPicPr>
          <p:nvPr/>
        </p:nvPicPr>
        <p:blipFill rotWithShape="1">
          <a:blip r:embed="rId3" cstate="print"/>
          <a:srcRect l="10309" t="86870" r="10385" b="3698"/>
          <a:stretch/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375230" y="769883"/>
            <a:ext cx="239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3300"/>
                </a:solidFill>
              </a:rPr>
              <a:t>ФУЛФИЛМЕНТ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412776"/>
            <a:ext cx="8784976" cy="1224136"/>
          </a:xfrm>
          <a:prstGeom prst="rect">
            <a:avLst/>
          </a:prstGeom>
          <a:noFill/>
          <a:ln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487686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ФУЛФИЛМЕНТ</a:t>
            </a:r>
            <a:r>
              <a:rPr lang="ru-RU" sz="1600" dirty="0" smtClean="0">
                <a:solidFill>
                  <a:srgbClr val="003300"/>
                </a:solidFill>
              </a:rPr>
              <a:t> 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(от англ.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fulfillment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или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fulfilment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(в британском английском)) — «выполнение» или «исполнение», комплекс операций, выполняемых продавцом с момента оформления заказа покупателем и до момента доставки покупки до покупателя. Как бизнес-услуга,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фулфилмент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наиболее востребован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интернет-магазинами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и часто передается на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аутсорс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фулфилмент-центрам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gorshkova\Desktop\A4_buklet_print-1 - копия.jpg"/>
          <p:cNvPicPr>
            <a:picLocks noChangeAspect="1" noChangeArrowheads="1"/>
          </p:cNvPicPr>
          <p:nvPr/>
        </p:nvPicPr>
        <p:blipFill>
          <a:blip r:embed="rId3" cstate="print"/>
          <a:srcRect l="51211" t="33441" r="5072" b="20257"/>
          <a:stretch>
            <a:fillRect/>
          </a:stretch>
        </p:blipFill>
        <p:spPr bwMode="auto">
          <a:xfrm>
            <a:off x="2555776" y="2822075"/>
            <a:ext cx="3960440" cy="3055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60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gorshkova\Desktop\ывы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10" t="3756" r="10385" b="88527"/>
          <a:stretch>
            <a:fillRect/>
          </a:stretch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</p:spPr>
      </p:pic>
      <p:pic>
        <p:nvPicPr>
          <p:cNvPr id="1027" name="Picture 3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09" t="86013" r="10385" b="3698"/>
          <a:stretch>
            <a:fillRect/>
          </a:stretch>
        </p:blipFill>
        <p:spPr bwMode="auto">
          <a:xfrm>
            <a:off x="0" y="6021288"/>
            <a:ext cx="9144000" cy="86409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91680" y="274990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3300"/>
                </a:solidFill>
              </a:rPr>
              <a:t>КАК ЭТО РАБОТАЕТ?</a:t>
            </a:r>
          </a:p>
        </p:txBody>
      </p:sp>
      <p:pic>
        <p:nvPicPr>
          <p:cNvPr id="14" name="Picture 6" descr="C:\Users\gorshkova\Desktop\Картинки\лого\Logonew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7957525" y="5121341"/>
            <a:ext cx="1085236" cy="89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60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10" t="3756" r="10385" b="88527"/>
          <a:stretch>
            <a:fillRect/>
          </a:stretch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</p:spPr>
      </p:pic>
      <p:pic>
        <p:nvPicPr>
          <p:cNvPr id="1027" name="Picture 3" descr="C:\Users\gorshkova\Desktop\A4_buklet_print-1.jpg"/>
          <p:cNvPicPr>
            <a:picLocks noChangeAspect="1" noChangeArrowheads="1"/>
          </p:cNvPicPr>
          <p:nvPr/>
        </p:nvPicPr>
        <p:blipFill rotWithShape="1">
          <a:blip r:embed="rId3" cstate="print"/>
          <a:srcRect l="10309" t="86870" r="10385" b="3698"/>
          <a:stretch/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2386" t="34000" r="51972" b="24767"/>
          <a:stretch/>
        </p:blipFill>
        <p:spPr>
          <a:xfrm>
            <a:off x="156074" y="1700807"/>
            <a:ext cx="2183678" cy="330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2602" t="40320" r="52278" b="17681"/>
          <a:stretch/>
        </p:blipFill>
        <p:spPr>
          <a:xfrm>
            <a:off x="2483768" y="1700807"/>
            <a:ext cx="2091041" cy="3317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2338" t="41018" r="53014" b="16143"/>
          <a:stretch/>
        </p:blipFill>
        <p:spPr>
          <a:xfrm>
            <a:off x="4716016" y="1700808"/>
            <a:ext cx="2016224" cy="3317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32130" t="37091" r="52751" b="20910"/>
          <a:stretch/>
        </p:blipFill>
        <p:spPr>
          <a:xfrm>
            <a:off x="6876256" y="1700808"/>
            <a:ext cx="2108214" cy="329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621771" y="819960"/>
            <a:ext cx="618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3300"/>
                </a:solidFill>
              </a:rPr>
              <a:t>ФУЛФИЛМЕНТ-ФУНКЦИОНАЛ. ОСНОВА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84236" y="5287243"/>
            <a:ext cx="526355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700" dirty="0" smtClean="0"/>
              <a:t>В зависимости от выбранного </a:t>
            </a:r>
            <a:r>
              <a:rPr lang="ru-RU" sz="1700" dirty="0" err="1" smtClean="0"/>
              <a:t>фулфилмент</a:t>
            </a:r>
            <a:r>
              <a:rPr lang="ru-RU" sz="1700" dirty="0" smtClean="0"/>
              <a:t>-оператора </a:t>
            </a:r>
            <a:endParaRPr lang="en-US" sz="1700" dirty="0" smtClean="0"/>
          </a:p>
          <a:p>
            <a:pPr algn="ctr">
              <a:buClr>
                <a:srgbClr val="C00000"/>
              </a:buClr>
            </a:pPr>
            <a:r>
              <a:rPr lang="ru-RU" sz="1700" dirty="0" smtClean="0"/>
              <a:t>набор внутренних опций может меняться</a:t>
            </a:r>
            <a:endParaRPr lang="ru-RU" sz="1700" dirty="0"/>
          </a:p>
        </p:txBody>
      </p:sp>
      <p:pic>
        <p:nvPicPr>
          <p:cNvPr id="21" name="Picture 6" descr="C:\Users\gorshkova\Desktop\Картинки\лого\Logonew.png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>
            <a:off x="7957525" y="5121341"/>
            <a:ext cx="1085236" cy="89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94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2" b="85791"/>
          <a:stretch/>
        </p:blipFill>
        <p:spPr>
          <a:xfrm>
            <a:off x="5436096" y="4005224"/>
            <a:ext cx="498199" cy="431888"/>
          </a:xfrm>
          <a:prstGeom prst="rect">
            <a:avLst/>
          </a:prstGeom>
        </p:spPr>
      </p:pic>
      <p:cxnSp>
        <p:nvCxnSpPr>
          <p:cNvPr id="1087" name="Прямая соединительная линия 1086"/>
          <p:cNvCxnSpPr>
            <a:stCxn id="20" idx="2"/>
          </p:cNvCxnSpPr>
          <p:nvPr/>
        </p:nvCxnSpPr>
        <p:spPr>
          <a:xfrm flipH="1">
            <a:off x="548046" y="4138047"/>
            <a:ext cx="4001264" cy="4320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hAQERUUEBQUFRUUGRYQFBQVFRcWFhUQFRgYGhQZFxUXHSYnFxkvHBgUIC8gIycyLCwsGB49ODAqNTIrLSkBCQoKDgwOFw8PGikcHBwpKSksKSkpKSkpKSkpKTUpLCkpKSkpKSkpKSksLCkpKSwpKSwpKSkpKSwsKSkpLCkpKf/AABEIAIYAaQMBIgACEQEDEQH/xAAcAAACAgMBAQAAAAAAAAAAAAAABwYIAQQFAwL/xABREAACAQIBBgYNBwYNBQAAAAABAgMABBEFBgcSITETF0FRVZQiMjM1cXN0dbKztNLUFCNhgZGx0TRSU1RykggWGCQlJkKDhJOhovEVY8Hh8P/EABgBAAMBAQAAAAAAAAAAAAAAAAABAgME/8QAHxEBAQACAgMBAQEAAAAAAAAAAAECESExEkFRIjID/9oADAMBAAIRAxEAPwCQZ/6RJ45ZobaVLaK21Bc3bJwr8NKCY4YIv7T4Akk8x2jDauTpWuelb7qFt8RWdKjdle+cPut/+ftpZUAzONe56UvuoW3xFHGvc9KX3ULb4ilnRQDM417npS+6hbfEUca9z0pfdQtviKWdFAMzjXuelL7qFt8RRxr3PSl91C2+IpZ0UAzONe56UvuoW3xFHGvc9KX3ULb4ilnRQDM417npS+6hbfEUca9z0pfdQtviKWdFAWAzL0m3AeIz3C3drNItq0piEFxbXMgJjEsYJDRtgwDAncdowwLhwqp+Y7fMz+OsD9k5/GrZUBWjSp2175wPs4pZ0zNKnbXvnA+zilnQGa9ms5AocowU7mKkKfA2GFNjQPmNDcmS7uUWRYmEUSMAV4XVDMzKd+AZMPCeYU+ZIlZSrAFSMCpGII5iDsIqblo5FKCKxTG015lRZPu0e3ASK5VnEY3JIhGuFHIp1lIHJiRuApc1U5IUUUUAUUVkUBiimxo/0IG9gW4vJHijkGtFHGBwjIdzlmBCg8gwJI27K+8/dBZtIGuLGR5UjGtJFIBwgQb2VkADYbyMAcOeluHpFMx+5T+OsfaKtnVTMx+5T+OsfaKtnTJWjSn2175wPs4paUy9KfbXvnA+zipXoz0OWUtnHc3ymV5hwiR6xVI4zjq9rgWYjbtOG0bOUq3QcfQPnxBbGSzuWWMSsJYnY4LwuqFZGY7sQqYY8oI5RT5eVVBZiABtJJwAHPidwqH8UGRf1Rf35PeqO2WTMiT5RlyX8jkxhUsS08hiOqFOATX2dtzVndVXRf6a89YcoXaJbkPFbKyCQbnkcguVPKvYqAeXbyYUusKtPxQZF/VF/fk96lzpe0UW1lb/ACuyBRVZUliLFhg5wV1LbRtwBGPKMMKqZTorCdoqXZA0W5SvoFnto1aNiwUmRVOKkqdhPODXR4jcs/oU/wA5PxqtkgFZFT7iOyz+hT/OT8a52X9FuUrGBp7iNVjTVDESKxGswUbAecijYWYzXyjFcWdvJCRqNEmrhhswUArs3EEEEchFemcN/HBazyTEBEjctjyjVIw8Jxw+ulbmTmPlTJtqJjlGK0jdRLJDLGJIk1gMCxdgFbdjh4MTWvnvm7lHKVnJNHlOC8igBkaCBQidiMT2jHFwMSA1Z+PKtoBmR3Kfx1j7RVsqqZmP3Kfx1h7RVs61SrRpT7a984H2cU7sxmwyXZnmt4vQpI6VO2vfOB9nFO3MjvVaeTx+hUZ9HGxmfliS8sbe4lCh5oxIwQEKCSRsDEnDZymljmxJ/W678Ey/YqfhU/0Y96LLxI+9qW2a0v8AW25+lrlf9v8A6pT2dNXO7LklnFE8YUmS4t7Y64JASZ9ViMCOyw3cn0GuFpr7zXHhh9albekruFt5bZetrT0195rjww+tWpnoV86Ee88H7U3rWqeVA9CPeeD9qb1rVPKWXap04V9nhDHO0CRzzyIAZVt4uEEQYYrwjEgBiNoXHHDkqI6UM5bS4ydJCHKSs9uOCmR4ZMOGj1sElA1gBicRiMK7ljwuTp7rhIJpYbmZrxJoE4VkaRVDxyRL2WAK9iygjA8lda2zhsLvGISwudxhkwV/rglAYfWtPiJaWVLWK4vbSFwskcUU13qnBkMimKKFiNzYa0pH01oZ2WSx3KtCoRpLO/E+qAOEhjjj4PWA3kO4wPMTUiybmzZ2rtJbwRxM41WKDVBXHHDVGwbduwVxcvdndXP/AGcnSjwGdnP3QiiXkyCzH7lP46w9fVs6qZmP3Kfx1h7RVs62QrRpT7a984H2cU7cyD/RVp5PH6FJLSn2175wPs4qKWukDKkSLHHeXCogCKqyEBVGwADmpWbPayOjE/0RZeJH3tXWhzdtEuXukhQTyKEeUDsio+47sTvOA5qi2jnN+OTJdoxlugWiBwS6nRRtO5VcADwVI/4sR/przrlz79ZXuqcnSUfmLby2y9bWppr7zXHhh9alcXTPk75Lk5ZYprnXWeEqXuZpAGGswIV2IxBUEGkplLPjKNzGYri6mkjbDWR3JU4EEYjwgGqxx6K0wtH+ma1ybYx20sEzshkYshTVOu7MMMTzGpH/ACjbH9Wuftj/ABqv1FV4wtrAfyjLH9WuP3o/xqPZ+aZbPKNm0CW0gctGytLwbAakisw3kjEAjZz0oKKPGDaxOTcsZJlj17F8pwjYG+SR3TxhsBioRldBhjuA5a3pM4bG2tLkKl+WkjkMs09rcl3cxlQZJGQAADAcigcgrU/g99638ok9CKpjn53svPJ5fRNRvk1csx+5T+OsPaKtnVTMx+5T+OsPaKtnWqVaNKnbXvnA+ziloKZWlPtr3zgfZxS1FAWx0Yd6LLxQ9Jq6Vrcub6dCx1FhtXVeQM73YYgc5CJj+yK5ujDvRZeKHpNW9Z98Lnyez9Ze1j7q0R0/d6f7+L7pKrbVktPven+/i+6Sq21ph0miiiiqIUUUUBYz+D33rfyiT0IqmOfney98nl9E1Dv4Pnet/KJPQiqY5+d7LzyeX0TWN/pfpXLMfuU/jrD2irZ1UzMfuU/jrD2irZ1sgjMu5sR382UEkdlCX2sNXDbjBhtxrjcUdr+mm/2fhUytfynKflo9TWxWGeVlXI52TbK8tokhgv50jjGoiiOA4LzYmPE/XWHe7jkMjZSmV5AkRZltxrCMuUG1OQyPu/OrpVDsrPbJeTm/UMjRRi31kLgqAeGVMAcH1vrpY2066mcmTJbuHg72/laIsHAcQINcY6u0KOf/AFqP8U9piBw8uLbQOw2gb8Nm2vdjbR3EbXkZWA2yLbiZWcI2J4RWx1sJMMN+0jCtTJb8A1pNMGSAPdrGWDdhDJhwIIwxUHBsMeTCrm/qWX0XWIGJuXAx1cS0YGsN43b6yNFdmQCLiTBtgOMe08w2ba8I7N5hAUWMiW7vJU4aMtGyGPsSybDgdU4fThWcnQavAArqyC+YzRKmqkTcGQBGNvYYDEGjn6OH2mjGwJwF05PMGiJ+yvqLRdYscFuXY8waMn/QV45nNCBGGe21/nRqfJ24fWOvq/Pbsdo5N2yvLIGTyhsHlWJIyxZJY4iJeGGtqxzOT2p58Nv0b6OfoTDIOb89jGYrS9uIkLGQqFhPZkAE9kh5AK2r20vZ43ilyhcskilHUrDgytsI2JXRorLzq9RDf4mRWFu7Ru7a89kp1tXZhPjswqwlJvOb8l/xNl66nJXRhdxnSltfynKflo9TWxWvbD+d5VX+0t3HKw5RHJDgreDEYY1sVj/p2vHoVyss5eFu8aCMyPLrFV10jGCAY9nIQMdowG+utXFziyVLPqaiwSoNYNDOOxJOGDK4BZGH0b8anHW+RXlPnQRwSrbSM8qvJwbOkRQIQCG4QgHadm3bWZ85ZFeOMWrtJIjSlOGhGqqtqnFydVt4Ow8tco5nTBbcEW8/BJKjLNr6mMjBl1cQTgo2AmtqXNATvGbhIVRIZIdSLWARmbFGTEDDAY/Wav8AJct3JedUc7ouoycIkjhmK4Bon1JE2byN+I2EV4wZ5wsAzIyIYpbkMSD83E+puHKd4+qtS7zVuHtIoleNJoGZUkUaoMLKytiANjFW2/SPprYv80RIQoYLELVrMb9YMWUq2HN2PPR+Ry2I85X1WaW1mjAjadSSrBkUY4Er3NsOQ17ZHy5JcYY27Roy64czRPiDhgNRDiN/KK1P+m38iOkzwqvAtAqxgnhHZcA7FhigHMOflr5zbyDJbMutDaLgnBtJFrcI2wb8VGwkYmlZNGkdFFFZG52c35L/AImy9dTjpOZyj+bIOWS7s40H5ziQsQPABjTjrqw6Z3tEs6cwRdTLc208lpdKvBmaMBhJH+ZLGdjj/wC27MOFxe5Z6Uh6hb+7RRV6IcXuWelIuoW/u0cXuWelIuoW/u0UUtQDi9y10pD1C392ji9y10pD1C392sUUagZ4vcs9KRdQt/do4vctdKQ9Qt/drFFGoGeL3LXSkPULf3aOL3LPSkXULf3aKKNQDi9y10pD1C392ji9yz0pF1C392iijUDqZA0dNHOlzf3L3k0QIhBRY4YSd7JEmzW3bf8AzgRNNSiimH//2Q=="/>
          <p:cNvSpPr>
            <a:spLocks noChangeAspect="1" noChangeArrowheads="1"/>
          </p:cNvSpPr>
          <p:nvPr/>
        </p:nvSpPr>
        <p:spPr bwMode="auto">
          <a:xfrm>
            <a:off x="63500" y="-620713"/>
            <a:ext cx="1000125" cy="12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AQERUUEBQUFRUUGRYQFBQVFRcWFhUQFRgYGhQZFxUXHSYnFxkvHBgUIC8gIycyLCwsGB49ODAqNTIrLSkBCQoKDgwOFw8PGikcHBwpKSksKSkpKSkpKSkpKTUpLCkpKSkpKSkpKSksLCkpKSwpKSwpKSkpKSwsKSkpLCkpKf/AABEIAIYAaQMBIgACEQEDEQH/xAAcAAACAgMBAQAAAAAAAAAAAAAABwYIAQQFAwL/xABREAACAQIBBgYNBwYNBQAAAAABAgMABBEFBgcSITETF0FRVZQiMjM1cXN0dbKztNLUFCNhgZGx0TRSU1RykggWGCQlJkKDhJOhovEVY8Hh8P/EABgBAAMBAQAAAAAAAAAAAAAAAAABAgME/8QAHxEBAQACAgMBAQEAAAAAAAAAAAECESExEkFRIjID/9oADAMBAAIRAxEAPwCQZ/6RJ45ZobaVLaK21Bc3bJwr8NKCY4YIv7T4Akk8x2jDauTpWuelb7qFt8RWdKjdle+cPut/+ftpZUAzONe56UvuoW3xFHGvc9KX3ULb4ilnRQDM417npS+6hbfEUca9z0pfdQtviKWdFAMzjXuelL7qFt8RRxr3PSl91C2+IpZ0UAzONe56UvuoW3xFHGvc9KX3ULb4ilnRQDM417npS+6hbfEUca9z0pfdQtviKWdFAWAzL0m3AeIz3C3drNItq0piEFxbXMgJjEsYJDRtgwDAncdowwLhwqp+Y7fMz+OsD9k5/GrZUBWjSp2175wPs4pZ0zNKnbXvnA+zilnQGa9ms5AocowU7mKkKfA2GFNjQPmNDcmS7uUWRYmEUSMAV4XVDMzKd+AZMPCeYU+ZIlZSrAFSMCpGII5iDsIqblo5FKCKxTG015lRZPu0e3ASK5VnEY3JIhGuFHIp1lIHJiRuApc1U5IUUUUAUUVkUBiimxo/0IG9gW4vJHijkGtFHGBwjIdzlmBCg8gwJI27K+8/dBZtIGuLGR5UjGtJFIBwgQb2VkADYbyMAcOeluHpFMx+5T+OsfaKtnVTMx+5T+OsfaKtnTJWjSn2175wPs4paUy9KfbXvnA+zipXoz0OWUtnHc3ymV5hwiR6xVI4zjq9rgWYjbtOG0bOUq3QcfQPnxBbGSzuWWMSsJYnY4LwuqFZGY7sQqYY8oI5RT5eVVBZiABtJJwAHPidwqH8UGRf1Rf35PeqO2WTMiT5RlyX8jkxhUsS08hiOqFOATX2dtzVndVXRf6a89YcoXaJbkPFbKyCQbnkcguVPKvYqAeXbyYUusKtPxQZF/VF/fk96lzpe0UW1lb/ACuyBRVZUliLFhg5wV1LbRtwBGPKMMKqZTorCdoqXZA0W5SvoFnto1aNiwUmRVOKkqdhPODXR4jcs/oU/wA5PxqtkgFZFT7iOyz+hT/OT8a52X9FuUrGBp7iNVjTVDESKxGswUbAecijYWYzXyjFcWdvJCRqNEmrhhswUArs3EEEEchFemcN/HBazyTEBEjctjyjVIw8Jxw+ulbmTmPlTJtqJjlGK0jdRLJDLGJIk1gMCxdgFbdjh4MTWvnvm7lHKVnJNHlOC8igBkaCBQidiMT2jHFwMSA1Z+PKtoBmR3Kfx1j7RVsqqZmP3Kfx1h7RVs61SrRpT7a984H2cU7sxmwyXZnmt4vQpI6VO2vfOB9nFO3MjvVaeTx+hUZ9HGxmfliS8sbe4lCh5oxIwQEKCSRsDEnDZymljmxJ/W678Ey/YqfhU/0Y96LLxI+9qW2a0v8AW25+lrlf9v8A6pT2dNXO7LklnFE8YUmS4t7Y64JASZ9ViMCOyw3cn0GuFpr7zXHhh9albekruFt5bZetrT0195rjww+tWpnoV86Ee88H7U3rWqeVA9CPeeD9qb1rVPKWXap04V9nhDHO0CRzzyIAZVt4uEEQYYrwjEgBiNoXHHDkqI6UM5bS4ydJCHKSs9uOCmR4ZMOGj1sElA1gBicRiMK7ljwuTp7rhIJpYbmZrxJoE4VkaRVDxyRL2WAK9iygjA8lda2zhsLvGISwudxhkwV/rglAYfWtPiJaWVLWK4vbSFwskcUU13qnBkMimKKFiNzYa0pH01oZ2WSx3KtCoRpLO/E+qAOEhjjj4PWA3kO4wPMTUiybmzZ2rtJbwRxM41WKDVBXHHDVGwbduwVxcvdndXP/AGcnSjwGdnP3QiiXkyCzH7lP46w9fVs6qZmP3Kfx1h7RVs62QrRpT7a984H2cU7cyD/RVp5PH6FJLSn2175wPs4qKWukDKkSLHHeXCogCKqyEBVGwADmpWbPayOjE/0RZeJH3tXWhzdtEuXukhQTyKEeUDsio+47sTvOA5qi2jnN+OTJdoxlugWiBwS6nRRtO5VcADwVI/4sR/przrlz79ZXuqcnSUfmLby2y9bWppr7zXHhh9alcXTPk75Lk5ZYprnXWeEqXuZpAGGswIV2IxBUEGkplLPjKNzGYri6mkjbDWR3JU4EEYjwgGqxx6K0wtH+ma1ybYx20sEzshkYshTVOu7MMMTzGpH/ACjbH9Wuftj/ABqv1FV4wtrAfyjLH9WuP3o/xqPZ+aZbPKNm0CW0gctGytLwbAakisw3kjEAjZz0oKKPGDaxOTcsZJlj17F8pwjYG+SR3TxhsBioRldBhjuA5a3pM4bG2tLkKl+WkjkMs09rcl3cxlQZJGQAADAcigcgrU/g99638ok9CKpjn53svPJ5fRNRvk1csx+5T+OsPaKtnVTMx+5T+OsPaKtnWqVaNKnbXvnA+ziloKZWlPtr3zgfZxS1FAWx0Yd6LLxQ9Jq6Vrcub6dCx1FhtXVeQM73YYgc5CJj+yK5ujDvRZeKHpNW9Z98Lnyez9Ze1j7q0R0/d6f7+L7pKrbVktPven+/i+6Sq21ph0miiiiqIUUUUBYz+D33rfyiT0IqmOfney98nl9E1Dv4Pnet/KJPQiqY5+d7LzyeX0TWN/pfpXLMfuU/jrD2irZ1UzMfuU/jrD2irZ1sgjMu5sR382UEkdlCX2sNXDbjBhtxrjcUdr+mm/2fhUytfynKflo9TWxWGeVlXI52TbK8tokhgv50jjGoiiOA4LzYmPE/XWHe7jkMjZSmV5AkRZltxrCMuUG1OQyPu/OrpVDsrPbJeTm/UMjRRi31kLgqAeGVMAcH1vrpY2066mcmTJbuHg72/laIsHAcQINcY6u0KOf/AFqP8U9piBw8uLbQOw2gb8Nm2vdjbR3EbXkZWA2yLbiZWcI2J4RWx1sJMMN+0jCtTJb8A1pNMGSAPdrGWDdhDJhwIIwxUHBsMeTCrm/qWX0XWIGJuXAx1cS0YGsN43b6yNFdmQCLiTBtgOMe08w2ba8I7N5hAUWMiW7vJU4aMtGyGPsSybDgdU4fThWcnQavAArqyC+YzRKmqkTcGQBGNvYYDEGjn6OH2mjGwJwF05PMGiJ+yvqLRdYscFuXY8waMn/QV45nNCBGGe21/nRqfJ24fWOvq/Pbsdo5N2yvLIGTyhsHlWJIyxZJY4iJeGGtqxzOT2p58Nv0b6OfoTDIOb89jGYrS9uIkLGQqFhPZkAE9kh5AK2r20vZ43ilyhcskilHUrDgytsI2JXRorLzq9RDf4mRWFu7Ru7a89kp1tXZhPjswqwlJvOb8l/xNl66nJXRhdxnSltfynKflo9TWxWvbD+d5VX+0t3HKw5RHJDgreDEYY1sVj/p2vHoVyss5eFu8aCMyPLrFV10jGCAY9nIQMdowG+utXFziyVLPqaiwSoNYNDOOxJOGDK4BZGH0b8anHW+RXlPnQRwSrbSM8qvJwbOkRQIQCG4QgHadm3bWZ85ZFeOMWrtJIjSlOGhGqqtqnFydVt4Ow8tco5nTBbcEW8/BJKjLNr6mMjBl1cQTgo2AmtqXNATvGbhIVRIZIdSLWARmbFGTEDDAY/Wav8AJct3JedUc7ouoycIkjhmK4Bon1JE2byN+I2EV4wZ5wsAzIyIYpbkMSD83E+puHKd4+qtS7zVuHtIoleNJoGZUkUaoMLKytiANjFW2/SPprYv80RIQoYLELVrMb9YMWUq2HN2PPR+Ry2I85X1WaW1mjAjadSSrBkUY4Er3NsOQ17ZHy5JcYY27Roy64czRPiDhgNRDiN/KK1P+m38iOkzwqvAtAqxgnhHZcA7FhigHMOflr5zbyDJbMutDaLgnBtJFrcI2wb8VGwkYmlZNGkdFFFZG52c35L/AImy9dTjpOZyj+bIOWS7s40H5ziQsQPABjTjrqw6Z3tEs6cwRdTLc208lpdKvBmaMBhJH+ZLGdjj/wC27MOFxe5Z6Uh6hb+7RRV6IcXuWelIuoW/u0cXuWelIuoW/u0UUtQDi9y10pD1C392ji9y10pD1C392sUUagZ4vcs9KRdQt/do4vctdKQ9Qt/drFFGoGeL3LXSkPULf3aOL3LPSkXULf3aKKNQDi9y10pD1C392ji9yz0pF1C392iijUDqZA0dNHOlzf3L3k0QIhBRY4YSd7JEmzW3bf8AzgRNNSiimH//2Q=="/>
          <p:cNvSpPr>
            <a:spLocks noChangeAspect="1" noChangeArrowheads="1"/>
          </p:cNvSpPr>
          <p:nvPr/>
        </p:nvSpPr>
        <p:spPr bwMode="auto">
          <a:xfrm>
            <a:off x="215900" y="-468313"/>
            <a:ext cx="1000125" cy="12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jpeg;base64,/9j/4AAQSkZJRgABAQAAAQABAAD/2wCEAAkGBhAQERUUEBQUFRUUGRYQFBQVFRcWFhUQFRgYGhQZFxUXHSYnFxkvHBgUIC8gIycyLCwsGB49ODAqNTIrLSkBCQoKDgwOFw8PGikcHBwpKSksKSkpKSkpKSkpKTUpLCkpKSkpKSkpKSksLCkpKSwpKSwpKSkpKSwsKSkpLCkpKf/AABEIAIYAaQMBIgACEQEDEQH/xAAcAAACAgMBAQAAAAAAAAAAAAAABwYIAQQFAwL/xABREAACAQIBBgYNBwYNBQAAAAABAgMABBEFBgcSITETF0FRVZQiMjM1cXN0dbKztNLUFCNhgZGx0TRSU1RykggWGCQlJkKDhJOhovEVY8Hh8P/EABgBAAMBAQAAAAAAAAAAAAAAAAABAgME/8QAHxEBAQACAgMBAQEAAAAAAAAAAAECESExEkFRIjID/9oADAMBAAIRAxEAPwCQZ/6RJ45ZobaVLaK21Bc3bJwr8NKCY4YIv7T4Akk8x2jDauTpWuelb7qFt8RWdKjdle+cPut/+ftpZUAzONe56UvuoW3xFHGvc9KX3ULb4ilnRQDM417npS+6hbfEUca9z0pfdQtviKWdFAMzjXuelL7qFt8RRxr3PSl91C2+IpZ0UAzONe56UvuoW3xFHGvc9KX3ULb4ilnRQDM417npS+6hbfEUca9z0pfdQtviKWdFAWAzL0m3AeIz3C3drNItq0piEFxbXMgJjEsYJDRtgwDAncdowwLhwqp+Y7fMz+OsD9k5/GrZUBWjSp2175wPs4pZ0zNKnbXvnA+zilnQGa9ms5AocowU7mKkKfA2GFNjQPmNDcmS7uUWRYmEUSMAV4XVDMzKd+AZMPCeYU+ZIlZSrAFSMCpGII5iDsIqblo5FKCKxTG015lRZPu0e3ASK5VnEY3JIhGuFHIp1lIHJiRuApc1U5IUUUUAUUVkUBiimxo/0IG9gW4vJHijkGtFHGBwjIdzlmBCg8gwJI27K+8/dBZtIGuLGR5UjGtJFIBwgQb2VkADYbyMAcOeluHpFMx+5T+OsfaKtnVTMx+5T+OsfaKtnTJWjSn2175wPs4paUy9KfbXvnA+zipXoz0OWUtnHc3ymV5hwiR6xVI4zjq9rgWYjbtOG0bOUq3QcfQPnxBbGSzuWWMSsJYnY4LwuqFZGY7sQqYY8oI5RT5eVVBZiABtJJwAHPidwqH8UGRf1Rf35PeqO2WTMiT5RlyX8jkxhUsS08hiOqFOATX2dtzVndVXRf6a89YcoXaJbkPFbKyCQbnkcguVPKvYqAeXbyYUusKtPxQZF/VF/fk96lzpe0UW1lb/ACuyBRVZUliLFhg5wV1LbRtwBGPKMMKqZTorCdoqXZA0W5SvoFnto1aNiwUmRVOKkqdhPODXR4jcs/oU/wA5PxqtkgFZFT7iOyz+hT/OT8a52X9FuUrGBp7iNVjTVDESKxGswUbAecijYWYzXyjFcWdvJCRqNEmrhhswUArs3EEEEchFemcN/HBazyTEBEjctjyjVIw8Jxw+ulbmTmPlTJtqJjlGK0jdRLJDLGJIk1gMCxdgFbdjh4MTWvnvm7lHKVnJNHlOC8igBkaCBQidiMT2jHFwMSA1Z+PKtoBmR3Kfx1j7RVsqqZmP3Kfx1h7RVs61SrRpT7a984H2cU7sxmwyXZnmt4vQpI6VO2vfOB9nFO3MjvVaeTx+hUZ9HGxmfliS8sbe4lCh5oxIwQEKCSRsDEnDZymljmxJ/W678Ey/YqfhU/0Y96LLxI+9qW2a0v8AW25+lrlf9v8A6pT2dNXO7LklnFE8YUmS4t7Y64JASZ9ViMCOyw3cn0GuFpr7zXHhh9albekruFt5bZetrT0195rjww+tWpnoV86Ee88H7U3rWqeVA9CPeeD9qb1rVPKWXap04V9nhDHO0CRzzyIAZVt4uEEQYYrwjEgBiNoXHHDkqI6UM5bS4ydJCHKSs9uOCmR4ZMOGj1sElA1gBicRiMK7ljwuTp7rhIJpYbmZrxJoE4VkaRVDxyRL2WAK9iygjA8lda2zhsLvGISwudxhkwV/rglAYfWtPiJaWVLWK4vbSFwskcUU13qnBkMimKKFiNzYa0pH01oZ2WSx3KtCoRpLO/E+qAOEhjjj4PWA3kO4wPMTUiybmzZ2rtJbwRxM41WKDVBXHHDVGwbduwVxcvdndXP/AGcnSjwGdnP3QiiXkyCzH7lP46w9fVs6qZmP3Kfx1h7RVs62QrRpT7a984H2cU7cyD/RVp5PH6FJLSn2175wPs4qKWukDKkSLHHeXCogCKqyEBVGwADmpWbPayOjE/0RZeJH3tXWhzdtEuXukhQTyKEeUDsio+47sTvOA5qi2jnN+OTJdoxlugWiBwS6nRRtO5VcADwVI/4sR/przrlz79ZXuqcnSUfmLby2y9bWppr7zXHhh9alcXTPk75Lk5ZYprnXWeEqXuZpAGGswIV2IxBUEGkplLPjKNzGYri6mkjbDWR3JU4EEYjwgGqxx6K0wtH+ma1ybYx20sEzshkYshTVOu7MMMTzGpH/ACjbH9Wuftj/ABqv1FV4wtrAfyjLH9WuP3o/xqPZ+aZbPKNm0CW0gctGytLwbAakisw3kjEAjZz0oKKPGDaxOTcsZJlj17F8pwjYG+SR3TxhsBioRldBhjuA5a3pM4bG2tLkKl+WkjkMs09rcl3cxlQZJGQAADAcigcgrU/g99638ok9CKpjn53svPJ5fRNRvk1csx+5T+OsPaKtnVTMx+5T+OsPaKtnWqVaNKnbXvnA+ziloKZWlPtr3zgfZxS1FAWx0Yd6LLxQ9Jq6Vrcub6dCx1FhtXVeQM73YYgc5CJj+yK5ujDvRZeKHpNW9Z98Lnyez9Ze1j7q0R0/d6f7+L7pKrbVktPven+/i+6Sq21ph0miiiiqIUUUUBYz+D33rfyiT0IqmOfney98nl9E1Dv4Pnet/KJPQiqY5+d7LzyeX0TWN/pfpXLMfuU/jrD2irZ1UzMfuU/jrD2irZ1sgjMu5sR382UEkdlCX2sNXDbjBhtxrjcUdr+mm/2fhUytfynKflo9TWxWGeVlXI52TbK8tokhgv50jjGoiiOA4LzYmPE/XWHe7jkMjZSmV5AkRZltxrCMuUG1OQyPu/OrpVDsrPbJeTm/UMjRRi31kLgqAeGVMAcH1vrpY2066mcmTJbuHg72/laIsHAcQINcY6u0KOf/AFqP8U9piBw8uLbQOw2gb8Nm2vdjbR3EbXkZWA2yLbiZWcI2J4RWx1sJMMN+0jCtTJb8A1pNMGSAPdrGWDdhDJhwIIwxUHBsMeTCrm/qWX0XWIGJuXAx1cS0YGsN43b6yNFdmQCLiTBtgOMe08w2ba8I7N5hAUWMiW7vJU4aMtGyGPsSybDgdU4fThWcnQavAArqyC+YzRKmqkTcGQBGNvYYDEGjn6OH2mjGwJwF05PMGiJ+yvqLRdYscFuXY8waMn/QV45nNCBGGe21/nRqfJ24fWOvq/Pbsdo5N2yvLIGTyhsHlWJIyxZJY4iJeGGtqxzOT2p58Nv0b6OfoTDIOb89jGYrS9uIkLGQqFhPZkAE9kh5AK2r20vZ43ilyhcskilHUrDgytsI2JXRorLzq9RDf4mRWFu7Ru7a89kp1tXZhPjswqwlJvOb8l/xNl66nJXRhdxnSltfynKflo9TWxWvbD+d5VX+0t3HKw5RHJDgreDEYY1sVj/p2vHoVyss5eFu8aCMyPLrFV10jGCAY9nIQMdowG+utXFziyVLPqaiwSoNYNDOOxJOGDK4BZGH0b8anHW+RXlPnQRwSrbSM8qvJwbOkRQIQCG4QgHadm3bWZ85ZFeOMWrtJIjSlOGhGqqtqnFydVt4Ow8tco5nTBbcEW8/BJKjLNr6mMjBl1cQTgo2AmtqXNATvGbhIVRIZIdSLWARmbFGTEDDAY/Wav8AJct3JedUc7ouoycIkjhmK4Bon1JE2byN+I2EV4wZ5wsAzIyIYpbkMSD83E+puHKd4+qtS7zVuHtIoleNJoGZUkUaoMLKytiANjFW2/SPprYv80RIQoYLELVrMb9YMWUq2HN2PPR+Ry2I85X1WaW1mjAjadSSrBkUY4Er3NsOQ17ZHy5JcYY27Roy64czRPiDhgNRDiN/KK1P+m38iOkzwqvAtAqxgnhHZcA7FhigHMOflr5zbyDJbMutDaLgnBtJFrcI2wb8VGwkYmlZNGkdFFFZG52c35L/AImy9dTjpOZyj+bIOWS7s40H5ziQsQPABjTjrqw6Z3tEs6cwRdTLc208lpdKvBmaMBhJH+ZLGdjj/wC27MOFxe5Z6Uh6hb+7RRV6IcXuWelIuoW/u0cXuWelIuoW/u0UUtQDi9y10pD1C392ji9y10pD1C392sUUagZ4vcs9KRdQt/do4vctdKQ9Qt/drFFGoGeL3LXSkPULf3aOL3LPSkXULf3aKKNQDi9y10pD1C392ji9yz0pF1C392iijUDqZA0dNHOlzf3L3k0QIhBRY4YSd7JEmzW3bf8AzgRNNSiimH//2Q=="/>
          <p:cNvSpPr>
            <a:spLocks noChangeAspect="1" noChangeArrowheads="1"/>
          </p:cNvSpPr>
          <p:nvPr/>
        </p:nvSpPr>
        <p:spPr bwMode="auto">
          <a:xfrm>
            <a:off x="368300" y="-315913"/>
            <a:ext cx="1000125" cy="12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4" name="AutoShape 2" descr="https://mail.yandex.ru/message_part/Fotolia_38116770_XS.jpg?hid=1.2&amp;ids=2190000001478614555&amp;no_disposition=y&amp;name=Fotolia_38116770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8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5" cstate="print"/>
          <a:srcRect l="10310" t="3756" r="10385" b="88527"/>
          <a:stretch>
            <a:fillRect/>
          </a:stretch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</p:spPr>
      </p:pic>
      <p:pic>
        <p:nvPicPr>
          <p:cNvPr id="99" name="Picture 3" descr="C:\Users\gorshkova\Desktop\A4_buklet_print-1.jpg"/>
          <p:cNvPicPr>
            <a:picLocks noChangeAspect="1" noChangeArrowheads="1"/>
          </p:cNvPicPr>
          <p:nvPr/>
        </p:nvPicPr>
        <p:blipFill rotWithShape="1">
          <a:blip r:embed="rId5" cstate="print"/>
          <a:srcRect l="10309" t="86871" r="10385" b="3697"/>
          <a:stretch/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71800" y="620688"/>
            <a:ext cx="383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</a:rPr>
              <a:t>СХЕМА ДВИЖЕНИЯ ТОВАРА 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56782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</a:t>
            </a:r>
            <a:r>
              <a:rPr lang="ru-RU" sz="1200" dirty="0" smtClean="0"/>
              <a:t>оставщик 1</a:t>
            </a:r>
            <a:endParaRPr lang="ru-RU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2267744" y="155679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</a:t>
            </a:r>
            <a:r>
              <a:rPr lang="ru-RU" sz="1200" dirty="0" smtClean="0"/>
              <a:t>оставщик 2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185948" y="2359913"/>
            <a:ext cx="2612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СКЛАД ОТВЕТСТВЕННОГО ХРАНЕНИЯ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6104" y="4005064"/>
            <a:ext cx="1628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r>
              <a:rPr lang="ru-RU" sz="1100" dirty="0" smtClean="0"/>
              <a:t> </a:t>
            </a:r>
          </a:p>
          <a:p>
            <a:r>
              <a:rPr lang="ru-RU" sz="1100" dirty="0" smtClean="0"/>
              <a:t>комплектация</a:t>
            </a:r>
          </a:p>
          <a:p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142129"/>
            <a:ext cx="19351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/>
              <a:t>обработка номенклатурного </a:t>
            </a:r>
            <a:endParaRPr lang="ru-RU" sz="1100" dirty="0" smtClean="0"/>
          </a:p>
          <a:p>
            <a:pPr algn="ctr"/>
            <a:r>
              <a:rPr lang="ru-RU" sz="1100" dirty="0" smtClean="0"/>
              <a:t>справочника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3095382"/>
            <a:ext cx="7248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выгрузка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3023374"/>
            <a:ext cx="10406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маркировка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31200" y="3070121"/>
            <a:ext cx="17892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/>
              <a:t>приемка и </a:t>
            </a:r>
            <a:r>
              <a:rPr lang="ru-RU" sz="1100" dirty="0" err="1" smtClean="0"/>
              <a:t>поартикульное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100" dirty="0" smtClean="0"/>
              <a:t>размещение 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9302" y="3861048"/>
            <a:ext cx="1460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3300"/>
                </a:solidFill>
              </a:rPr>
              <a:t>СОЗДАНИЕ ЗАКАЗА</a:t>
            </a:r>
            <a:endParaRPr lang="ru-RU" sz="1200" b="1" dirty="0">
              <a:solidFill>
                <a:srgbClr val="0033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8036" y="4319518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обработка в </a:t>
            </a:r>
            <a:r>
              <a:rPr lang="en-US" sz="1100" dirty="0"/>
              <a:t>CWMS</a:t>
            </a:r>
            <a:r>
              <a:rPr lang="ru-RU" sz="1100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18133" y="4319518"/>
            <a:ext cx="1649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резервирование товара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58660" y="4319518"/>
            <a:ext cx="10695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/>
              <a:t>п</a:t>
            </a:r>
            <a:r>
              <a:rPr lang="ru-RU" sz="1100" dirty="0" smtClean="0"/>
              <a:t>одбор товара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14721" y="5039598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упаковка</a:t>
            </a:r>
            <a:endParaRPr lang="ru-RU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890196" y="5039598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м</a:t>
            </a:r>
            <a:r>
              <a:rPr lang="ru-RU" sz="1100" dirty="0" smtClean="0"/>
              <a:t>аркировка </a:t>
            </a:r>
            <a:r>
              <a:rPr lang="ru-RU" sz="1100" dirty="0" err="1" smtClean="0"/>
              <a:t>стикерами</a:t>
            </a:r>
            <a:r>
              <a:rPr lang="ru-RU" sz="1100" dirty="0" smtClean="0"/>
              <a:t> КС</a:t>
            </a:r>
            <a:endParaRPr lang="ru-RU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2569070" y="5039598"/>
            <a:ext cx="1354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передача заказа КС</a:t>
            </a:r>
            <a:endParaRPr lang="ru-RU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346312" y="5032293"/>
            <a:ext cx="17011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п</a:t>
            </a:r>
            <a:r>
              <a:rPr lang="ru-RU" sz="1100" dirty="0" smtClean="0"/>
              <a:t>олучение ДС от клиента</a:t>
            </a:r>
            <a:endParaRPr lang="ru-RU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630044" y="5759678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п</a:t>
            </a:r>
            <a:r>
              <a:rPr lang="ru-RU" sz="1100" dirty="0" smtClean="0"/>
              <a:t>еревод ДС ИМ</a:t>
            </a:r>
            <a:endParaRPr lang="ru-RU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2411760" y="5759678"/>
            <a:ext cx="1673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/>
              <a:t>отчетность по доставкам</a:t>
            </a:r>
            <a:endParaRPr lang="ru-RU" sz="1100" dirty="0"/>
          </a:p>
        </p:txBody>
      </p:sp>
      <p:sp>
        <p:nvSpPr>
          <p:cNvPr id="76" name="TextBox 75"/>
          <p:cNvSpPr txBox="1"/>
          <p:nvPr/>
        </p:nvSpPr>
        <p:spPr>
          <a:xfrm>
            <a:off x="4947874" y="5759678"/>
            <a:ext cx="1649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/>
              <a:t>отчетность по финансам</a:t>
            </a:r>
            <a:endParaRPr lang="ru-RU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7308304" y="5733256"/>
            <a:ext cx="1259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ВЗАИМОРАСЧЕТ</a:t>
            </a:r>
            <a:endParaRPr lang="ru-RU" sz="12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82550" r="49212" b="2750"/>
          <a:stretch/>
        </p:blipFill>
        <p:spPr>
          <a:xfrm>
            <a:off x="971600" y="1187751"/>
            <a:ext cx="504056" cy="44104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82550" r="49212" b="2750"/>
          <a:stretch/>
        </p:blipFill>
        <p:spPr>
          <a:xfrm>
            <a:off x="2555776" y="1187855"/>
            <a:ext cx="503937" cy="440945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82550" r="49212" b="2750"/>
          <a:stretch/>
        </p:blipFill>
        <p:spPr>
          <a:xfrm>
            <a:off x="4191958" y="1170249"/>
            <a:ext cx="524058" cy="458551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82550" r="49212" b="2750"/>
          <a:stretch/>
        </p:blipFill>
        <p:spPr>
          <a:xfrm>
            <a:off x="5940152" y="1187751"/>
            <a:ext cx="504056" cy="441049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82550" r="49212" b="2750"/>
          <a:stretch/>
        </p:blipFill>
        <p:spPr>
          <a:xfrm>
            <a:off x="7596336" y="1187751"/>
            <a:ext cx="504056" cy="441049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923928" y="155679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</a:t>
            </a:r>
            <a:r>
              <a:rPr lang="ru-RU" sz="1200" dirty="0" smtClean="0"/>
              <a:t>оставщик 3</a:t>
            </a:r>
            <a:endParaRPr lang="ru-RU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5724128" y="155679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</a:t>
            </a:r>
            <a:r>
              <a:rPr lang="ru-RU" sz="1200" dirty="0" smtClean="0"/>
              <a:t>оставщик 5</a:t>
            </a:r>
            <a:endParaRPr lang="ru-RU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7384623" y="1556792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</a:t>
            </a:r>
            <a:r>
              <a:rPr lang="ru-RU" sz="1200" dirty="0" smtClean="0"/>
              <a:t>оставщик ….</a:t>
            </a:r>
            <a:endParaRPr lang="ru-RU" sz="12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 t="45800" r="50000" b="40550"/>
          <a:stretch/>
        </p:blipFill>
        <p:spPr>
          <a:xfrm>
            <a:off x="4198736" y="2011893"/>
            <a:ext cx="440456" cy="4089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/>
          <a:srcRect l="54800" t="53755" r="39531" b="35326"/>
          <a:stretch/>
        </p:blipFill>
        <p:spPr>
          <a:xfrm>
            <a:off x="4430808" y="2087761"/>
            <a:ext cx="108095" cy="1171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82550" r="16926" b="4851"/>
          <a:stretch/>
        </p:blipFill>
        <p:spPr>
          <a:xfrm>
            <a:off x="5580111" y="2761476"/>
            <a:ext cx="459605" cy="3244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3" t="26900" r="35825" b="59450"/>
          <a:stretch/>
        </p:blipFill>
        <p:spPr>
          <a:xfrm>
            <a:off x="1043608" y="2788907"/>
            <a:ext cx="358828" cy="42406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3" t="82547" r="35825" b="3803"/>
          <a:stretch/>
        </p:blipFill>
        <p:spPr>
          <a:xfrm>
            <a:off x="4268703" y="3429000"/>
            <a:ext cx="375305" cy="44354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6900" r="48424" b="59450"/>
          <a:stretch/>
        </p:blipFill>
        <p:spPr>
          <a:xfrm>
            <a:off x="2987824" y="4727917"/>
            <a:ext cx="467195" cy="357267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17" y="5363950"/>
            <a:ext cx="440524" cy="419895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9" t="21665" r="22052" b="64913"/>
          <a:stretch/>
        </p:blipFill>
        <p:spPr>
          <a:xfrm>
            <a:off x="2987824" y="4005064"/>
            <a:ext cx="446316" cy="401685"/>
          </a:xfrm>
          <a:prstGeom prst="rect">
            <a:avLst/>
          </a:prstGeom>
        </p:spPr>
      </p:pic>
      <p:cxnSp>
        <p:nvCxnSpPr>
          <p:cNvPr id="93" name="Прямая со стрелкой 92"/>
          <p:cNvCxnSpPr/>
          <p:nvPr/>
        </p:nvCxnSpPr>
        <p:spPr>
          <a:xfrm>
            <a:off x="1401492" y="1844824"/>
            <a:ext cx="266645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85" idx="2"/>
          </p:cNvCxnSpPr>
          <p:nvPr/>
        </p:nvCxnSpPr>
        <p:spPr>
          <a:xfrm flipH="1">
            <a:off x="4716016" y="1833791"/>
            <a:ext cx="3203369" cy="443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4716017" y="1772816"/>
            <a:ext cx="1080119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3059713" y="1772816"/>
            <a:ext cx="1008231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4425829" y="1676318"/>
            <a:ext cx="4979" cy="31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>
            <a:off x="1547664" y="2661561"/>
            <a:ext cx="2520280" cy="336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H="1">
            <a:off x="3637856" y="2661012"/>
            <a:ext cx="574104" cy="337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/>
          <p:nvPr/>
        </p:nvCxnSpPr>
        <p:spPr>
          <a:xfrm>
            <a:off x="4648319" y="2646036"/>
            <a:ext cx="561856" cy="335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/>
          <p:nvPr/>
        </p:nvCxnSpPr>
        <p:spPr>
          <a:xfrm>
            <a:off x="5076056" y="2661012"/>
            <a:ext cx="2360324" cy="290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9" name="Прямая со стрелкой 1028"/>
          <p:cNvCxnSpPr/>
          <p:nvPr/>
        </p:nvCxnSpPr>
        <p:spPr>
          <a:xfrm>
            <a:off x="2123728" y="3345498"/>
            <a:ext cx="2068230" cy="48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/>
          <p:nvPr/>
        </p:nvCxnSpPr>
        <p:spPr>
          <a:xfrm>
            <a:off x="3537738" y="3165818"/>
            <a:ext cx="683293" cy="36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/>
          <p:nvPr/>
        </p:nvCxnSpPr>
        <p:spPr>
          <a:xfrm flipH="1">
            <a:off x="4640078" y="3155704"/>
            <a:ext cx="637966" cy="356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2" name="Прямая со стрелкой 1041"/>
          <p:cNvCxnSpPr/>
          <p:nvPr/>
        </p:nvCxnSpPr>
        <p:spPr>
          <a:xfrm flipH="1">
            <a:off x="4648319" y="3356992"/>
            <a:ext cx="2371953" cy="468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60" name="Прямая соединительная линия 1059"/>
          <p:cNvCxnSpPr/>
          <p:nvPr/>
        </p:nvCxnSpPr>
        <p:spPr>
          <a:xfrm>
            <a:off x="548036" y="4581128"/>
            <a:ext cx="80564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3" name="Прямая соединительная линия 1062"/>
          <p:cNvCxnSpPr/>
          <p:nvPr/>
        </p:nvCxnSpPr>
        <p:spPr>
          <a:xfrm>
            <a:off x="8604448" y="4581128"/>
            <a:ext cx="0" cy="7200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5" name="Прямая соединительная линия 1064"/>
          <p:cNvCxnSpPr/>
          <p:nvPr/>
        </p:nvCxnSpPr>
        <p:spPr>
          <a:xfrm flipH="1" flipV="1">
            <a:off x="548038" y="5301208"/>
            <a:ext cx="8056410" cy="66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7" name="Прямая соединительная линия 1066"/>
          <p:cNvCxnSpPr/>
          <p:nvPr/>
        </p:nvCxnSpPr>
        <p:spPr>
          <a:xfrm>
            <a:off x="548036" y="5301208"/>
            <a:ext cx="0" cy="68701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9" name="Прямая со стрелкой 1068"/>
          <p:cNvCxnSpPr/>
          <p:nvPr/>
        </p:nvCxnSpPr>
        <p:spPr>
          <a:xfrm>
            <a:off x="548036" y="6021288"/>
            <a:ext cx="7371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316" name="Рисунок 133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682551"/>
            <a:ext cx="403050" cy="403050"/>
          </a:xfrm>
          <a:prstGeom prst="rect">
            <a:avLst/>
          </a:prstGeom>
        </p:spPr>
      </p:pic>
      <p:pic>
        <p:nvPicPr>
          <p:cNvPr id="13317" name="Рисунок 133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2"/>
          <a:stretch/>
        </p:blipFill>
        <p:spPr>
          <a:xfrm>
            <a:off x="7596336" y="3975416"/>
            <a:ext cx="443339" cy="389688"/>
          </a:xfrm>
          <a:prstGeom prst="rect">
            <a:avLst/>
          </a:prstGeom>
        </p:spPr>
      </p:pic>
      <p:pic>
        <p:nvPicPr>
          <p:cNvPr id="13318" name="Рисунок 133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48" y="2731288"/>
            <a:ext cx="530693" cy="530693"/>
          </a:xfrm>
          <a:prstGeom prst="rect">
            <a:avLst/>
          </a:prstGeom>
        </p:spPr>
      </p:pic>
      <p:pic>
        <p:nvPicPr>
          <p:cNvPr id="13319" name="Рисунок 1331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3770"/>
          <a:stretch/>
        </p:blipFill>
        <p:spPr>
          <a:xfrm>
            <a:off x="902407" y="3987884"/>
            <a:ext cx="499085" cy="367660"/>
          </a:xfrm>
          <a:prstGeom prst="rect">
            <a:avLst/>
          </a:prstGeom>
        </p:spPr>
      </p:pic>
      <p:pic>
        <p:nvPicPr>
          <p:cNvPr id="13321" name="Рисунок 133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24" y="5373216"/>
            <a:ext cx="331980" cy="387008"/>
          </a:xfrm>
          <a:prstGeom prst="rect">
            <a:avLst/>
          </a:prstGeom>
        </p:spPr>
      </p:pic>
      <p:pic>
        <p:nvPicPr>
          <p:cNvPr id="13322" name="Рисунок 133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2" y="4653136"/>
            <a:ext cx="404942" cy="404942"/>
          </a:xfrm>
          <a:prstGeom prst="rect">
            <a:avLst/>
          </a:prstGeom>
        </p:spPr>
      </p:pic>
      <p:pic>
        <p:nvPicPr>
          <p:cNvPr id="13323" name="Рисунок 133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47" y="5394427"/>
            <a:ext cx="404192" cy="404192"/>
          </a:xfrm>
          <a:prstGeom prst="rect">
            <a:avLst/>
          </a:prstGeom>
        </p:spPr>
      </p:pic>
      <p:pic>
        <p:nvPicPr>
          <p:cNvPr id="205" name="Рисунок 20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0" y="5401072"/>
            <a:ext cx="404192" cy="404192"/>
          </a:xfrm>
          <a:prstGeom prst="rect">
            <a:avLst/>
          </a:prstGeom>
        </p:spPr>
      </p:pic>
      <p:pic>
        <p:nvPicPr>
          <p:cNvPr id="13325" name="Рисунок 133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82550" r="65749" b="2750"/>
          <a:stretch/>
        </p:blipFill>
        <p:spPr>
          <a:xfrm>
            <a:off x="2870105" y="2698942"/>
            <a:ext cx="468521" cy="504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33758" r="29329" b="35235"/>
          <a:stretch/>
        </p:blipFill>
        <p:spPr>
          <a:xfrm>
            <a:off x="5405157" y="4639756"/>
            <a:ext cx="593735" cy="4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62" grpId="0"/>
      <p:bldP spid="6" grpId="0"/>
      <p:bldP spid="7" grpId="0"/>
      <p:bldP spid="8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76" grpId="0"/>
      <p:bldP spid="31" grpId="0"/>
      <p:bldP spid="83" grpId="0"/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gorshkova\Desktop\ывы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8023"/>
            <a:ext cx="9144000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10" t="3756" r="10385" b="88527"/>
          <a:stretch>
            <a:fillRect/>
          </a:stretch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</p:spPr>
      </p:pic>
      <p:pic>
        <p:nvPicPr>
          <p:cNvPr id="1027" name="Picture 3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09" t="86013" r="10385" b="3698"/>
          <a:stretch>
            <a:fillRect/>
          </a:stretch>
        </p:blipFill>
        <p:spPr bwMode="auto">
          <a:xfrm>
            <a:off x="0" y="6021288"/>
            <a:ext cx="9144000" cy="86409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91680" y="2564904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3300"/>
                </a:solidFill>
              </a:rPr>
              <a:t>КАК ПРАВИЛЬНО ИСПОЛЬЗОВАТЬ ФУЛФИЛМЕНТ, ЧТОБЫ РОСЛИ ПРОДАЖИ </a:t>
            </a:r>
          </a:p>
        </p:txBody>
      </p:sp>
      <p:pic>
        <p:nvPicPr>
          <p:cNvPr id="14" name="Picture 6" descr="C:\Users\gorshkova\Desktop\Картинки\лого\Logonew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7957525" y="5121341"/>
            <a:ext cx="1085236" cy="89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60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6"/>
          <a:stretch/>
        </p:blipFill>
        <p:spPr>
          <a:xfrm>
            <a:off x="1763688" y="741413"/>
            <a:ext cx="7350643" cy="5796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10" t="3756" r="10385" b="88527"/>
          <a:stretch>
            <a:fillRect/>
          </a:stretch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</p:spPr>
      </p:pic>
      <p:pic>
        <p:nvPicPr>
          <p:cNvPr id="1027" name="Picture 3" descr="C:\Users\gorshkova\Desktop\A4_buklet_print-1.jpg"/>
          <p:cNvPicPr>
            <a:picLocks noChangeAspect="1" noChangeArrowheads="1"/>
          </p:cNvPicPr>
          <p:nvPr/>
        </p:nvPicPr>
        <p:blipFill rotWithShape="1">
          <a:blip r:embed="rId3" cstate="print"/>
          <a:srcRect l="10309" t="86870" r="10385" b="3698"/>
          <a:stretch/>
        </p:blipFill>
        <p:spPr bwMode="auto">
          <a:xfrm>
            <a:off x="0" y="6093296"/>
            <a:ext cx="9144000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646" y="836712"/>
            <a:ext cx="346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РОСТ АССОРТИМЕНТА МАГАЗИНА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970" y="1475492"/>
            <a:ext cx="271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РАСШИРЕНИЕ ГЕОГРАФИИ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948" y="3203684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НАЛОЖЕННЫЙ ПЛАТЁЖ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067780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«БЫСТРЫЕ ДЕНЬГИ»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3205" y="1844824"/>
            <a:ext cx="328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3300"/>
                </a:solidFill>
              </a:rPr>
              <a:t>РОСТ КОЛИЧЕСТВА ЗАКАЗОВ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974" y="4859868"/>
            <a:ext cx="251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СКЛАДЫ УРАЛ-МОСКВА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022" y="1859340"/>
            <a:ext cx="3049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Продажи за пределами региона: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Ближнее зарубежье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Почта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ПВЗ</a:t>
            </a:r>
          </a:p>
          <a:p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6022" y="3594502"/>
            <a:ext cx="3187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Оплата по факту получения заказа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4456" y="4437112"/>
            <a:ext cx="5385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Возможность получения ДС до того, как его оплатит клиент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2710147"/>
            <a:ext cx="52931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5400" b="1" dirty="0">
                <a:ln w="6600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7626" y="2348880"/>
            <a:ext cx="3575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аличие дополнительных ресурсов при резком увеличении </a:t>
            </a:r>
            <a:r>
              <a:rPr lang="ru-RU" sz="1600" dirty="0"/>
              <a:t>нагрузки на персонал (склад, </a:t>
            </a:r>
            <a:r>
              <a:rPr lang="ru-RU" sz="1600" dirty="0" err="1"/>
              <a:t>call</a:t>
            </a:r>
            <a:r>
              <a:rPr lang="ru-RU" sz="1600" dirty="0"/>
              <a:t>-центр, </a:t>
            </a:r>
            <a:r>
              <a:rPr lang="ru-RU" sz="1600" dirty="0" smtClean="0"/>
              <a:t>курьеры</a:t>
            </a:r>
            <a:r>
              <a:rPr lang="ru-RU" sz="1600" dirty="0"/>
              <a:t>)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Оперативная </a:t>
            </a:r>
            <a:r>
              <a:rPr lang="ru-RU" sz="1600" dirty="0"/>
              <a:t>разработка и внедрение новых </a:t>
            </a:r>
            <a:r>
              <a:rPr lang="ru-RU" sz="1600" dirty="0" smtClean="0"/>
              <a:t>услуг 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Манёвренность </a:t>
            </a:r>
            <a:r>
              <a:rPr lang="ru-RU" sz="1600" dirty="0"/>
              <a:t>в пиковый период и период спада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00" y="5190291"/>
            <a:ext cx="6073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Возможность держать товарные запасы в Москве и Екатеринбурге: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сокращение сроков доставки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сокращение стоимости доставки</a:t>
            </a:r>
            <a:endParaRPr lang="ru-RU" sz="1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39500" r="76141" b="54200"/>
          <a:stretch/>
        </p:blipFill>
        <p:spPr>
          <a:xfrm>
            <a:off x="251520" y="1484784"/>
            <a:ext cx="267126" cy="3205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39500" r="76141" b="54200"/>
          <a:stretch/>
        </p:blipFill>
        <p:spPr>
          <a:xfrm>
            <a:off x="251520" y="3252465"/>
            <a:ext cx="267126" cy="3205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39500" r="76141" b="54200"/>
          <a:stretch/>
        </p:blipFill>
        <p:spPr>
          <a:xfrm>
            <a:off x="251520" y="4116561"/>
            <a:ext cx="267126" cy="32055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39500" r="76141" b="54200"/>
          <a:stretch/>
        </p:blipFill>
        <p:spPr>
          <a:xfrm>
            <a:off x="251520" y="4908649"/>
            <a:ext cx="267126" cy="3205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39500" r="76141" b="54200"/>
          <a:stretch/>
        </p:blipFill>
        <p:spPr>
          <a:xfrm>
            <a:off x="5364088" y="1884313"/>
            <a:ext cx="267126" cy="32055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39500" r="76141" b="54200"/>
          <a:stretch/>
        </p:blipFill>
        <p:spPr>
          <a:xfrm>
            <a:off x="251520" y="876201"/>
            <a:ext cx="267126" cy="320551"/>
          </a:xfrm>
          <a:prstGeom prst="rect">
            <a:avLst/>
          </a:prstGeom>
        </p:spPr>
      </p:pic>
      <p:pic>
        <p:nvPicPr>
          <p:cNvPr id="34" name="Picture 6" descr="C:\Users\gorshkova\Desktop\Картинки\лого\Logonew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7957525" y="5121341"/>
            <a:ext cx="1085236" cy="89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67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gorshkova\Desktop\ывы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10" t="3756" r="10385" b="88527"/>
          <a:stretch>
            <a:fillRect/>
          </a:stretch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</p:spPr>
      </p:pic>
      <p:pic>
        <p:nvPicPr>
          <p:cNvPr id="1027" name="Picture 3" descr="C:\Users\gorshkova\Desktop\A4_buklet_print-1.jpg"/>
          <p:cNvPicPr>
            <a:picLocks noChangeAspect="1" noChangeArrowheads="1"/>
          </p:cNvPicPr>
          <p:nvPr/>
        </p:nvPicPr>
        <p:blipFill>
          <a:blip r:embed="rId3" cstate="print"/>
          <a:srcRect l="10309" t="86013" r="10385" b="3698"/>
          <a:stretch>
            <a:fillRect/>
          </a:stretch>
        </p:blipFill>
        <p:spPr bwMode="auto">
          <a:xfrm>
            <a:off x="0" y="6021288"/>
            <a:ext cx="9144000" cy="86409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91680" y="2564904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3300"/>
                </a:solidFill>
              </a:rPr>
              <a:t>КАК ВЫБРАТЬ ФУЛФИЛМЕНТ ОПЕРАТОРА</a:t>
            </a:r>
          </a:p>
        </p:txBody>
      </p:sp>
      <p:pic>
        <p:nvPicPr>
          <p:cNvPr id="14" name="Picture 6" descr="C:\Users\gorshkova\Desktop\Картинки\лого\Logonew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7957525" y="5121341"/>
            <a:ext cx="1085236" cy="89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31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0440" y="64894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ail.yandex.ru/message_part/Fotolia_42544342_XS.jpg?hid=1.3&amp;ids=2190000001478614555&amp;no_disposition=y&amp;name=Fotolia_42544342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gorshkova\Desktop\A4_buklet_print-1.jpg"/>
          <p:cNvPicPr>
            <a:picLocks noChangeAspect="1" noChangeArrowheads="1"/>
          </p:cNvPicPr>
          <p:nvPr/>
        </p:nvPicPr>
        <p:blipFill>
          <a:blip r:embed="rId2" cstate="print"/>
          <a:srcRect l="10310" t="3756" r="10385" b="88527"/>
          <a:stretch>
            <a:fillRect/>
          </a:stretch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</p:spPr>
      </p:pic>
      <p:pic>
        <p:nvPicPr>
          <p:cNvPr id="1027" name="Picture 3" descr="C:\Users\gorshkova\Desktop\A4_buklet_print-1.jpg"/>
          <p:cNvPicPr>
            <a:picLocks noChangeAspect="1" noChangeArrowheads="1"/>
          </p:cNvPicPr>
          <p:nvPr/>
        </p:nvPicPr>
        <p:blipFill>
          <a:blip r:embed="rId2" cstate="print"/>
          <a:srcRect l="10309" t="86013" r="10385" b="3698"/>
          <a:stretch>
            <a:fillRect/>
          </a:stretch>
        </p:blipFill>
        <p:spPr bwMode="auto">
          <a:xfrm>
            <a:off x="0" y="6021288"/>
            <a:ext cx="9144000" cy="86409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62" y="4024804"/>
            <a:ext cx="2610366" cy="1740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2377"/>
            <a:ext cx="2520280" cy="2360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28" y="1415282"/>
            <a:ext cx="2724312" cy="21147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35108"/>
            <a:ext cx="3131840" cy="18399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55776" y="735087"/>
            <a:ext cx="430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</a:rPr>
              <a:t>ДОЛЯ АУТСОРСИНГА В СТРАНАХ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363322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37%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17097" y="1340768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50%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3873242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60%</a:t>
            </a:r>
            <a:endParaRPr lang="ru-RU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80112" y="3789040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86%</a:t>
            </a:r>
            <a:endParaRPr lang="ru-RU" sz="4000" b="1" dirty="0"/>
          </a:p>
        </p:txBody>
      </p:sp>
      <p:pic>
        <p:nvPicPr>
          <p:cNvPr id="24" name="Picture 6" descr="C:\Users\gorshkova\Desktop\Картинки\лого\Logonew.pn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8305700" y="5377581"/>
            <a:ext cx="776239" cy="643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32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22152</TotalTime>
  <Words>276</Words>
  <Application>Microsoft Macintosh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Itella Oyj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Masaltsev Dmitry</dc:creator>
  <cp:lastModifiedBy>Дмитрий</cp:lastModifiedBy>
  <cp:revision>491</cp:revision>
  <dcterms:created xsi:type="dcterms:W3CDTF">2012-08-13T16:52:34Z</dcterms:created>
  <dcterms:modified xsi:type="dcterms:W3CDTF">2016-06-14T11:38:46Z</dcterms:modified>
</cp:coreProperties>
</file>