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A2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0" autoAdjust="0"/>
    <p:restoredTop sz="94660"/>
  </p:normalViewPr>
  <p:slideViewPr>
    <p:cSldViewPr>
      <p:cViewPr varScale="1">
        <p:scale>
          <a:sx n="125" d="100"/>
          <a:sy n="125" d="100"/>
        </p:scale>
        <p:origin x="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4;&#1072;&#1090;&#1077;&#1088;&#1080;&#1072;&#1083;&#1099;%20b2basket\&#1057;&#1088;&#1072;&#1074;&#1085;&#1080;&#1090;&#1077;&#1083;&#1100;&#1085;&#1099;&#1081;%20&#1072;&#1085;&#1072;&#1083;&#1080;&#1079;&#1084;&#1072;&#1088;&#1082;&#1077;&#1090;&#1087;&#1083;&#1077;&#1081;&#1089;&#1086;&#1074;.&#1044;&#1077;&#1090;&#1089;&#1082;&#1080;&#1077;%20&#1090;&#1086;&#1074;&#1072;&#1088;&#1099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4;&#1072;&#1090;&#1077;&#1088;&#1080;&#1072;&#1083;&#1099;%20b2basket\&#1057;&#1088;&#1072;&#1074;&#1085;&#1080;&#1090;&#1077;&#1083;&#1100;&#1085;&#1099;&#1081;%20&#1072;&#1085;&#1072;&#1083;&#1080;&#1079;&#1084;&#1072;&#1088;&#1082;&#1077;&#1090;&#1087;&#1083;&#1077;&#1081;&#1089;&#1086;&#1074;.&#1044;&#1077;&#1090;&#1089;&#1082;&#1080;&#1077;%20&#1090;&#1086;&#1074;&#1072;&#1088;&#1099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4;&#1072;&#1090;&#1077;&#1088;&#1080;&#1072;&#1083;&#1099;%20b2basket\&#1057;&#1088;&#1072;&#1074;&#1085;&#1080;&#1090;&#1077;&#1083;&#1100;&#1085;&#1099;&#1081;%20&#1072;&#1085;&#1072;&#1083;&#1080;&#1079;&#1084;&#1072;&#1088;&#1082;&#1077;&#1090;&#1087;&#1083;&#1077;&#1081;&#1089;&#1086;&#1074;.&#1044;&#1077;&#1090;&#1089;&#1082;&#1080;&#1077;%20&#1090;&#1086;&#1074;&#1072;&#1088;&#1099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4;&#1072;&#1090;&#1077;&#1088;&#1080;&#1072;&#1083;&#1099;%20b2basket\&#1057;&#1088;&#1072;&#1074;&#1085;&#1080;&#1090;&#1077;&#1083;&#1100;&#1085;&#1099;&#1081;%20&#1072;&#1085;&#1072;&#1083;&#1080;&#1079;&#1084;&#1072;&#1088;&#1082;&#1077;&#1090;&#1087;&#1083;&#1077;&#1081;&#1089;&#1086;&#1074;.&#1044;&#1077;&#1090;&#1089;&#1082;&#1080;&#1077;%20&#1090;&#1086;&#1074;&#1072;&#1088;&#1099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4;&#1072;&#1090;&#1077;&#1088;&#1080;&#1072;&#1083;&#1099;%20b2basket\&#1057;&#1088;&#1072;&#1074;&#1085;&#1080;&#1090;&#1077;&#1083;&#1100;&#1085;&#1099;&#1081;%20&#1072;&#1085;&#1072;&#1083;&#1080;&#1079;&#1084;&#1072;&#1088;&#1082;&#1077;&#1090;&#1087;&#1083;&#1077;&#1081;&#1089;&#1086;&#1074;.&#1044;&#1077;&#1090;&#1089;&#1082;&#1080;&#1077;%20&#1090;&#1086;&#1074;&#1072;&#1088;&#1099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4;&#1072;&#1090;&#1077;&#1088;&#1080;&#1072;&#1083;&#1099;%20b2basket\&#1057;&#1088;&#1072;&#1074;&#1085;&#1080;&#1090;&#1077;&#1083;&#1100;&#1085;&#1099;&#1081;%20&#1072;&#1085;&#1072;&#1083;&#1080;&#1079;&#1084;&#1072;&#1088;&#1082;&#1077;&#1090;&#1087;&#1083;&#1077;&#1081;&#1089;&#1086;&#1074;.&#1044;&#1077;&#1090;&#1089;&#1082;&#1080;&#1077;%20&#1090;&#1086;&#1074;&#1072;&#1088;&#1099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4;&#1072;&#1090;&#1077;&#1088;&#1080;&#1072;&#1083;&#1099;%20b2basket\&#1057;&#1088;&#1072;&#1074;&#1085;&#1080;&#1090;&#1077;&#1083;&#1100;&#1085;&#1099;&#1081;%20&#1072;&#1085;&#1072;&#1083;&#1080;&#1079;%20&#1084;&#1072;&#1088;&#1082;&#1077;&#1090;&#1087;&#1083;&#1077;&#1081;&#1089;&#1086;&#1074;.&#1054;&#1076;&#1077;&#1078;&#1076;&#1072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4;&#1072;&#1090;&#1077;&#1088;&#1080;&#1072;&#1083;&#1099;%20b2basket\&#1057;&#1088;&#1072;&#1074;&#1085;&#1080;&#1090;&#1077;&#1083;&#1100;&#1085;&#1099;&#1081;%20&#1072;&#1085;&#1072;&#1083;&#1080;&#1079;%20&#1084;&#1072;&#1088;&#1082;&#1077;&#1090;&#1087;&#1083;&#1077;&#1081;&#1089;&#1086;&#1074;.&#1054;&#1076;&#1077;&#1078;&#1076;&#1072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4;&#1072;&#1090;&#1077;&#1088;&#1080;&#1072;&#1083;&#1099;%20b2basket\&#1057;&#1088;&#1072;&#1074;&#1085;&#1080;&#1090;&#1077;&#1083;&#1100;&#1085;&#1099;&#1081;%20&#1072;&#1085;&#1072;&#1083;&#1080;&#1079;%20&#1084;&#1072;&#1088;&#1082;&#1077;&#1090;&#1087;&#1083;&#1077;&#1081;&#1089;&#1086;&#1074;.&#1054;&#1076;&#1077;&#1078;&#1076;&#1072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4;&#1072;&#1090;&#1077;&#1088;&#1080;&#1072;&#1083;&#1099;%20b2basket\&#1057;&#1088;&#1072;&#1074;&#1085;&#1080;&#1090;&#1077;&#1083;&#1100;&#1085;&#1099;&#1081;%20&#1072;&#1085;&#1072;&#1083;&#1080;&#1079;%20&#1084;&#1072;&#1088;&#1082;&#1077;&#1090;&#1087;&#1083;&#1077;&#1081;&#1089;&#1086;&#1074;.&#1054;&#1076;&#1077;&#1078;&#1076;&#1072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4;&#1072;&#1090;&#1077;&#1088;&#1080;&#1072;&#1083;&#1099;%20b2basket\&#1057;&#1088;&#1072;&#1074;&#1085;&#1080;&#1090;&#1077;&#1083;&#1100;&#1085;&#1099;&#1081;%20&#1072;&#1085;&#1072;&#1083;&#1080;&#1079;%20&#1084;&#1072;&#1088;&#1082;&#1077;&#1090;&#1087;&#1083;&#1077;&#1081;&#1089;&#1086;&#1074;.&#1054;&#1076;&#1077;&#1078;&#1076;&#1072;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4;&#1072;&#1090;&#1077;&#1088;&#1080;&#1072;&#1083;&#1099;%20b2basket\&#1057;&#1088;&#1072;&#1074;&#1085;&#1080;&#1090;&#1077;&#1083;&#1100;&#1085;&#1099;&#1081;%20&#1072;&#1085;&#1072;&#1083;&#1080;&#1079;%20&#1084;&#1072;&#1088;&#1082;&#1077;&#1090;&#1087;&#1083;&#1077;&#1081;&#1089;&#1086;&#1074;.&#1054;&#1076;&#1077;&#1078;&#1076;&#1072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84;&#1072;&#1090;&#1077;&#1088;&#1080;&#1072;&#1083;&#1099;%20b2basket\&#1057;&#1088;&#1072;&#1074;&#1085;&#1080;&#1090;&#1077;&#1083;&#1100;&#1085;&#1099;&#1081;%20&#1072;&#1085;&#1072;&#1083;&#1080;&#1079;&#1084;&#1072;&#1088;&#1082;&#1077;&#1090;&#1087;&#1083;&#1077;&#1081;&#1089;&#1086;&#1074;.&#1069;&#1083;&#1077;&#1082;&#1090;&#1088;&#1086;&#1085;&#1080;&#1082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>
                <a:latin typeface="Trebuchet MS" panose="020B0603020202020204" pitchFamily="34" charset="0"/>
              </a:rPr>
              <a:t>Трафик,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Трафик, %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Яндекс.Маркет</c:v>
                </c:pt>
                <c:pt idx="1">
                  <c:v>Google Merchant</c:v>
                </c:pt>
                <c:pt idx="2">
                  <c:v>Остальные маркетплейсы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0.41</c:v>
                </c:pt>
                <c:pt idx="1">
                  <c:v>0.25</c:v>
                </c:pt>
                <c:pt idx="2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Лист2!$B$1</c:f>
              <c:strCache>
                <c:ptCount val="1"/>
                <c:pt idx="0">
                  <c:v>Трафик, %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Лист2!$A$2:$A$4</c:f>
              <c:strCache>
                <c:ptCount val="3"/>
                <c:pt idx="0">
                  <c:v>Яндекс.Маркет</c:v>
                </c:pt>
                <c:pt idx="1">
                  <c:v>Google Merchant</c:v>
                </c:pt>
                <c:pt idx="2">
                  <c:v>Остальные маркетплейсы</c:v>
                </c:pt>
              </c:strCache>
            </c:strRef>
          </c:cat>
          <c:val>
            <c:numRef>
              <c:f>Лист2!$B$2:$B$4</c:f>
              <c:numCache>
                <c:formatCode>0%</c:formatCode>
                <c:ptCount val="3"/>
                <c:pt idx="0">
                  <c:v>0.43</c:v>
                </c:pt>
                <c:pt idx="1">
                  <c:v>0.17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Лист2!$F$1</c:f>
              <c:strCache>
                <c:ptCount val="1"/>
                <c:pt idx="0">
                  <c:v>Конверсия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(Лист2!$A$2,Лист2!$A$3)</c:f>
              <c:strCache>
                <c:ptCount val="2"/>
                <c:pt idx="0">
                  <c:v>Яндекс.Маркет</c:v>
                </c:pt>
                <c:pt idx="1">
                  <c:v>Google Merchant</c:v>
                </c:pt>
              </c:strCache>
            </c:strRef>
          </c:cat>
          <c:val>
            <c:numRef>
              <c:f>(Лист2!$F$2,Лист2!$F$3)</c:f>
              <c:numCache>
                <c:formatCode>General</c:formatCode>
                <c:ptCount val="2"/>
                <c:pt idx="0">
                  <c:v>1.57</c:v>
                </c:pt>
                <c:pt idx="1">
                  <c:v>1.46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019088"/>
        <c:axId val="473018304"/>
      </c:barChart>
      <c:catAx>
        <c:axId val="47301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018304"/>
        <c:crosses val="autoZero"/>
        <c:auto val="1"/>
        <c:lblAlgn val="ctr"/>
        <c:lblOffset val="100"/>
        <c:noMultiLvlLbl val="0"/>
      </c:catAx>
      <c:valAx>
        <c:axId val="47301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301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Лист2!$D$1</c:f>
              <c:strCache>
                <c:ptCount val="1"/>
                <c:pt idx="0">
                  <c:v>Заказы, %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(Лист2!$A$2,Лист2!$A$3,Лист2!$A$4)</c:f>
              <c:strCache>
                <c:ptCount val="3"/>
                <c:pt idx="0">
                  <c:v>Яндекс.Маркет</c:v>
                </c:pt>
                <c:pt idx="1">
                  <c:v>Google Merchant</c:v>
                </c:pt>
                <c:pt idx="2">
                  <c:v>Остальные маркетплейсы</c:v>
                </c:pt>
              </c:strCache>
            </c:strRef>
          </c:cat>
          <c:val>
            <c:numRef>
              <c:f>(Лист2!$D$2,Лист2!$D$3,Лист2!$D$4)</c:f>
              <c:numCache>
                <c:formatCode>0%</c:formatCode>
                <c:ptCount val="3"/>
                <c:pt idx="0">
                  <c:v>0.6</c:v>
                </c:pt>
                <c:pt idx="1">
                  <c:v>0.22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Лист2!$C$1</c:f>
              <c:strCache>
                <c:ptCount val="1"/>
                <c:pt idx="0">
                  <c:v>Cредний CPC,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(Лист2!$A$2,Лист2!$A$3)</c:f>
              <c:strCache>
                <c:ptCount val="2"/>
                <c:pt idx="0">
                  <c:v>Яндекс.Маркет</c:v>
                </c:pt>
                <c:pt idx="1">
                  <c:v>Google Merchant</c:v>
                </c:pt>
              </c:strCache>
            </c:strRef>
          </c:cat>
          <c:val>
            <c:numRef>
              <c:f>(Лист2!$C$2,Лист2!$C$3)</c:f>
              <c:numCache>
                <c:formatCode>General</c:formatCode>
                <c:ptCount val="2"/>
                <c:pt idx="0">
                  <c:v>7.92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968920"/>
        <c:axId val="583969704"/>
      </c:barChart>
      <c:catAx>
        <c:axId val="58396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3969704"/>
        <c:crosses val="autoZero"/>
        <c:auto val="1"/>
        <c:lblAlgn val="ctr"/>
        <c:lblOffset val="100"/>
        <c:noMultiLvlLbl val="0"/>
      </c:catAx>
      <c:valAx>
        <c:axId val="583969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3968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Лист2!$E$1</c:f>
              <c:strCache>
                <c:ptCount val="1"/>
                <c:pt idx="0">
                  <c:v>CPO,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(Лист2!$A$2,Лист2!$A$3)</c:f>
              <c:strCache>
                <c:ptCount val="2"/>
                <c:pt idx="0">
                  <c:v>Яндекс.Маркет</c:v>
                </c:pt>
                <c:pt idx="1">
                  <c:v>Google Merchant</c:v>
                </c:pt>
              </c:strCache>
            </c:strRef>
          </c:cat>
          <c:val>
            <c:numRef>
              <c:f>(Лист2!$E$2,Лист2!$E$3)</c:f>
              <c:numCache>
                <c:formatCode>0.00</c:formatCode>
                <c:ptCount val="2"/>
                <c:pt idx="0">
                  <c:v>313.48472313045795</c:v>
                </c:pt>
                <c:pt idx="1">
                  <c:v>159.00195694716245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816128"/>
        <c:axId val="755316536"/>
      </c:barChart>
      <c:catAx>
        <c:axId val="47681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316536"/>
        <c:crosses val="autoZero"/>
        <c:auto val="1"/>
        <c:lblAlgn val="ctr"/>
        <c:lblOffset val="100"/>
        <c:noMultiLvlLbl val="0"/>
      </c:catAx>
      <c:valAx>
        <c:axId val="75531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81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Лист2!$G$1</c:f>
              <c:strCache>
                <c:ptCount val="1"/>
                <c:pt idx="0">
                  <c:v>ROI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(Лист2!$A$2,Лист2!$A$3)</c:f>
              <c:strCache>
                <c:ptCount val="2"/>
                <c:pt idx="0">
                  <c:v>Яндекс.Маркет</c:v>
                </c:pt>
                <c:pt idx="1">
                  <c:v>Google Merchant</c:v>
                </c:pt>
              </c:strCache>
            </c:strRef>
          </c:cat>
          <c:val>
            <c:numRef>
              <c:f>(Лист2!$G$2,Лист2!$G$3)</c:f>
              <c:numCache>
                <c:formatCode>0.00%</c:formatCode>
                <c:ptCount val="2"/>
                <c:pt idx="0">
                  <c:v>2.2473000000000001</c:v>
                </c:pt>
                <c:pt idx="1">
                  <c:v>3.22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5319672"/>
        <c:axId val="755322416"/>
      </c:barChart>
      <c:catAx>
        <c:axId val="75531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322416"/>
        <c:crosses val="autoZero"/>
        <c:auto val="1"/>
        <c:lblAlgn val="ctr"/>
        <c:lblOffset val="100"/>
        <c:noMultiLvlLbl val="0"/>
      </c:catAx>
      <c:valAx>
        <c:axId val="75532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319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Лист2!$B$1</c:f>
              <c:strCache>
                <c:ptCount val="1"/>
                <c:pt idx="0">
                  <c:v>Трафик, %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Лист2!$A$2:$A$4</c:f>
              <c:strCache>
                <c:ptCount val="3"/>
                <c:pt idx="0">
                  <c:v>Яндекс.Маркет</c:v>
                </c:pt>
                <c:pt idx="1">
                  <c:v>Google_Merchant</c:v>
                </c:pt>
                <c:pt idx="2">
                  <c:v>Остальные маркетплейсы</c:v>
                </c:pt>
              </c:strCache>
            </c:strRef>
          </c:cat>
          <c:val>
            <c:numRef>
              <c:f>Лист2!$B$2:$B$4</c:f>
              <c:numCache>
                <c:formatCode>0%</c:formatCode>
                <c:ptCount val="3"/>
                <c:pt idx="0">
                  <c:v>0.5790660131764569</c:v>
                </c:pt>
                <c:pt idx="1">
                  <c:v>0.29764830785788043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Лист2!$F$1</c:f>
              <c:strCache>
                <c:ptCount val="1"/>
                <c:pt idx="0">
                  <c:v>Конверсия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(Лист2!$A$2,Лист2!$A$3)</c:f>
              <c:strCache>
                <c:ptCount val="2"/>
                <c:pt idx="0">
                  <c:v>Яндекс.Маркет</c:v>
                </c:pt>
                <c:pt idx="1">
                  <c:v>Google_Merchant</c:v>
                </c:pt>
              </c:strCache>
            </c:strRef>
          </c:cat>
          <c:val>
            <c:numRef>
              <c:f>(Лист2!$F$2,Лист2!$F$3)</c:f>
              <c:numCache>
                <c:formatCode>General</c:formatCode>
                <c:ptCount val="2"/>
                <c:pt idx="0">
                  <c:v>1.18</c:v>
                </c:pt>
                <c:pt idx="1">
                  <c:v>1.63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500112"/>
        <c:axId val="750504816"/>
      </c:barChart>
      <c:catAx>
        <c:axId val="75050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0504816"/>
        <c:crosses val="autoZero"/>
        <c:auto val="1"/>
        <c:lblAlgn val="ctr"/>
        <c:lblOffset val="100"/>
        <c:noMultiLvlLbl val="0"/>
      </c:catAx>
      <c:valAx>
        <c:axId val="75050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050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Лист2!$D$1</c:f>
              <c:strCache>
                <c:ptCount val="1"/>
                <c:pt idx="0">
                  <c:v>Заказы, %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(Лист2!$A$2,Лист2!$A$3,Лист2!$A$4)</c:f>
              <c:strCache>
                <c:ptCount val="3"/>
                <c:pt idx="0">
                  <c:v>Яндекс.Маркет</c:v>
                </c:pt>
                <c:pt idx="1">
                  <c:v>Google_Merchant</c:v>
                </c:pt>
                <c:pt idx="2">
                  <c:v>Остальные маркетплейсы</c:v>
                </c:pt>
              </c:strCache>
            </c:strRef>
          </c:cat>
          <c:val>
            <c:numRef>
              <c:f>(Лист2!$D$2,Лист2!$D$3,Лист2!$D$4)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0.39</c:v>
                </c:pt>
                <c:pt idx="2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Лист2!$C$1</c:f>
              <c:strCache>
                <c:ptCount val="1"/>
                <c:pt idx="0">
                  <c:v>Cредний CPC,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(Лист2!$A$2,Лист2!$A$3)</c:f>
              <c:strCache>
                <c:ptCount val="2"/>
                <c:pt idx="0">
                  <c:v>Яндекс.Маркет</c:v>
                </c:pt>
                <c:pt idx="1">
                  <c:v>Google_Merchant</c:v>
                </c:pt>
              </c:strCache>
            </c:strRef>
          </c:cat>
          <c:val>
            <c:numRef>
              <c:f>(Лист2!$C$2,Лист2!$C$3)</c:f>
              <c:numCache>
                <c:formatCode>General</c:formatCode>
                <c:ptCount val="2"/>
                <c:pt idx="0">
                  <c:v>7.03</c:v>
                </c:pt>
                <c:pt idx="1">
                  <c:v>3.36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498936"/>
        <c:axId val="750501288"/>
      </c:barChart>
      <c:catAx>
        <c:axId val="75049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0501288"/>
        <c:crosses val="autoZero"/>
        <c:auto val="1"/>
        <c:lblAlgn val="ctr"/>
        <c:lblOffset val="100"/>
        <c:noMultiLvlLbl val="0"/>
      </c:catAx>
      <c:valAx>
        <c:axId val="750501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0498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rebuchet MS" panose="020B0603020202020204" pitchFamily="34" charset="0"/>
              </a:rPr>
              <a:t>Средний </a:t>
            </a:r>
            <a:r>
              <a:rPr lang="en-US" dirty="0">
                <a:latin typeface="Trebuchet MS" panose="020B0603020202020204" pitchFamily="34" charset="0"/>
              </a:rPr>
              <a:t>CPC, </a:t>
            </a:r>
            <a:r>
              <a:rPr lang="ru-RU" dirty="0">
                <a:latin typeface="Trebuchet MS" panose="020B0603020202020204" pitchFamily="34" charset="0"/>
              </a:rPr>
              <a:t>руб.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Средний CPC,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Лист1!$A$20:$A$21</c:f>
              <c:strCache>
                <c:ptCount val="2"/>
                <c:pt idx="0">
                  <c:v>Яндекс. Маркет</c:v>
                </c:pt>
                <c:pt idx="1">
                  <c:v>Google Merchant</c:v>
                </c:pt>
              </c:strCache>
            </c:strRef>
          </c:cat>
          <c:val>
            <c:numRef>
              <c:f>Лист1!$B$20:$B$21</c:f>
              <c:numCache>
                <c:formatCode>General</c:formatCode>
                <c:ptCount val="2"/>
                <c:pt idx="0">
                  <c:v>11.8</c:v>
                </c:pt>
                <c:pt idx="1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0132800"/>
        <c:axId val="590132408"/>
      </c:barChart>
      <c:catAx>
        <c:axId val="59013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132408"/>
        <c:crosses val="autoZero"/>
        <c:auto val="1"/>
        <c:lblAlgn val="ctr"/>
        <c:lblOffset val="100"/>
        <c:noMultiLvlLbl val="0"/>
      </c:catAx>
      <c:valAx>
        <c:axId val="59013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013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Лист2!$E$1</c:f>
              <c:strCache>
                <c:ptCount val="1"/>
                <c:pt idx="0">
                  <c:v>CPO,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(Лист2!$A$2,Лист2!$A$3)</c:f>
              <c:strCache>
                <c:ptCount val="2"/>
                <c:pt idx="0">
                  <c:v>Яндекс.Маркет</c:v>
                </c:pt>
                <c:pt idx="1">
                  <c:v>Google_Merchant</c:v>
                </c:pt>
              </c:strCache>
            </c:strRef>
          </c:cat>
          <c:val>
            <c:numRef>
              <c:f>(Лист2!$E$2,Лист2!$E$3)</c:f>
              <c:numCache>
                <c:formatCode>0.00</c:formatCode>
                <c:ptCount val="2"/>
                <c:pt idx="0">
                  <c:v>289.39051841862397</c:v>
                </c:pt>
                <c:pt idx="1">
                  <c:v>205.91064096130708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503640"/>
        <c:axId val="755315752"/>
      </c:barChart>
      <c:catAx>
        <c:axId val="75050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315752"/>
        <c:crosses val="autoZero"/>
        <c:auto val="1"/>
        <c:lblAlgn val="ctr"/>
        <c:lblOffset val="100"/>
        <c:noMultiLvlLbl val="0"/>
      </c:catAx>
      <c:valAx>
        <c:axId val="755315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050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Лист2!$G$1</c:f>
              <c:strCache>
                <c:ptCount val="1"/>
                <c:pt idx="0">
                  <c:v>ROI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(Лист2!$A$2,Лист2!$A$3)</c:f>
              <c:strCache>
                <c:ptCount val="2"/>
                <c:pt idx="0">
                  <c:v>Яндекс.Маркет</c:v>
                </c:pt>
                <c:pt idx="1">
                  <c:v>Google_Merchant</c:v>
                </c:pt>
              </c:strCache>
            </c:strRef>
          </c:cat>
          <c:val>
            <c:numRef>
              <c:f>(Лист2!$G$2,Лист2!$G$3)</c:f>
              <c:numCache>
                <c:formatCode>General</c:formatCode>
                <c:ptCount val="2"/>
                <c:pt idx="0">
                  <c:v>183.17</c:v>
                </c:pt>
                <c:pt idx="1">
                  <c:v>514.29999999999995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5322808"/>
        <c:axId val="755317712"/>
      </c:barChart>
      <c:catAx>
        <c:axId val="75532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317712"/>
        <c:crosses val="autoZero"/>
        <c:auto val="1"/>
        <c:lblAlgn val="ctr"/>
        <c:lblOffset val="100"/>
        <c:noMultiLvlLbl val="0"/>
      </c:catAx>
      <c:valAx>
        <c:axId val="75531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32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Лист1!$B$37</c:f>
              <c:strCache>
                <c:ptCount val="1"/>
                <c:pt idx="0">
                  <c:v>ROI,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Лист1!$A$38:$A$39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Лист1!$B$38:$B$39</c:f>
              <c:numCache>
                <c:formatCode>General</c:formatCode>
                <c:ptCount val="2"/>
                <c:pt idx="0">
                  <c:v>122.54</c:v>
                </c:pt>
                <c:pt idx="1">
                  <c:v>664.42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327816"/>
        <c:axId val="516325464"/>
      </c:barChart>
      <c:catAx>
        <c:axId val="516327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325464"/>
        <c:crosses val="autoZero"/>
        <c:auto val="1"/>
        <c:lblAlgn val="ctr"/>
        <c:lblOffset val="100"/>
        <c:noMultiLvlLbl val="0"/>
      </c:catAx>
      <c:valAx>
        <c:axId val="516325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327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Заказы за мес.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6324288"/>
        <c:axId val="516325072"/>
      </c:barChart>
      <c:catAx>
        <c:axId val="51632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325072"/>
        <c:crosses val="autoZero"/>
        <c:auto val="1"/>
        <c:lblAlgn val="ctr"/>
        <c:lblOffset val="100"/>
        <c:noMultiLvlLbl val="0"/>
      </c:catAx>
      <c:valAx>
        <c:axId val="51632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632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CPO,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8500</c:v>
                </c:pt>
                <c:pt idx="1">
                  <c:v>1230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4496568"/>
        <c:axId val="594493824"/>
      </c:barChart>
      <c:catAx>
        <c:axId val="59449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493824"/>
        <c:crosses val="autoZero"/>
        <c:auto val="1"/>
        <c:lblAlgn val="ctr"/>
        <c:lblOffset val="100"/>
        <c:noMultiLvlLbl val="0"/>
      </c:catAx>
      <c:valAx>
        <c:axId val="59449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49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rebuchet MS" panose="020B0603020202020204" pitchFamily="34" charset="0"/>
              </a:rPr>
              <a:t>Минимальный </a:t>
            </a:r>
            <a:r>
              <a:rPr lang="en-US" dirty="0">
                <a:latin typeface="Trebuchet MS" panose="020B0603020202020204" pitchFamily="34" charset="0"/>
              </a:rPr>
              <a:t>CPC, </a:t>
            </a:r>
            <a:r>
              <a:rPr lang="ru-RU" dirty="0">
                <a:latin typeface="Trebuchet MS" panose="020B0603020202020204" pitchFamily="34" charset="0"/>
              </a:rPr>
              <a:t>руб.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Лист1!$B$48</c:f>
              <c:strCache>
                <c:ptCount val="1"/>
                <c:pt idx="0">
                  <c:v>Минимальный CPC,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Лист1!$A$49:$A$50</c:f>
              <c:strCache>
                <c:ptCount val="2"/>
                <c:pt idx="0">
                  <c:v>Яндекс Маркет</c:v>
                </c:pt>
                <c:pt idx="1">
                  <c:v>Google Merchant</c:v>
                </c:pt>
              </c:strCache>
            </c:strRef>
          </c:cat>
          <c:val>
            <c:numRef>
              <c:f>Лист1!$B$49:$B$50</c:f>
              <c:numCache>
                <c:formatCode>General</c:formatCode>
                <c:ptCount val="2"/>
                <c:pt idx="0">
                  <c:v>3</c:v>
                </c:pt>
                <c:pt idx="1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827728"/>
        <c:axId val="591826944"/>
      </c:barChart>
      <c:catAx>
        <c:axId val="59182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826944"/>
        <c:crosses val="autoZero"/>
        <c:auto val="1"/>
        <c:lblAlgn val="ctr"/>
        <c:lblOffset val="100"/>
        <c:noMultiLvlLbl val="0"/>
      </c:catAx>
      <c:valAx>
        <c:axId val="59182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82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656448566646714"/>
          <c:y val="4.086106380331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Трафик, %</c:v>
                </c:pt>
              </c:strCache>
            </c:strRef>
          </c:tx>
          <c:explosion val="1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Яндекс.Маркет</c:v>
                </c:pt>
                <c:pt idx="1">
                  <c:v>Google_Merchant</c:v>
                </c:pt>
                <c:pt idx="2">
                  <c:v>Остальные маркетплейсы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0.3767214740777477</c:v>
                </c:pt>
                <c:pt idx="1">
                  <c:v>7.8358066608171517E-2</c:v>
                </c:pt>
                <c:pt idx="2">
                  <c:v>0.54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563604815777611"/>
          <c:y val="0.26744156117147921"/>
          <c:w val="0.42619069890741756"/>
          <c:h val="0.61814102536603366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6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Лист1!$D$1</c:f>
              <c:strCache>
                <c:ptCount val="1"/>
                <c:pt idx="0">
                  <c:v>Заказы, %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(Лист1!$A$2,Лист1!$A$3,Лист1!$A$4)</c:f>
              <c:strCache>
                <c:ptCount val="3"/>
                <c:pt idx="0">
                  <c:v>Яндекс.Маркет</c:v>
                </c:pt>
                <c:pt idx="1">
                  <c:v>Google_Merchant</c:v>
                </c:pt>
                <c:pt idx="2">
                  <c:v>Остальные маркетплейсы</c:v>
                </c:pt>
              </c:strCache>
            </c:strRef>
          </c:cat>
          <c:val>
            <c:numRef>
              <c:f>(Лист1!$D$2,Лист1!$D$3,Лист1!$D$4)</c:f>
              <c:numCache>
                <c:formatCode>0%</c:formatCode>
                <c:ptCount val="3"/>
                <c:pt idx="0">
                  <c:v>0.46275547445255477</c:v>
                </c:pt>
                <c:pt idx="1">
                  <c:v>8.0360875912408758E-2</c:v>
                </c:pt>
                <c:pt idx="2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6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Лист1!$F$8</c:f>
              <c:strCache>
                <c:ptCount val="1"/>
                <c:pt idx="0">
                  <c:v>Конверсия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(Лист1!$A$9,Лист1!$A$16)</c:f>
              <c:strCache>
                <c:ptCount val="2"/>
                <c:pt idx="0">
                  <c:v>Яндекс.Маркет</c:v>
                </c:pt>
                <c:pt idx="1">
                  <c:v>Google_Merchant</c:v>
                </c:pt>
              </c:strCache>
            </c:strRef>
          </c:cat>
          <c:val>
            <c:numRef>
              <c:f>(Лист1!$F$9,Лист1!$F$16)</c:f>
              <c:numCache>
                <c:formatCode>General</c:formatCode>
                <c:ptCount val="2"/>
                <c:pt idx="0">
                  <c:v>3.21</c:v>
                </c:pt>
                <c:pt idx="1">
                  <c:v>2.68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6687616"/>
        <c:axId val="592720848"/>
      </c:barChart>
      <c:catAx>
        <c:axId val="59668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2720848"/>
        <c:crosses val="autoZero"/>
        <c:auto val="1"/>
        <c:lblAlgn val="ctr"/>
        <c:lblOffset val="100"/>
        <c:noMultiLvlLbl val="0"/>
      </c:catAx>
      <c:valAx>
        <c:axId val="59272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668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Cредний CPC,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(Лист1!$A$2,Лист1!$A$3)</c:f>
              <c:strCache>
                <c:ptCount val="2"/>
                <c:pt idx="0">
                  <c:v>Яндекс.Маркет</c:v>
                </c:pt>
                <c:pt idx="1">
                  <c:v>Google_Merchant</c:v>
                </c:pt>
              </c:strCache>
            </c:strRef>
          </c:cat>
          <c:val>
            <c:numRef>
              <c:f>(Лист1!$C$2,Лист1!$C$3)</c:f>
              <c:numCache>
                <c:formatCode>General</c:formatCode>
                <c:ptCount val="2"/>
                <c:pt idx="0">
                  <c:v>23.46</c:v>
                </c:pt>
                <c:pt idx="1">
                  <c:v>15.05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1130192"/>
        <c:axId val="591325192"/>
      </c:barChart>
      <c:catAx>
        <c:axId val="59113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325192"/>
        <c:crosses val="autoZero"/>
        <c:auto val="1"/>
        <c:lblAlgn val="ctr"/>
        <c:lblOffset val="100"/>
        <c:noMultiLvlLbl val="0"/>
      </c:catAx>
      <c:valAx>
        <c:axId val="591325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113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Лист1!$E$1</c:f>
              <c:strCache>
                <c:ptCount val="1"/>
                <c:pt idx="0">
                  <c:v>CPO,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(Лист1!$A$2,Лист1!$A$3)</c:f>
              <c:strCache>
                <c:ptCount val="2"/>
                <c:pt idx="0">
                  <c:v>Яндекс.Маркет</c:v>
                </c:pt>
                <c:pt idx="1">
                  <c:v>Google_Merchant</c:v>
                </c:pt>
              </c:strCache>
            </c:strRef>
          </c:cat>
          <c:val>
            <c:numRef>
              <c:f>(Лист1!$E$2,Лист1!$E$3)</c:f>
              <c:numCache>
                <c:formatCode>0.00</c:formatCode>
                <c:ptCount val="2"/>
                <c:pt idx="0">
                  <c:v>730.84112149532712</c:v>
                </c:pt>
                <c:pt idx="1">
                  <c:v>561.56716417910445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1647176"/>
        <c:axId val="751647568"/>
      </c:barChart>
      <c:catAx>
        <c:axId val="75164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647568"/>
        <c:crosses val="autoZero"/>
        <c:auto val="1"/>
        <c:lblAlgn val="ctr"/>
        <c:lblOffset val="100"/>
        <c:noMultiLvlLbl val="0"/>
      </c:catAx>
      <c:valAx>
        <c:axId val="75164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647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Лист1!$G$1</c:f>
              <c:strCache>
                <c:ptCount val="1"/>
                <c:pt idx="0">
                  <c:v>ROI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(Лист1!$A$2,Лист1!$A$3)</c:f>
              <c:strCache>
                <c:ptCount val="2"/>
                <c:pt idx="0">
                  <c:v>Яндекс.Маркет</c:v>
                </c:pt>
                <c:pt idx="1">
                  <c:v>Google_Merchant</c:v>
                </c:pt>
              </c:strCache>
            </c:strRef>
          </c:cat>
          <c:val>
            <c:numRef>
              <c:f>(Лист1!$G$2,Лист1!$G$3)</c:f>
              <c:numCache>
                <c:formatCode>0.00%</c:formatCode>
                <c:ptCount val="2"/>
                <c:pt idx="0">
                  <c:v>5.3864506899256996</c:v>
                </c:pt>
                <c:pt idx="1">
                  <c:v>14.8711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1647960"/>
        <c:axId val="751649920"/>
      </c:barChart>
      <c:catAx>
        <c:axId val="751647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649920"/>
        <c:crosses val="autoZero"/>
        <c:auto val="1"/>
        <c:lblAlgn val="ctr"/>
        <c:lblOffset val="100"/>
        <c:noMultiLvlLbl val="0"/>
      </c:catAx>
      <c:valAx>
        <c:axId val="75164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647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F402BC-C738-4AC7-AAA3-6D7D3BB183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4746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5CD6D8-DF77-48AA-971B-5FAADCD831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227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56AD2-6B6C-48DD-B5CC-5D58A135AB80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525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DD846-3AED-4DAA-9E8D-A3D6E44EE253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518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DD846-3AED-4DAA-9E8D-A3D6E44EE253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1076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DD846-3AED-4DAA-9E8D-A3D6E44EE253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144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CCB8D-DB01-4908-9876-380E518623A2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872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CCB8D-DB01-4908-9876-380E518623A2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0962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CCB8D-DB01-4908-9876-380E518623A2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971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DD846-3AED-4DAA-9E8D-A3D6E44EE253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661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DD846-3AED-4DAA-9E8D-A3D6E44EE253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3357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DD846-3AED-4DAA-9E8D-A3D6E44EE253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133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CCB8D-DB01-4908-9876-380E518623A2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83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CCB8D-DB01-4908-9876-380E518623A2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922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CCB8D-DB01-4908-9876-380E518623A2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978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DD846-3AED-4DAA-9E8D-A3D6E44EE253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0587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DD846-3AED-4DAA-9E8D-A3D6E44EE253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0140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DD846-3AED-4DAA-9E8D-A3D6E44EE253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40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DD846-3AED-4DAA-9E8D-A3D6E44EE253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27522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DD846-3AED-4DAA-9E8D-A3D6E44EE253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0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66D61-FBB7-445F-95B1-479FC2ED60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708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65601-2936-4E79-9444-390AE9CBBF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22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2484-D21F-452D-A24D-41C663B923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750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F4A3B-DF2E-4630-B806-644BCBE170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83292-C15A-484E-9FD5-60F7AC707E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66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B7FD6-DECA-491B-BFB5-1A4F9874A8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00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DA13F-6269-4532-9083-8913FD1E78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28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E36B-BBFD-4DF7-BABA-C6114CA92F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557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7753D-F157-4C45-95BE-3D73A702A9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23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F132B-E8EE-4F7D-8FF2-71692E88D8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68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3A952-F041-4759-9826-FB5A2186E8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56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AC48DD-3D03-4463-8CBF-2634261490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944688"/>
          </a:xfrm>
        </p:spPr>
        <p:txBody>
          <a:bodyPr anchor="ctr"/>
          <a:lstStyle/>
          <a:p>
            <a:r>
              <a:rPr lang="en-US" alt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Google Merchant Center. </a:t>
            </a:r>
            <a:r>
              <a:rPr lang="ru-RU" altLang="ru-RU" sz="3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Особенности площадки. Автоматизация. Кейсы.</a:t>
            </a:r>
            <a:r>
              <a:rPr lang="ru-RU" altLang="ru-RU" sz="4000" dirty="0" smtClean="0">
                <a:solidFill>
                  <a:schemeClr val="bg1"/>
                </a:solidFill>
              </a:rPr>
              <a:t> </a:t>
            </a:r>
            <a:endParaRPr lang="ru-RU" altLang="ru-RU" sz="4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79713"/>
            <a:ext cx="7775575" cy="865187"/>
          </a:xfrm>
        </p:spPr>
        <p:txBody>
          <a:bodyPr/>
          <a:lstStyle/>
          <a:p>
            <a:pPr algn="r"/>
            <a:r>
              <a:rPr lang="ru-RU" altLang="ru-RU" dirty="0" smtClean="0">
                <a:solidFill>
                  <a:schemeClr val="bg1"/>
                </a:solidFill>
              </a:rPr>
              <a:t>Наталья Карпенко</a:t>
            </a:r>
            <a:br>
              <a:rPr lang="ru-RU" altLang="ru-RU" dirty="0" smtClean="0">
                <a:solidFill>
                  <a:schemeClr val="bg1"/>
                </a:solidFill>
              </a:rPr>
            </a:br>
            <a:r>
              <a:rPr lang="en-US" altLang="ru-RU" dirty="0" smtClean="0">
                <a:solidFill>
                  <a:schemeClr val="bg1"/>
                </a:solidFill>
              </a:rPr>
              <a:t>B2basket.ru</a:t>
            </a:r>
            <a:endParaRPr lang="ru-RU" alt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ru-RU" altLang="ru-RU" sz="2800" b="1" dirty="0" err="1" smtClean="0">
                <a:latin typeface="Trebuchet MS" panose="020B0603020202020204" pitchFamily="34" charset="0"/>
              </a:rPr>
              <a:t>Google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Merchant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Center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. </a:t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Динамический ремаркетинг. Типы аудиторий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168650"/>
          </a:xfrm>
        </p:spPr>
        <p:txBody>
          <a:bodyPr/>
          <a:lstStyle/>
          <a:p>
            <a:r>
              <a:rPr lang="ru-RU" sz="2000" dirty="0" smtClean="0">
                <a:solidFill>
                  <a:schemeClr val="dk1"/>
                </a:solidFill>
              </a:rPr>
              <a:t>Все посетители сайта</a:t>
            </a:r>
            <a:endParaRPr lang="ru-RU" sz="2000" i="0" u="none" strike="noStrike" cap="none" dirty="0" smtClean="0">
              <a:solidFill>
                <a:schemeClr val="dk1"/>
              </a:solidFill>
              <a:sym typeface="Trebuchet MS"/>
            </a:endParaRPr>
          </a:p>
          <a:p>
            <a:r>
              <a:rPr lang="ru-RU" sz="2000" dirty="0" smtClean="0">
                <a:solidFill>
                  <a:schemeClr val="dk1"/>
                </a:solidFill>
              </a:rPr>
              <a:t>Посетители сайта, не просмотревшие ни одну карточку товара</a:t>
            </a:r>
          </a:p>
          <a:p>
            <a:r>
              <a:rPr lang="ru-RU" sz="2000" dirty="0" smtClean="0">
                <a:solidFill>
                  <a:schemeClr val="dk1"/>
                </a:solidFill>
              </a:rPr>
              <a:t>Посетители, просмотревшие конкретные товары, но не добавившие товар в корзину </a:t>
            </a:r>
          </a:p>
          <a:p>
            <a:r>
              <a:rPr lang="ru-RU" sz="2000" dirty="0" smtClean="0">
                <a:solidFill>
                  <a:schemeClr val="dk1"/>
                </a:solidFill>
              </a:rPr>
              <a:t>Посетители, не завершившие покупку</a:t>
            </a:r>
            <a:endParaRPr lang="ru-RU" sz="2000" i="0" u="none" strike="noStrike" cap="none" dirty="0" smtClean="0">
              <a:solidFill>
                <a:schemeClr val="dk1"/>
              </a:solidFill>
              <a:sym typeface="Trebuchet MS"/>
            </a:endParaRPr>
          </a:p>
          <a:p>
            <a:r>
              <a:rPr lang="ru-RU" sz="2000" dirty="0" smtClean="0"/>
              <a:t>Посетители, покупавшие в Вашем интернет-магазине</a:t>
            </a:r>
            <a:endParaRPr lang="ru-RU" sz="2000" dirty="0" smtClean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ru-RU" sz="2000" i="0" u="none" strike="noStrike" cap="none" dirty="0" smtClean="0">
              <a:solidFill>
                <a:schemeClr val="dk1"/>
              </a:solidFill>
              <a:sym typeface="Trebuchet MS"/>
            </a:endParaRPr>
          </a:p>
          <a:p>
            <a:endParaRPr lang="ru-RU" altLang="ru-RU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ru-RU" altLang="ru-RU" sz="2800" b="1" dirty="0" err="1" smtClean="0">
                <a:latin typeface="Trebuchet MS" panose="020B0603020202020204" pitchFamily="34" charset="0"/>
              </a:rPr>
              <a:t>Google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Merchant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Center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. </a:t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Требования к рекламным материалам.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4"/>
            <a:ext cx="8229600" cy="3313013"/>
          </a:xfrm>
        </p:spPr>
        <p:txBody>
          <a:bodyPr/>
          <a:lstStyle/>
          <a:p>
            <a:r>
              <a:rPr lang="ru-RU" sz="2000" i="0" u="none" strike="noStrike" cap="none" dirty="0" smtClean="0">
                <a:solidFill>
                  <a:schemeClr val="dk1"/>
                </a:solidFill>
                <a:sym typeface="Trebuchet MS"/>
              </a:rPr>
              <a:t>Высокое качество рекламных материалов</a:t>
            </a:r>
          </a:p>
          <a:p>
            <a:r>
              <a:rPr lang="ru-RU" sz="2000" dirty="0" smtClean="0">
                <a:solidFill>
                  <a:schemeClr val="dk1"/>
                </a:solidFill>
              </a:rPr>
              <a:t>Отсутствие товаров из списка, запрещенных </a:t>
            </a:r>
            <a:r>
              <a:rPr lang="en-US" sz="2000" dirty="0" smtClean="0">
                <a:solidFill>
                  <a:schemeClr val="dk1"/>
                </a:solidFill>
              </a:rPr>
              <a:t>Google</a:t>
            </a:r>
            <a:endParaRPr lang="ru-RU" sz="2000" dirty="0" smtClean="0">
              <a:solidFill>
                <a:schemeClr val="dk1"/>
              </a:solidFill>
            </a:endParaRPr>
          </a:p>
          <a:p>
            <a:r>
              <a:rPr lang="ru-RU" sz="2000" i="0" u="none" strike="noStrike" cap="none" dirty="0" smtClean="0">
                <a:solidFill>
                  <a:schemeClr val="dk1"/>
                </a:solidFill>
                <a:sym typeface="Trebuchet MS"/>
              </a:rPr>
              <a:t>Наличие </a:t>
            </a:r>
            <a:r>
              <a:rPr lang="en-US" sz="2000" i="0" u="none" strike="noStrike" cap="none" dirty="0" smtClean="0">
                <a:solidFill>
                  <a:schemeClr val="dk1"/>
                </a:solidFill>
                <a:sym typeface="Trebuchet MS"/>
              </a:rPr>
              <a:t>online </a:t>
            </a:r>
            <a:r>
              <a:rPr lang="ru-RU" sz="2000" i="0" u="none" strike="noStrike" cap="none" dirty="0" smtClean="0">
                <a:solidFill>
                  <a:schemeClr val="dk1"/>
                </a:solidFill>
                <a:sym typeface="Trebuchet MS"/>
              </a:rPr>
              <a:t>оплаты на сайте обязательно</a:t>
            </a:r>
          </a:p>
          <a:p>
            <a:r>
              <a:rPr lang="ru-RU" sz="2000" dirty="0" smtClean="0">
                <a:solidFill>
                  <a:schemeClr val="dk1"/>
                </a:solidFill>
              </a:rPr>
              <a:t>Соблюдение политики возврата товаров и средств</a:t>
            </a:r>
          </a:p>
          <a:p>
            <a:r>
              <a:rPr lang="ru-RU" sz="2000" i="0" u="none" strike="noStrike" cap="none" dirty="0" smtClean="0">
                <a:solidFill>
                  <a:schemeClr val="dk1"/>
                </a:solidFill>
                <a:sym typeface="Trebuchet MS"/>
              </a:rPr>
              <a:t>Соблюдение требований к наличию товаров</a:t>
            </a:r>
          </a:p>
          <a:p>
            <a:r>
              <a:rPr lang="ru-RU" sz="2000" dirty="0" smtClean="0">
                <a:solidFill>
                  <a:schemeClr val="dk1"/>
                </a:solidFill>
              </a:rPr>
              <a:t>Соблюдение правил безопасности при сборе и хранении информации</a:t>
            </a:r>
          </a:p>
          <a:p>
            <a:r>
              <a:rPr lang="ru-RU" sz="2000" i="0" u="none" strike="noStrike" cap="none" dirty="0" smtClean="0">
                <a:solidFill>
                  <a:schemeClr val="dk1"/>
                </a:solidFill>
                <a:sym typeface="Trebuchet MS"/>
              </a:rPr>
              <a:t>Обязательное </a:t>
            </a:r>
            <a:r>
              <a:rPr lang="ru-RU" sz="2000" dirty="0" smtClean="0">
                <a:solidFill>
                  <a:schemeClr val="dk1"/>
                </a:solidFill>
              </a:rPr>
              <a:t>п</a:t>
            </a:r>
            <a:r>
              <a:rPr lang="ru-RU" sz="2000" i="0" u="none" strike="noStrike" cap="none" dirty="0" smtClean="0">
                <a:solidFill>
                  <a:schemeClr val="dk1"/>
                </a:solidFill>
                <a:sym typeface="Trebuchet MS"/>
              </a:rPr>
              <a:t>одтверждение веб-сайта</a:t>
            </a:r>
          </a:p>
          <a:p>
            <a:r>
              <a:rPr lang="ru-RU" sz="2000" dirty="0" smtClean="0">
                <a:solidFill>
                  <a:schemeClr val="dk1"/>
                </a:solidFill>
              </a:rPr>
              <a:t>Выполнение требований к спецификации </a:t>
            </a:r>
            <a:r>
              <a:rPr lang="ru-RU" sz="2000" dirty="0" err="1" smtClean="0">
                <a:solidFill>
                  <a:schemeClr val="dk1"/>
                </a:solidFill>
              </a:rPr>
              <a:t>фида</a:t>
            </a:r>
            <a:r>
              <a:rPr lang="ru-RU" sz="2000" dirty="0" smtClean="0">
                <a:solidFill>
                  <a:schemeClr val="dk1"/>
                </a:solidFill>
              </a:rPr>
              <a:t> данных</a:t>
            </a:r>
            <a:endParaRPr lang="ru-RU" sz="2000" i="0" u="none" strike="noStrike" cap="none" dirty="0" smtClean="0">
              <a:solidFill>
                <a:schemeClr val="dk1"/>
              </a:solidFill>
              <a:sym typeface="Trebuchet MS"/>
            </a:endParaRPr>
          </a:p>
          <a:p>
            <a:pPr marL="0" indent="0">
              <a:buNone/>
            </a:pPr>
            <a:endParaRPr lang="ru-RU" sz="2000" i="0" u="none" strike="noStrike" cap="none" dirty="0" smtClean="0">
              <a:solidFill>
                <a:schemeClr val="dk1"/>
              </a:solidFill>
              <a:sym typeface="Trebuchet MS"/>
            </a:endParaRPr>
          </a:p>
          <a:p>
            <a:endParaRPr lang="ru-RU" sz="2000" dirty="0" smtClean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ru-RU" sz="2000" i="0" u="none" strike="noStrike" cap="none" dirty="0" smtClean="0">
              <a:solidFill>
                <a:schemeClr val="dk1"/>
              </a:solidFill>
              <a:sym typeface="Trebuchet MS"/>
            </a:endParaRPr>
          </a:p>
          <a:p>
            <a:endParaRPr lang="ru-RU" altLang="ru-RU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ru-RU" altLang="ru-RU" sz="2800" b="1" dirty="0" err="1" smtClean="0">
                <a:latin typeface="Trebuchet MS" panose="020B0603020202020204" pitchFamily="34" charset="0"/>
              </a:rPr>
              <a:t>Google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Merchant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Center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. </a:t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>
                <a:latin typeface="Trebuchet MS" panose="020B0603020202020204" pitchFamily="34" charset="0"/>
              </a:rPr>
              <a:t>П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роблемы при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модерации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 и способы устранения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4"/>
            <a:ext cx="8229600" cy="331301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0" u="none" strike="noStrike" cap="none" dirty="0" smtClean="0">
                <a:solidFill>
                  <a:schemeClr val="dk1"/>
                </a:solidFill>
                <a:sym typeface="Trebuchet MS"/>
              </a:rPr>
              <a:t>Наиболее частые причины отклонения </a:t>
            </a:r>
            <a:r>
              <a:rPr lang="ru-RU" sz="2000" i="0" u="none" strike="noStrike" cap="none" dirty="0" err="1" smtClean="0">
                <a:solidFill>
                  <a:schemeClr val="dk1"/>
                </a:solidFill>
                <a:sym typeface="Trebuchet MS"/>
              </a:rPr>
              <a:t>фида</a:t>
            </a:r>
            <a:r>
              <a:rPr lang="ru-RU" sz="2000" i="0" u="none" strike="noStrike" cap="none" dirty="0" smtClean="0">
                <a:solidFill>
                  <a:schemeClr val="dk1"/>
                </a:solidFill>
                <a:sym typeface="Trebuchet MS"/>
              </a:rPr>
              <a:t> или отдельных товаров</a:t>
            </a:r>
            <a:r>
              <a:rPr lang="en-US" sz="2000" i="0" u="none" strike="noStrike" cap="none" dirty="0" smtClean="0">
                <a:solidFill>
                  <a:schemeClr val="dk1"/>
                </a:solidFill>
                <a:sym typeface="Trebuchet MS"/>
              </a:rPr>
              <a:t>:</a:t>
            </a:r>
          </a:p>
          <a:p>
            <a:pPr lvl="0"/>
            <a:r>
              <a:rPr lang="ru-RU" sz="2000" dirty="0" smtClean="0">
                <a:solidFill>
                  <a:schemeClr val="dk1"/>
                </a:solidFill>
              </a:rPr>
              <a:t>На сайте присутствуют товары, которые не разрешены к продаже</a:t>
            </a:r>
            <a:r>
              <a:rPr lang="ru-RU" sz="2000" dirty="0" smtClean="0"/>
              <a:t>. </a:t>
            </a:r>
            <a:r>
              <a:rPr lang="ru-RU" sz="2000" i="1" dirty="0" smtClean="0"/>
              <a:t>Обрезаем </a:t>
            </a:r>
            <a:r>
              <a:rPr lang="ru-RU" sz="2000" i="1" dirty="0" err="1" smtClean="0"/>
              <a:t>фид</a:t>
            </a:r>
            <a:r>
              <a:rPr lang="ru-RU" sz="2000" i="1" dirty="0" smtClean="0"/>
              <a:t>, убираем запрещенные товары из </a:t>
            </a:r>
            <a:r>
              <a:rPr lang="ru-RU" sz="2000" i="1" dirty="0" err="1" smtClean="0"/>
              <a:t>фида</a:t>
            </a:r>
            <a:r>
              <a:rPr lang="ru-RU" sz="2000" i="1" dirty="0" smtClean="0"/>
              <a:t>.</a:t>
            </a:r>
            <a:endParaRPr lang="ru-RU" sz="2000" i="1" dirty="0" smtClean="0">
              <a:solidFill>
                <a:schemeClr val="dk1"/>
              </a:solidFill>
            </a:endParaRPr>
          </a:p>
          <a:p>
            <a:r>
              <a:rPr lang="ru-RU" sz="2000" dirty="0" smtClean="0">
                <a:solidFill>
                  <a:schemeClr val="dk1"/>
                </a:solidFill>
              </a:rPr>
              <a:t>Не защищенный протокол передачи данных.</a:t>
            </a:r>
            <a:r>
              <a:rPr lang="ru-RU" sz="2000" dirty="0" smtClean="0"/>
              <a:t> </a:t>
            </a:r>
            <a:r>
              <a:rPr lang="ru-RU" sz="2000" i="1" dirty="0" smtClean="0"/>
              <a:t>Устанавливаем </a:t>
            </a:r>
            <a:r>
              <a:rPr lang="en-US" sz="2000" i="1" dirty="0" err="1" smtClean="0"/>
              <a:t>ssl</a:t>
            </a:r>
            <a:r>
              <a:rPr lang="ru-RU" sz="2000" i="1" dirty="0" smtClean="0"/>
              <a:t>-сертификат, используем </a:t>
            </a:r>
            <a:r>
              <a:rPr lang="en-US" sz="2000" i="1" dirty="0" smtClean="0"/>
              <a:t>https</a:t>
            </a:r>
            <a:r>
              <a:rPr lang="ru-RU" sz="2000" i="1" dirty="0" smtClean="0"/>
              <a:t> вместо </a:t>
            </a:r>
            <a:r>
              <a:rPr lang="en-US" sz="2000" i="1" dirty="0" smtClean="0"/>
              <a:t>http</a:t>
            </a:r>
            <a:r>
              <a:rPr lang="ru-RU" sz="2000" i="1" dirty="0" smtClean="0"/>
              <a:t>.</a:t>
            </a:r>
          </a:p>
          <a:p>
            <a:r>
              <a:rPr lang="en-US" sz="2000" dirty="0" smtClean="0">
                <a:solidFill>
                  <a:schemeClr val="dk1"/>
                </a:solidFill>
              </a:rPr>
              <a:t>URL </a:t>
            </a:r>
            <a:r>
              <a:rPr lang="ru-RU" sz="2000" dirty="0" smtClean="0">
                <a:solidFill>
                  <a:schemeClr val="dk1"/>
                </a:solidFill>
              </a:rPr>
              <a:t>товаров закрыт от индексации роботами </a:t>
            </a:r>
            <a:r>
              <a:rPr lang="en-US" sz="2000" dirty="0" smtClean="0">
                <a:solidFill>
                  <a:schemeClr val="dk1"/>
                </a:solidFill>
              </a:rPr>
              <a:t>Google </a:t>
            </a:r>
            <a:r>
              <a:rPr lang="ru-RU" sz="2000" dirty="0" smtClean="0">
                <a:solidFill>
                  <a:schemeClr val="dk1"/>
                </a:solidFill>
              </a:rPr>
              <a:t>в файле </a:t>
            </a:r>
            <a:r>
              <a:rPr lang="en-US" sz="2000" dirty="0" smtClean="0">
                <a:solidFill>
                  <a:schemeClr val="dk1"/>
                </a:solidFill>
              </a:rPr>
              <a:t>robots.txt</a:t>
            </a:r>
            <a:r>
              <a:rPr lang="ru-RU" sz="2000" dirty="0" smtClean="0">
                <a:solidFill>
                  <a:schemeClr val="dk1"/>
                </a:solidFill>
              </a:rPr>
              <a:t>.</a:t>
            </a:r>
            <a:r>
              <a:rPr lang="ru-RU" sz="2000" dirty="0" smtClean="0"/>
              <a:t> </a:t>
            </a:r>
            <a:r>
              <a:rPr lang="ru-RU" sz="2000" i="1" dirty="0" smtClean="0"/>
              <a:t>Используем канонические </a:t>
            </a:r>
            <a:r>
              <a:rPr lang="en-US" sz="2000" i="1" dirty="0" smtClean="0"/>
              <a:t>URL</a:t>
            </a:r>
            <a:r>
              <a:rPr lang="ru-RU" sz="2000" i="1" dirty="0" smtClean="0"/>
              <a:t>, либо убираем </a:t>
            </a:r>
            <a:r>
              <a:rPr lang="en-US" sz="2000" i="1" dirty="0" err="1" smtClean="0"/>
              <a:t>utm</a:t>
            </a:r>
            <a:r>
              <a:rPr lang="ru-RU" sz="2000" i="1" dirty="0" smtClean="0"/>
              <a:t>-</a:t>
            </a:r>
            <a:r>
              <a:rPr lang="ru-RU" sz="2000" i="1" dirty="0" err="1" smtClean="0"/>
              <a:t>прометку</a:t>
            </a:r>
            <a:r>
              <a:rPr lang="ru-RU" sz="2000" i="1" dirty="0" smtClean="0"/>
              <a:t> и связываем </a:t>
            </a:r>
            <a:r>
              <a:rPr lang="en-US" sz="2000" i="1" dirty="0" smtClean="0"/>
              <a:t>Google Analytics</a:t>
            </a:r>
            <a:r>
              <a:rPr lang="ru-RU" sz="2000" i="1" dirty="0" smtClean="0"/>
              <a:t> и </a:t>
            </a:r>
            <a:r>
              <a:rPr lang="en-US" sz="2000" i="1" dirty="0" err="1" smtClean="0"/>
              <a:t>Adwords</a:t>
            </a:r>
            <a:r>
              <a:rPr lang="ru-RU" sz="2000" i="1" dirty="0" smtClean="0"/>
              <a:t>.</a:t>
            </a:r>
            <a:endParaRPr lang="ru-RU" sz="2000" i="1" dirty="0" smtClean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ru-RU" sz="2000" i="0" u="none" strike="noStrike" cap="none" dirty="0" smtClean="0">
              <a:solidFill>
                <a:schemeClr val="dk1"/>
              </a:solidFill>
              <a:sym typeface="Trebuchet MS"/>
            </a:endParaRPr>
          </a:p>
          <a:p>
            <a:endParaRPr lang="ru-RU" sz="2000" dirty="0" smtClean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ru-RU" sz="2000" i="0" u="none" strike="noStrike" cap="none" dirty="0" smtClean="0">
              <a:solidFill>
                <a:schemeClr val="dk1"/>
              </a:solidFill>
              <a:sym typeface="Trebuchet MS"/>
            </a:endParaRPr>
          </a:p>
          <a:p>
            <a:endParaRPr lang="ru-RU" altLang="ru-RU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en-US" altLang="ru-RU" sz="2800" b="1" dirty="0" smtClean="0">
                <a:latin typeface="Trebuchet MS" panose="020B0603020202020204" pitchFamily="34" charset="0"/>
              </a:rPr>
              <a:t>Google Merchant Center</a:t>
            </a:r>
            <a:r>
              <a:rPr lang="ru-RU" altLang="ru-RU" sz="2800" b="1" dirty="0">
                <a:latin typeface="Trebuchet MS" panose="020B0603020202020204" pitchFamily="34" charset="0"/>
              </a:rPr>
              <a:t>.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/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Аналитика по категориям. </a:t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Электроника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227580"/>
              </p:ext>
            </p:extLst>
          </p:nvPr>
        </p:nvGraphicFramePr>
        <p:xfrm>
          <a:off x="715178" y="2646184"/>
          <a:ext cx="2704693" cy="186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126441"/>
              </p:ext>
            </p:extLst>
          </p:nvPr>
        </p:nvGraphicFramePr>
        <p:xfrm>
          <a:off x="5652120" y="2646185"/>
          <a:ext cx="3034680" cy="186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26414"/>
              </p:ext>
            </p:extLst>
          </p:nvPr>
        </p:nvGraphicFramePr>
        <p:xfrm>
          <a:off x="3568579" y="2680464"/>
          <a:ext cx="1737456" cy="186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072970"/>
              </p:ext>
            </p:extLst>
          </p:nvPr>
        </p:nvGraphicFramePr>
        <p:xfrm>
          <a:off x="899592" y="4581128"/>
          <a:ext cx="2164931" cy="184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887573"/>
              </p:ext>
            </p:extLst>
          </p:nvPr>
        </p:nvGraphicFramePr>
        <p:xfrm>
          <a:off x="3568579" y="4586086"/>
          <a:ext cx="2299565" cy="184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62706"/>
              </p:ext>
            </p:extLst>
          </p:nvPr>
        </p:nvGraphicFramePr>
        <p:xfrm>
          <a:off x="6372200" y="4591044"/>
          <a:ext cx="2314600" cy="184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184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en-US" altLang="ru-RU" sz="2800" b="1" dirty="0" smtClean="0">
                <a:latin typeface="Trebuchet MS" panose="020B0603020202020204" pitchFamily="34" charset="0"/>
              </a:rPr>
              <a:t>Google Merchant Center</a:t>
            </a:r>
            <a:r>
              <a:rPr lang="ru-RU" altLang="ru-RU" sz="2800" b="1" dirty="0">
                <a:latin typeface="Trebuchet MS" panose="020B0603020202020204" pitchFamily="34" charset="0"/>
              </a:rPr>
              <a:t>.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/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Аналитика по категориям. </a:t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Детские товары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569172"/>
              </p:ext>
            </p:extLst>
          </p:nvPr>
        </p:nvGraphicFramePr>
        <p:xfrm>
          <a:off x="251520" y="2564904"/>
          <a:ext cx="3219166" cy="187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129903"/>
              </p:ext>
            </p:extLst>
          </p:nvPr>
        </p:nvGraphicFramePr>
        <p:xfrm>
          <a:off x="3791950" y="2528036"/>
          <a:ext cx="1967612" cy="195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489146"/>
              </p:ext>
            </p:extLst>
          </p:nvPr>
        </p:nvGraphicFramePr>
        <p:xfrm>
          <a:off x="5940152" y="2560482"/>
          <a:ext cx="3127554" cy="185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97802"/>
              </p:ext>
            </p:extLst>
          </p:nvPr>
        </p:nvGraphicFramePr>
        <p:xfrm>
          <a:off x="251520" y="4582999"/>
          <a:ext cx="2808311" cy="179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328348"/>
              </p:ext>
            </p:extLst>
          </p:nvPr>
        </p:nvGraphicFramePr>
        <p:xfrm>
          <a:off x="3290912" y="4582998"/>
          <a:ext cx="2562176" cy="192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419709"/>
              </p:ext>
            </p:extLst>
          </p:nvPr>
        </p:nvGraphicFramePr>
        <p:xfrm>
          <a:off x="6156176" y="4582998"/>
          <a:ext cx="2736304" cy="179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438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en-US" altLang="ru-RU" sz="2800" b="1" dirty="0" smtClean="0">
                <a:latin typeface="Trebuchet MS" panose="020B0603020202020204" pitchFamily="34" charset="0"/>
              </a:rPr>
              <a:t>Google Merchant Center</a:t>
            </a:r>
            <a:r>
              <a:rPr lang="ru-RU" altLang="ru-RU" sz="2800" b="1" dirty="0">
                <a:latin typeface="Trebuchet MS" panose="020B0603020202020204" pitchFamily="34" charset="0"/>
              </a:rPr>
              <a:t>.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/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Аналитика по категориям. </a:t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Одежда.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165906"/>
              </p:ext>
            </p:extLst>
          </p:nvPr>
        </p:nvGraphicFramePr>
        <p:xfrm>
          <a:off x="179512" y="2411418"/>
          <a:ext cx="2971086" cy="216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667440"/>
              </p:ext>
            </p:extLst>
          </p:nvPr>
        </p:nvGraphicFramePr>
        <p:xfrm>
          <a:off x="3236912" y="2496293"/>
          <a:ext cx="2544916" cy="203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577696"/>
              </p:ext>
            </p:extLst>
          </p:nvPr>
        </p:nvGraphicFramePr>
        <p:xfrm>
          <a:off x="5868143" y="2449462"/>
          <a:ext cx="3080329" cy="213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793749"/>
              </p:ext>
            </p:extLst>
          </p:nvPr>
        </p:nvGraphicFramePr>
        <p:xfrm>
          <a:off x="251520" y="4991202"/>
          <a:ext cx="2802879" cy="153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654388"/>
              </p:ext>
            </p:extLst>
          </p:nvPr>
        </p:nvGraphicFramePr>
        <p:xfrm>
          <a:off x="3236912" y="4996768"/>
          <a:ext cx="2898545" cy="152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731780"/>
              </p:ext>
            </p:extLst>
          </p:nvPr>
        </p:nvGraphicFramePr>
        <p:xfrm>
          <a:off x="6135458" y="4991202"/>
          <a:ext cx="2813016" cy="153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994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en-US" altLang="ru-RU" sz="2800" b="1" dirty="0" smtClean="0">
                <a:latin typeface="Trebuchet MS" panose="020B0603020202020204" pitchFamily="34" charset="0"/>
              </a:rPr>
              <a:t>Google Merchant. 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Результаты.</a:t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Магазин косметики.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168650"/>
          </a:xfrm>
        </p:spPr>
        <p:txBody>
          <a:bodyPr/>
          <a:lstStyle/>
          <a:p>
            <a:endParaRPr lang="ru-RU" altLang="ru-RU" sz="2000" dirty="0" smtClean="0">
              <a:latin typeface="Trebuchet MS" panose="020B0603020202020204" pitchFamily="34" charset="0"/>
            </a:endParaRPr>
          </a:p>
          <a:p>
            <a:endParaRPr lang="ru-RU" altLang="ru-RU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u-RU" altLang="ru-RU" sz="2000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u-RU" altLang="ru-RU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u-RU" altLang="ru-RU" sz="2000" dirty="0" smtClean="0"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endParaRPr lang="ru-RU" sz="2000" b="0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buNone/>
            </a:pPr>
            <a:r>
              <a:rPr lang="ru-RU" sz="20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Переход на </a:t>
            </a:r>
            <a:r>
              <a:rPr lang="ru-RU" sz="2000" b="0" i="0" u="none" strike="noStrike" cap="none" dirty="0" err="1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потоварное</a:t>
            </a:r>
            <a:r>
              <a:rPr lang="ru-RU" sz="20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управление ставками с учетом </a:t>
            </a:r>
            <a:r>
              <a:rPr lang="ru-RU" sz="2000" b="0" i="0" u="none" strike="noStrike" cap="none" dirty="0" err="1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маржинальсти</a:t>
            </a:r>
            <a:r>
              <a:rPr lang="ru-RU" sz="20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отдельных брендов позволил повысить средний чек и увеличить ROI в несколько раз.</a:t>
            </a:r>
          </a:p>
          <a:p>
            <a:pPr marL="0" indent="0">
              <a:buNone/>
            </a:pPr>
            <a:endParaRPr lang="ru-RU" altLang="ru-RU" sz="2000" dirty="0" smtClean="0">
              <a:latin typeface="Trebuchet MS" panose="020B0603020202020204" pitchFamily="34" charset="0"/>
            </a:endParaRPr>
          </a:p>
        </p:txBody>
      </p:sp>
      <p:graphicFrame>
        <p:nvGraphicFramePr>
          <p:cNvPr id="4" name="Shape 298"/>
          <p:cNvGraphicFramePr/>
          <p:nvPr>
            <p:extLst>
              <p:ext uri="{D42A27DB-BD31-4B8C-83A1-F6EECF244321}">
                <p14:modId xmlns:p14="http://schemas.microsoft.com/office/powerpoint/2010/main" val="2058891161"/>
              </p:ext>
            </p:extLst>
          </p:nvPr>
        </p:nvGraphicFramePr>
        <p:xfrm>
          <a:off x="457200" y="2973212"/>
          <a:ext cx="4114800" cy="179871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68964"/>
                <a:gridCol w="1128347"/>
                <a:gridCol w="1317489"/>
              </a:tblGrid>
              <a:tr h="3106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dirty="0">
                          <a:sym typeface="Calibri"/>
                        </a:rPr>
                        <a:t>Было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>
                          <a:sym typeface="Calibri"/>
                        </a:rPr>
                        <a:t>Стало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/>
                </a:tc>
              </a:tr>
              <a:tr h="3106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dirty="0">
                          <a:sym typeface="Calibri"/>
                        </a:rPr>
                        <a:t>Расходов в день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dirty="0" smtClean="0">
                          <a:sym typeface="Calibri"/>
                        </a:rPr>
                        <a:t>3716,00 </a:t>
                      </a:r>
                      <a:r>
                        <a:rPr lang="ru-RU" sz="1800" u="none" strike="noStrike" dirty="0">
                          <a:sym typeface="Calibri"/>
                        </a:rPr>
                        <a:t>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dirty="0" smtClean="0">
                          <a:sym typeface="Calibri"/>
                        </a:rPr>
                        <a:t>2006,82 </a:t>
                      </a:r>
                      <a:r>
                        <a:rPr lang="ru-RU" sz="1800" u="none" strike="noStrike" dirty="0">
                          <a:sym typeface="Calibri"/>
                        </a:rPr>
                        <a:t>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</a:tr>
              <a:tr h="3106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dirty="0">
                          <a:sym typeface="Calibri"/>
                        </a:rPr>
                        <a:t>CPO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dirty="0" smtClean="0">
                          <a:sym typeface="Calibri"/>
                        </a:rPr>
                        <a:t>2816,88 </a:t>
                      </a:r>
                      <a:r>
                        <a:rPr lang="ru-RU" sz="1800" u="none" strike="noStrike" dirty="0">
                          <a:sym typeface="Calibri"/>
                        </a:rPr>
                        <a:t>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dirty="0" smtClean="0">
                          <a:sym typeface="Calibri"/>
                        </a:rPr>
                        <a:t>509,12₽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</a:tr>
              <a:tr h="3106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>
                          <a:sym typeface="Calibri"/>
                        </a:rPr>
                        <a:t>Средний чек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dirty="0" smtClean="0">
                          <a:sym typeface="Calibri"/>
                        </a:rPr>
                        <a:t>2476,12 </a:t>
                      </a:r>
                      <a:r>
                        <a:rPr lang="ru-RU" sz="1800" u="none" strike="noStrike" dirty="0">
                          <a:sym typeface="Calibri"/>
                        </a:rPr>
                        <a:t>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dirty="0" smtClean="0">
                          <a:sym typeface="Calibri"/>
                        </a:rPr>
                        <a:t>4158,69 </a:t>
                      </a:r>
                      <a:r>
                        <a:rPr lang="ru-RU" sz="1800" u="none" strike="noStrike" dirty="0">
                          <a:sym typeface="Calibri"/>
                        </a:rPr>
                        <a:t>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</a:tr>
              <a:tr h="3106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dirty="0">
                          <a:sym typeface="Calibri"/>
                        </a:rPr>
                        <a:t>ROI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dirty="0" smtClean="0">
                          <a:sym typeface="Calibri"/>
                        </a:rPr>
                        <a:t>122,54%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1800" u="none" strike="noStrike" dirty="0" smtClean="0">
                          <a:sym typeface="Calibri"/>
                        </a:rPr>
                        <a:t>664,42%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436631"/>
              </p:ext>
            </p:extLst>
          </p:nvPr>
        </p:nvGraphicFramePr>
        <p:xfrm>
          <a:off x="5496431" y="2780928"/>
          <a:ext cx="1993596" cy="1937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06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en-US" altLang="ru-RU" sz="2800" b="1" dirty="0" smtClean="0">
                <a:latin typeface="Trebuchet MS" panose="020B0603020202020204" pitchFamily="34" charset="0"/>
              </a:rPr>
              <a:t>Google Merchant. 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Результаты.</a:t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Магазин мебели.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168650"/>
          </a:xfrm>
        </p:spPr>
        <p:txBody>
          <a:bodyPr/>
          <a:lstStyle/>
          <a:p>
            <a:pPr marL="0" indent="0">
              <a:buNone/>
            </a:pPr>
            <a:endParaRPr lang="ru-RU" altLang="ru-RU" sz="2000" dirty="0" smtClean="0">
              <a:latin typeface="Trebuchet MS" panose="020B0603020202020204" pitchFamily="34" charset="0"/>
            </a:endParaRPr>
          </a:p>
          <a:p>
            <a:endParaRPr lang="ru-RU" altLang="ru-RU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u-RU" altLang="ru-RU" sz="2000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u-RU" altLang="ru-RU" sz="20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u-RU" altLang="ru-RU" sz="2000" dirty="0" smtClean="0"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endParaRPr lang="ru-RU" sz="2000" b="0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ru-RU" sz="20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Управление по модели </a:t>
            </a:r>
            <a:r>
              <a:rPr lang="en-US" sz="20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CPO. </a:t>
            </a:r>
            <a:r>
              <a:rPr lang="ru-RU" sz="20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Переход на </a:t>
            </a:r>
            <a:r>
              <a:rPr lang="ru-RU" sz="2000" b="0" i="0" u="none" strike="noStrike" cap="none" dirty="0" err="1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потоварное</a:t>
            </a:r>
            <a:r>
              <a:rPr lang="ru-RU" sz="20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управление с автоматическим учетом конверсии каждого товара в отдельности</a:t>
            </a:r>
            <a:r>
              <a:rPr lang="ru-RU" sz="2000" dirty="0" smtClean="0"/>
              <a:t> позволил  снизить расходы на </a:t>
            </a:r>
            <a:r>
              <a:rPr lang="ru-RU" sz="2000" dirty="0" err="1" smtClean="0"/>
              <a:t>низкоконверсионные</a:t>
            </a:r>
            <a:r>
              <a:rPr lang="ru-RU" sz="2000" dirty="0" smtClean="0"/>
              <a:t> товары и поднять ставки на популярные товары.</a:t>
            </a:r>
            <a:endParaRPr lang="ru-RU" sz="2000" b="0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>
              <a:buNone/>
            </a:pPr>
            <a:endParaRPr lang="ru-RU" altLang="ru-RU" sz="2000" dirty="0" smtClean="0">
              <a:latin typeface="Trebuchet MS" panose="020B0603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576646"/>
              </p:ext>
            </p:extLst>
          </p:nvPr>
        </p:nvGraphicFramePr>
        <p:xfrm>
          <a:off x="456709" y="2703728"/>
          <a:ext cx="3971276" cy="158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594"/>
                <a:gridCol w="1040018"/>
                <a:gridCol w="1079664"/>
              </a:tblGrid>
              <a:tr h="5297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Стало</a:t>
                      </a:r>
                      <a:endParaRPr lang="ru-RU" dirty="0"/>
                    </a:p>
                  </a:txBody>
                  <a:tcPr/>
                </a:tc>
              </a:tr>
              <a:tr h="529789">
                <a:tc>
                  <a:txBody>
                    <a:bodyPr/>
                    <a:lstStyle/>
                    <a:p>
                      <a:r>
                        <a:rPr lang="ru-RU" dirty="0" smtClean="0"/>
                        <a:t>Заказы за мес.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</a:t>
                      </a:r>
                      <a:endParaRPr lang="ru-RU" dirty="0"/>
                    </a:p>
                  </a:txBody>
                  <a:tcPr/>
                </a:tc>
              </a:tr>
              <a:tr h="529789">
                <a:tc>
                  <a:txBody>
                    <a:bodyPr/>
                    <a:lstStyle/>
                    <a:p>
                      <a:r>
                        <a:rPr lang="en-US" dirty="0" smtClean="0"/>
                        <a:t>CPO,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208904"/>
              </p:ext>
            </p:extLst>
          </p:nvPr>
        </p:nvGraphicFramePr>
        <p:xfrm>
          <a:off x="4644008" y="2420938"/>
          <a:ext cx="2016224" cy="242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61926"/>
              </p:ext>
            </p:extLst>
          </p:nvPr>
        </p:nvGraphicFramePr>
        <p:xfrm>
          <a:off x="6660232" y="2420938"/>
          <a:ext cx="2069976" cy="242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7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ru-RU" altLang="ru-RU" sz="2800" b="1" dirty="0" smtClean="0">
                <a:latin typeface="Trebuchet MS" panose="020B0603020202020204" pitchFamily="34" charset="0"/>
              </a:rPr>
              <a:t>Контакты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16865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endParaRPr lang="ru-RU" sz="2000" b="1" dirty="0" smtClean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endParaRPr lang="ru-RU" sz="2000" b="1" dirty="0" smtClean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ru-RU" sz="2000" b="1" dirty="0" smtClean="0"/>
              <a:t>Наталья Карпенко</a:t>
            </a:r>
            <a:endParaRPr lang="ru-RU" sz="2000" b="1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ru-RU" sz="20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B2Basket.ru</a:t>
            </a:r>
          </a:p>
          <a:p>
            <a:pPr marL="0" lvl="0"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en-US" sz="2000" dirty="0" err="1" smtClean="0"/>
              <a:t>nk</a:t>
            </a:r>
            <a:r>
              <a:rPr lang="ru-RU" sz="20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@b2basket.ru</a:t>
            </a:r>
          </a:p>
          <a:p>
            <a:pPr marL="0" lvl="0"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ru-RU" sz="20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facebook.com/b2basket/ </a:t>
            </a:r>
          </a:p>
          <a:p>
            <a:pPr marL="0" lvl="0"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ru-RU" sz="20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+7 (495) 978-53-89</a:t>
            </a:r>
          </a:p>
          <a:p>
            <a:pPr marL="0" indent="0">
              <a:buNone/>
            </a:pPr>
            <a:endParaRPr lang="ru-RU" altLang="ru-RU" sz="2000" dirty="0">
              <a:latin typeface="Trebuchet MS" panose="020B0603020202020204" pitchFamily="34" charset="0"/>
            </a:endParaRPr>
          </a:p>
        </p:txBody>
      </p:sp>
      <p:pic>
        <p:nvPicPr>
          <p:cNvPr id="4" name="Shape 3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848" y="2780928"/>
            <a:ext cx="2533333" cy="523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2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ru-RU" altLang="ru-RU" sz="2800" b="1" dirty="0" smtClean="0">
                <a:latin typeface="Trebuchet MS" panose="020B0603020202020204" pitchFamily="34" charset="0"/>
              </a:rPr>
              <a:t>Что такое </a:t>
            </a:r>
            <a:r>
              <a:rPr lang="en-US" altLang="ru-RU" sz="2800" b="1" dirty="0" smtClean="0">
                <a:latin typeface="Trebuchet MS" panose="020B0603020202020204" pitchFamily="34" charset="0"/>
              </a:rPr>
              <a:t>Google Merchant Center 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/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и </a:t>
            </a:r>
            <a:r>
              <a:rPr lang="en-US" altLang="ru-RU" sz="2800" b="1" dirty="0" smtClean="0">
                <a:latin typeface="Trebuchet MS" panose="020B0603020202020204" pitchFamily="34" charset="0"/>
              </a:rPr>
              <a:t>Google 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Покупки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0938"/>
            <a:ext cx="6156176" cy="3808637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1403648" y="2708920"/>
            <a:ext cx="792088" cy="504056"/>
          </a:xfrm>
          <a:prstGeom prst="straightConnector1">
            <a:avLst/>
          </a:prstGeom>
          <a:ln w="28575">
            <a:solidFill>
              <a:srgbClr val="FF2A25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835696" y="3429000"/>
            <a:ext cx="4392488" cy="158417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4716016" y="3212976"/>
            <a:ext cx="72008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ru-RU" altLang="ru-RU" sz="2800" b="1" dirty="0" smtClean="0">
                <a:latin typeface="Trebuchet MS" panose="020B0603020202020204" pitchFamily="34" charset="0"/>
              </a:rPr>
              <a:t>Что такое </a:t>
            </a:r>
            <a:r>
              <a:rPr lang="en-US" altLang="ru-RU" sz="2800" b="1" dirty="0" smtClean="0">
                <a:latin typeface="Trebuchet MS" panose="020B0603020202020204" pitchFamily="34" charset="0"/>
              </a:rPr>
              <a:t>Google Merchant Center 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/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и </a:t>
            </a:r>
            <a:r>
              <a:rPr lang="en-US" altLang="ru-RU" sz="2800" b="1" dirty="0" smtClean="0">
                <a:latin typeface="Trebuchet MS" panose="020B0603020202020204" pitchFamily="34" charset="0"/>
              </a:rPr>
              <a:t>Google 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Покупки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938"/>
            <a:ext cx="7596336" cy="3752037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611560" y="2636912"/>
            <a:ext cx="648072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707904" y="3140968"/>
            <a:ext cx="792088" cy="72008"/>
          </a:xfrm>
          <a:prstGeom prst="straightConnector1">
            <a:avLst/>
          </a:prstGeom>
          <a:ln w="28575">
            <a:solidFill>
              <a:srgbClr val="FF2A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716016" y="2996952"/>
            <a:ext cx="3744416" cy="30963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ru-RU" altLang="ru-RU" sz="2800" b="1" dirty="0" smtClean="0">
                <a:latin typeface="Trebuchet MS" panose="020B0603020202020204" pitchFamily="34" charset="0"/>
              </a:rPr>
              <a:t>Что такое </a:t>
            </a:r>
            <a:r>
              <a:rPr lang="en-US" altLang="ru-RU" sz="2800" b="1" dirty="0" smtClean="0">
                <a:latin typeface="Trebuchet MS" panose="020B0603020202020204" pitchFamily="34" charset="0"/>
              </a:rPr>
              <a:t>Google Merchant Center 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/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и </a:t>
            </a:r>
            <a:r>
              <a:rPr lang="en-US" altLang="ru-RU" sz="2800" b="1" dirty="0" smtClean="0">
                <a:latin typeface="Trebuchet MS" panose="020B0603020202020204" pitchFamily="34" charset="0"/>
              </a:rPr>
              <a:t>Google 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Покупки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61017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en-US" altLang="ru-RU" sz="2800" b="1" dirty="0" smtClean="0">
                <a:latin typeface="Trebuchet MS" panose="020B0603020202020204" pitchFamily="34" charset="0"/>
              </a:rPr>
              <a:t>Google Merchant </a:t>
            </a:r>
            <a:r>
              <a:rPr lang="en-US" altLang="ru-RU" sz="2800" b="1" dirty="0" smtClean="0">
                <a:latin typeface="Trebuchet MS" panose="020B0603020202020204" pitchFamily="34" charset="0"/>
              </a:rPr>
              <a:t>vs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Яндекс.Маркет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16865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dirty="0" smtClean="0">
                <a:latin typeface="Trebuchet MS" panose="020B0603020202020204" pitchFamily="34" charset="0"/>
              </a:rPr>
              <a:t>Средние данные по всем тематикам</a:t>
            </a:r>
            <a:endParaRPr lang="ru-RU" altLang="ru-RU" sz="2000" dirty="0">
              <a:latin typeface="Trebuchet MS" panose="020B0603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338844"/>
              </p:ext>
            </p:extLst>
          </p:nvPr>
        </p:nvGraphicFramePr>
        <p:xfrm>
          <a:off x="539552" y="3284984"/>
          <a:ext cx="3744416" cy="251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423659"/>
              </p:ext>
            </p:extLst>
          </p:nvPr>
        </p:nvGraphicFramePr>
        <p:xfrm>
          <a:off x="4572000" y="2923803"/>
          <a:ext cx="3725368" cy="136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278224"/>
              </p:ext>
            </p:extLst>
          </p:nvPr>
        </p:nvGraphicFramePr>
        <p:xfrm>
          <a:off x="4670488" y="4344848"/>
          <a:ext cx="3528392" cy="155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14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en-US" altLang="ru-RU" sz="2800" b="1" dirty="0" smtClean="0">
                <a:latin typeface="Trebuchet MS" panose="020B0603020202020204" pitchFamily="34" charset="0"/>
              </a:rPr>
              <a:t>Google Merchant Center. 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/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Как начать размещаться?</a:t>
            </a:r>
            <a:r>
              <a:rPr lang="en-US" altLang="ru-RU" sz="2800" b="1" dirty="0" smtClean="0">
                <a:latin typeface="Trebuchet MS" panose="020B0603020202020204" pitchFamily="34" charset="0"/>
              </a:rPr>
              <a:t> 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4"/>
            <a:ext cx="8229600" cy="3385021"/>
          </a:xfrm>
        </p:spPr>
        <p:txBody>
          <a:bodyPr/>
          <a:lstStyle/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7597"/>
              </a:buClr>
              <a:buSzPct val="25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dk1"/>
                </a:solidFill>
              </a:rPr>
              <a:t>Зарегистрироваться в </a:t>
            </a:r>
            <a:r>
              <a:rPr lang="en-US" sz="1600" dirty="0" smtClean="0">
                <a:solidFill>
                  <a:schemeClr val="dk1"/>
                </a:solidFill>
              </a:rPr>
              <a:t>Google Merchant Center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7597"/>
              </a:buClr>
              <a:buSzPct val="25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dk1"/>
                </a:solidFill>
              </a:rPr>
              <a:t>Подтвердить права на сайт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7597"/>
              </a:buClr>
              <a:buSzPct val="25000"/>
              <a:buFont typeface="Wingdings" panose="05000000000000000000" pitchFamily="2" charset="2"/>
              <a:buChar char="ü"/>
            </a:pPr>
            <a:r>
              <a:rPr lang="ru-RU" sz="1600" i="0" u="none" strike="noStrike" cap="none" dirty="0" smtClean="0">
                <a:solidFill>
                  <a:schemeClr val="dk1"/>
                </a:solidFill>
                <a:sym typeface="Trebuchet MS"/>
              </a:rPr>
              <a:t>Создать и загрузить </a:t>
            </a:r>
            <a:r>
              <a:rPr lang="ru-RU" sz="1600" i="0" u="none" strike="noStrike" cap="none" dirty="0" err="1" smtClean="0">
                <a:solidFill>
                  <a:schemeClr val="dk1"/>
                </a:solidFill>
                <a:sym typeface="Trebuchet MS"/>
              </a:rPr>
              <a:t>фид</a:t>
            </a:r>
            <a:r>
              <a:rPr lang="ru-RU" sz="1600" i="0" u="none" strike="noStrike" cap="none" dirty="0" smtClean="0">
                <a:solidFill>
                  <a:schemeClr val="dk1"/>
                </a:solidFill>
                <a:sym typeface="Trebuchet MS"/>
              </a:rPr>
              <a:t> данных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7597"/>
              </a:buClr>
              <a:buSzPct val="25000"/>
              <a:buFont typeface="Wingdings" panose="05000000000000000000" pitchFamily="2" charset="2"/>
              <a:buChar char="ü"/>
            </a:pPr>
            <a:r>
              <a:rPr lang="ru-RU" sz="1600" i="0" u="none" strike="noStrike" cap="none" dirty="0" smtClean="0">
                <a:solidFill>
                  <a:schemeClr val="dk1"/>
                </a:solidFill>
                <a:sym typeface="Trebuchet MS"/>
              </a:rPr>
              <a:t>Связать аккаунты </a:t>
            </a:r>
            <a:r>
              <a:rPr lang="en-US" sz="1600" i="0" u="none" strike="noStrike" cap="none" dirty="0" smtClean="0">
                <a:solidFill>
                  <a:schemeClr val="dk1"/>
                </a:solidFill>
                <a:sym typeface="Trebuchet MS"/>
              </a:rPr>
              <a:t>Google Merchant </a:t>
            </a:r>
            <a:r>
              <a:rPr lang="ru-RU" sz="1600" i="0" u="none" strike="noStrike" cap="none" dirty="0" smtClean="0">
                <a:solidFill>
                  <a:schemeClr val="dk1"/>
                </a:solidFill>
                <a:sym typeface="Trebuchet MS"/>
              </a:rPr>
              <a:t>и </a:t>
            </a:r>
            <a:r>
              <a:rPr lang="en-US" sz="1600" i="0" u="none" strike="noStrike" cap="none" dirty="0" smtClean="0">
                <a:solidFill>
                  <a:schemeClr val="dk1"/>
                </a:solidFill>
                <a:sym typeface="Trebuchet MS"/>
              </a:rPr>
              <a:t>Google </a:t>
            </a:r>
            <a:r>
              <a:rPr lang="en-US" sz="1600" i="0" u="none" strike="noStrike" cap="none" dirty="0" err="1" smtClean="0">
                <a:solidFill>
                  <a:schemeClr val="dk1"/>
                </a:solidFill>
                <a:sym typeface="Trebuchet MS"/>
              </a:rPr>
              <a:t>Adwords</a:t>
            </a:r>
            <a:endParaRPr lang="en-US" sz="1600" i="0" u="none" strike="noStrike" cap="none" dirty="0" smtClean="0">
              <a:solidFill>
                <a:schemeClr val="dk1"/>
              </a:solidFill>
              <a:sym typeface="Trebuchet MS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7597"/>
              </a:buClr>
              <a:buSzPct val="25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dk1"/>
                </a:solidFill>
              </a:rPr>
              <a:t>Создать торговую кампанию в </a:t>
            </a:r>
            <a:r>
              <a:rPr lang="en-US" sz="1600" dirty="0" smtClean="0">
                <a:solidFill>
                  <a:schemeClr val="dk1"/>
                </a:solidFill>
              </a:rPr>
              <a:t>Google </a:t>
            </a:r>
            <a:r>
              <a:rPr lang="en-US" sz="1600" dirty="0" err="1" smtClean="0">
                <a:solidFill>
                  <a:schemeClr val="dk1"/>
                </a:solidFill>
              </a:rPr>
              <a:t>Adwords</a:t>
            </a:r>
            <a:endParaRPr lang="en-US" sz="1600" dirty="0" smtClean="0">
              <a:solidFill>
                <a:schemeClr val="dk1"/>
              </a:solidFill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7597"/>
              </a:buClr>
              <a:buSzPct val="25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dk1"/>
                </a:solidFill>
              </a:rPr>
              <a:t>Настроить торговую кампанию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7597"/>
              </a:buClr>
              <a:buSzPct val="25000"/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dk1"/>
                </a:solidFill>
              </a:rPr>
              <a:t>Создать группу товарных объявлений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7597"/>
              </a:buClr>
              <a:buSzPct val="25000"/>
              <a:buFont typeface="Wingdings" panose="05000000000000000000" pitchFamily="2" charset="2"/>
              <a:buChar char="ü"/>
            </a:pPr>
            <a:r>
              <a:rPr lang="ru-RU" sz="1600" i="0" u="none" strike="noStrike" cap="none" dirty="0" smtClean="0">
                <a:solidFill>
                  <a:schemeClr val="dk1"/>
                </a:solidFill>
                <a:sym typeface="Trebuchet MS"/>
              </a:rPr>
              <a:t>Дождаться </a:t>
            </a:r>
            <a:r>
              <a:rPr lang="ru-RU" sz="1600" i="0" u="none" strike="noStrike" cap="none" dirty="0" err="1" smtClean="0">
                <a:solidFill>
                  <a:schemeClr val="dk1"/>
                </a:solidFill>
                <a:sym typeface="Trebuchet MS"/>
              </a:rPr>
              <a:t>модерации</a:t>
            </a:r>
            <a:r>
              <a:rPr lang="ru-RU" sz="1600" i="0" u="none" strike="noStrike" cap="none" dirty="0" smtClean="0">
                <a:solidFill>
                  <a:schemeClr val="dk1"/>
                </a:solidFill>
                <a:sym typeface="Trebuchet MS"/>
              </a:rPr>
              <a:t> товаров из </a:t>
            </a:r>
            <a:r>
              <a:rPr lang="ru-RU" sz="1600" i="0" u="none" strike="noStrike" cap="none" dirty="0" err="1" smtClean="0">
                <a:solidFill>
                  <a:schemeClr val="dk1"/>
                </a:solidFill>
                <a:sym typeface="Trebuchet MS"/>
              </a:rPr>
              <a:t>фида</a:t>
            </a:r>
            <a:r>
              <a:rPr lang="ru-RU" sz="1600" dirty="0" smtClean="0">
                <a:solidFill>
                  <a:schemeClr val="dk1"/>
                </a:solidFill>
              </a:rPr>
              <a:t>, устранить ошибки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7597"/>
              </a:buClr>
              <a:buSzPct val="25000"/>
              <a:buFont typeface="Wingdings" panose="05000000000000000000" pitchFamily="2" charset="2"/>
              <a:buChar char="ü"/>
            </a:pPr>
            <a:r>
              <a:rPr lang="ru-RU" sz="1600" i="0" u="none" strike="noStrike" cap="none" dirty="0" smtClean="0">
                <a:solidFill>
                  <a:schemeClr val="dk1"/>
                </a:solidFill>
                <a:sym typeface="Trebuchet MS"/>
              </a:rPr>
              <a:t>Настроить ставки</a:t>
            </a:r>
            <a:endParaRPr lang="ru-RU" sz="1600" i="0" u="none" strike="noStrike" cap="none" dirty="0">
              <a:solidFill>
                <a:schemeClr val="dk1"/>
              </a:solidFill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62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ru-RU" altLang="ru-RU" sz="2800" b="1" dirty="0" err="1" smtClean="0">
                <a:latin typeface="Trebuchet MS" panose="020B0603020202020204" pitchFamily="34" charset="0"/>
              </a:rPr>
              <a:t>Google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Merchant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Center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. </a:t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Особенности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фида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 данных.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168650"/>
          </a:xfrm>
        </p:spPr>
        <p:txBody>
          <a:bodyPr/>
          <a:lstStyle/>
          <a:p>
            <a:r>
              <a:rPr lang="ru-RU" altLang="ru-RU" sz="2000" dirty="0" smtClean="0">
                <a:latin typeface="Trebuchet MS" panose="020B0603020202020204" pitchFamily="34" charset="0"/>
              </a:rPr>
              <a:t>Формат </a:t>
            </a:r>
            <a:r>
              <a:rPr lang="en-US" altLang="ru-RU" sz="2000" dirty="0" smtClean="0">
                <a:latin typeface="Trebuchet MS" panose="020B0603020202020204" pitchFamily="34" charset="0"/>
              </a:rPr>
              <a:t>XML (</a:t>
            </a:r>
            <a:r>
              <a:rPr lang="en-US" sz="2000" dirty="0" smtClean="0"/>
              <a:t>RSS 2.0 </a:t>
            </a:r>
            <a:r>
              <a:rPr lang="ru-RU" sz="2000" dirty="0" smtClean="0"/>
              <a:t>или </a:t>
            </a:r>
            <a:r>
              <a:rPr lang="en-US" sz="2000" dirty="0" smtClean="0"/>
              <a:t>Atom 1.0</a:t>
            </a:r>
            <a:r>
              <a:rPr lang="en-US" altLang="ru-RU" sz="2000" dirty="0" smtClean="0">
                <a:latin typeface="Trebuchet MS" panose="020B0603020202020204" pitchFamily="34" charset="0"/>
              </a:rPr>
              <a:t>)</a:t>
            </a:r>
            <a:endParaRPr lang="ru-RU" altLang="ru-RU" sz="2000" dirty="0" smtClean="0">
              <a:latin typeface="Trebuchet MS" panose="020B0603020202020204" pitchFamily="34" charset="0"/>
            </a:endParaRPr>
          </a:p>
          <a:p>
            <a:r>
              <a:rPr lang="ru-RU" altLang="ru-RU" sz="2000" dirty="0" smtClean="0">
                <a:latin typeface="Trebuchet MS" panose="020B0603020202020204" pitchFamily="34" charset="0"/>
              </a:rPr>
              <a:t>Обязательные параметры</a:t>
            </a:r>
          </a:p>
          <a:p>
            <a:r>
              <a:rPr lang="ru-RU" altLang="ru-RU" sz="2000" dirty="0" smtClean="0">
                <a:latin typeface="Trebuchet MS" panose="020B0603020202020204" pitchFamily="34" charset="0"/>
              </a:rPr>
              <a:t>Параметры обязательные для конкретной категории</a:t>
            </a:r>
          </a:p>
          <a:p>
            <a:r>
              <a:rPr lang="ru-RU" altLang="ru-RU" sz="2000" dirty="0" smtClean="0">
                <a:latin typeface="Trebuchet MS" panose="020B0603020202020204" pitchFamily="34" charset="0"/>
              </a:rPr>
              <a:t>Рекомендованные параметры</a:t>
            </a:r>
            <a:endParaRPr lang="en-US" altLang="ru-RU" sz="2000" dirty="0" smtClean="0">
              <a:latin typeface="Trebuchet MS" panose="020B0603020202020204" pitchFamily="34" charset="0"/>
            </a:endParaRPr>
          </a:p>
          <a:p>
            <a:r>
              <a:rPr lang="ru-RU" altLang="ru-RU" sz="2000" dirty="0" smtClean="0">
                <a:latin typeface="Trebuchet MS" panose="020B0603020202020204" pitchFamily="34" charset="0"/>
              </a:rPr>
              <a:t>Полезный параметр </a:t>
            </a:r>
            <a:r>
              <a:rPr lang="en-US" sz="2000" dirty="0" err="1"/>
              <a:t>google_product_category</a:t>
            </a:r>
            <a:endParaRPr lang="ru-RU" altLang="ru-RU" sz="2000" dirty="0" smtClean="0">
              <a:latin typeface="Trebuchet MS" panose="020B0603020202020204" pitchFamily="34" charset="0"/>
            </a:endParaRPr>
          </a:p>
          <a:p>
            <a:r>
              <a:rPr lang="ru-RU" altLang="ru-RU" sz="2000" dirty="0" smtClean="0">
                <a:latin typeface="Trebuchet MS" panose="020B0603020202020204" pitchFamily="34" charset="0"/>
              </a:rPr>
              <a:t>Можно использовать длинные описания</a:t>
            </a:r>
            <a:endParaRPr lang="ru-RU" altLang="ru-RU" sz="2000" dirty="0" smtClean="0">
              <a:latin typeface="Trebuchet MS" panose="020B0603020202020204" pitchFamily="34" charset="0"/>
            </a:endParaRPr>
          </a:p>
          <a:p>
            <a:r>
              <a:rPr lang="ru-RU" altLang="ru-RU" sz="2000" dirty="0" smtClean="0">
                <a:latin typeface="Trebuchet MS" panose="020B0603020202020204" pitchFamily="34" charset="0"/>
              </a:rPr>
              <a:t>Строгая </a:t>
            </a:r>
            <a:r>
              <a:rPr lang="ru-RU" altLang="ru-RU" sz="2000" dirty="0" err="1" smtClean="0">
                <a:latin typeface="Trebuchet MS" panose="020B0603020202020204" pitchFamily="34" charset="0"/>
              </a:rPr>
              <a:t>модерация</a:t>
            </a:r>
            <a:endParaRPr lang="ru-RU" altLang="ru-RU" sz="2000" dirty="0" smtClean="0">
              <a:latin typeface="Trebuchet MS" panose="020B0603020202020204" pitchFamily="34" charset="0"/>
            </a:endParaRPr>
          </a:p>
          <a:p>
            <a:r>
              <a:rPr lang="ru-RU" altLang="ru-RU" sz="2000" dirty="0" smtClean="0">
                <a:latin typeface="Trebuchet MS" panose="020B0603020202020204" pitchFamily="34" charset="0"/>
              </a:rPr>
              <a:t>Обновление 1 раз в сутки</a:t>
            </a:r>
            <a:endParaRPr lang="ru-RU" altLang="ru-RU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ru-RU" altLang="ru-RU" sz="2800" b="1" dirty="0" err="1" smtClean="0">
                <a:latin typeface="Trebuchet MS" panose="020B0603020202020204" pitchFamily="34" charset="0"/>
              </a:rPr>
              <a:t>Google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Merchant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Center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. </a:t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Управление ставками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4904"/>
            <a:ext cx="8229600" cy="36004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dirty="0" smtClean="0">
                <a:latin typeface="Trebuchet MS" panose="020B0603020202020204" pitchFamily="34" charset="0"/>
              </a:rPr>
              <a:t>Как выставить ставку?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rebuchet MS" panose="020B0603020202020204" pitchFamily="34" charset="0"/>
              </a:rPr>
              <a:t>единая ставка на все товарные объявления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rebuchet MS" panose="020B0603020202020204" pitchFamily="34" charset="0"/>
              </a:rPr>
              <a:t>разные ставки на разные группы товаров</a:t>
            </a:r>
          </a:p>
          <a:p>
            <a:pPr marL="0" indent="0" algn="ctr">
              <a:buNone/>
            </a:pPr>
            <a:r>
              <a:rPr lang="ru-RU" altLang="ru-RU" sz="1800" dirty="0" smtClean="0">
                <a:latin typeface="Trebuchet MS" panose="020B0603020202020204" pitchFamily="34" charset="0"/>
              </a:rPr>
              <a:t>Как группировать?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Trebuchet MS" panose="020B0603020202020204" pitchFamily="34" charset="0"/>
              </a:rPr>
              <a:t>б</a:t>
            </a:r>
            <a:r>
              <a:rPr lang="ru-RU" altLang="ru-RU" sz="1600" dirty="0" smtClean="0">
                <a:latin typeface="Trebuchet MS" panose="020B0603020202020204" pitchFamily="34" charset="0"/>
              </a:rPr>
              <a:t>ренд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Trebuchet MS" panose="020B0603020202020204" pitchFamily="34" charset="0"/>
              </a:rPr>
              <a:t>и</a:t>
            </a:r>
            <a:r>
              <a:rPr lang="ru-RU" altLang="ru-RU" sz="1600" dirty="0" smtClean="0">
                <a:latin typeface="Trebuchet MS" panose="020B0603020202020204" pitchFamily="34" charset="0"/>
              </a:rPr>
              <a:t>дентификатор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Trebuchet MS" panose="020B0603020202020204" pitchFamily="34" charset="0"/>
              </a:rPr>
              <a:t>т</a:t>
            </a:r>
            <a:r>
              <a:rPr lang="ru-RU" altLang="ru-RU" sz="1600" dirty="0" smtClean="0">
                <a:latin typeface="Trebuchet MS" panose="020B0603020202020204" pitchFamily="34" charset="0"/>
              </a:rPr>
              <a:t>ип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Trebuchet MS" panose="020B0603020202020204" pitchFamily="34" charset="0"/>
              </a:rPr>
              <a:t>к</a:t>
            </a:r>
            <a:r>
              <a:rPr lang="ru-RU" altLang="ru-RU" sz="1600" dirty="0" smtClean="0">
                <a:latin typeface="Trebuchet MS" panose="020B0603020202020204" pitchFamily="34" charset="0"/>
              </a:rPr>
              <a:t>атегория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Trebuchet MS" panose="020B0603020202020204" pitchFamily="34" charset="0"/>
              </a:rPr>
              <a:t>о</a:t>
            </a:r>
            <a:r>
              <a:rPr lang="ru-RU" altLang="ru-RU" sz="1600" dirty="0" smtClean="0">
                <a:latin typeface="Trebuchet MS" panose="020B0603020202020204" pitchFamily="34" charset="0"/>
              </a:rPr>
              <a:t>собый ярлык</a:t>
            </a:r>
            <a:endParaRPr lang="ru-RU" altLang="ru-RU" sz="2000" dirty="0"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ru-RU" altLang="ru-RU" sz="1800" dirty="0">
                <a:latin typeface="Trebuchet MS" panose="020B0603020202020204" pitchFamily="34" charset="0"/>
              </a:rPr>
              <a:t>К</a:t>
            </a:r>
            <a:r>
              <a:rPr lang="ru-RU" altLang="ru-RU" sz="1800" dirty="0" smtClean="0">
                <a:latin typeface="Trebuchet MS" panose="020B0603020202020204" pitchFamily="34" charset="0"/>
              </a:rPr>
              <a:t>ак управлять и обновлять ставки</a:t>
            </a:r>
            <a:r>
              <a:rPr lang="en-US" altLang="ru-RU" sz="1800" dirty="0" smtClean="0">
                <a:latin typeface="Trebuchet MS" panose="020B0603020202020204" pitchFamily="34" charset="0"/>
              </a:rPr>
              <a:t>?</a:t>
            </a:r>
            <a:endParaRPr lang="en-US" altLang="ru-RU" sz="2000" dirty="0" smtClean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rebuchet MS" panose="020B0603020202020204" pitchFamily="34" charset="0"/>
              </a:rPr>
              <a:t>интерфейс </a:t>
            </a:r>
            <a:r>
              <a:rPr lang="en-US" altLang="ru-RU" sz="1600" dirty="0" smtClean="0">
                <a:latin typeface="Trebuchet MS" panose="020B0603020202020204" pitchFamily="34" charset="0"/>
              </a:rPr>
              <a:t>Google </a:t>
            </a:r>
            <a:r>
              <a:rPr lang="en-US" altLang="ru-RU" sz="1600" dirty="0" err="1" smtClean="0">
                <a:latin typeface="Trebuchet MS" panose="020B0603020202020204" pitchFamily="34" charset="0"/>
              </a:rPr>
              <a:t>Adword</a:t>
            </a:r>
            <a:endParaRPr lang="en-US" altLang="ru-RU" sz="1600" dirty="0" smtClean="0"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rebuchet MS" panose="020B0603020202020204" pitchFamily="34" charset="0"/>
              </a:rPr>
              <a:t>API Google </a:t>
            </a:r>
            <a:r>
              <a:rPr lang="en-US" altLang="ru-RU" sz="1600" dirty="0" err="1" smtClean="0">
                <a:latin typeface="Trebuchet MS" panose="020B0603020202020204" pitchFamily="34" charset="0"/>
              </a:rPr>
              <a:t>Adwords</a:t>
            </a:r>
            <a:endParaRPr lang="ru-RU" altLang="ru-RU" sz="16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2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1079500"/>
          </a:xfrm>
        </p:spPr>
        <p:txBody>
          <a:bodyPr/>
          <a:lstStyle/>
          <a:p>
            <a:r>
              <a:rPr lang="ru-RU" altLang="ru-RU" sz="2800" b="1" dirty="0" err="1" smtClean="0">
                <a:latin typeface="Trebuchet MS" panose="020B0603020202020204" pitchFamily="34" charset="0"/>
              </a:rPr>
              <a:t>Google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Merchant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 </a:t>
            </a:r>
            <a:r>
              <a:rPr lang="ru-RU" altLang="ru-RU" sz="2800" b="1" dirty="0" err="1" smtClean="0">
                <a:latin typeface="Trebuchet MS" panose="020B0603020202020204" pitchFamily="34" charset="0"/>
              </a:rPr>
              <a:t>Center</a:t>
            </a:r>
            <a:r>
              <a:rPr lang="ru-RU" altLang="ru-RU" sz="2800" b="1" dirty="0" smtClean="0">
                <a:latin typeface="Trebuchet MS" panose="020B0603020202020204" pitchFamily="34" charset="0"/>
              </a:rPr>
              <a:t>. </a:t>
            </a:r>
            <a:br>
              <a:rPr lang="ru-RU" altLang="ru-RU" sz="2800" b="1" dirty="0" smtClean="0">
                <a:latin typeface="Trebuchet MS" panose="020B0603020202020204" pitchFamily="34" charset="0"/>
              </a:rPr>
            </a:br>
            <a:r>
              <a:rPr lang="ru-RU" altLang="ru-RU" sz="2800" b="1" dirty="0" smtClean="0">
                <a:latin typeface="Trebuchet MS" panose="020B0603020202020204" pitchFamily="34" charset="0"/>
              </a:rPr>
              <a:t>Динамический ремаркетинг. Как запустить кампанию.</a:t>
            </a:r>
            <a:endParaRPr lang="ru-RU" alt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24943"/>
            <a:ext cx="8229600" cy="2951981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chemeClr val="dk1"/>
                </a:solidFill>
              </a:rPr>
              <a:t>Проверить, что загружен рабочий (прошедший </a:t>
            </a:r>
            <a:r>
              <a:rPr lang="ru-RU" sz="2000" dirty="0" err="1" smtClean="0">
                <a:solidFill>
                  <a:schemeClr val="dk1"/>
                </a:solidFill>
              </a:rPr>
              <a:t>модерацию</a:t>
            </a:r>
            <a:r>
              <a:rPr lang="ru-RU" sz="2000" dirty="0" smtClean="0">
                <a:solidFill>
                  <a:schemeClr val="dk1"/>
                </a:solidFill>
              </a:rPr>
              <a:t>) </a:t>
            </a:r>
            <a:r>
              <a:rPr lang="ru-RU" sz="2000" dirty="0" err="1" smtClean="0">
                <a:solidFill>
                  <a:schemeClr val="dk1"/>
                </a:solidFill>
              </a:rPr>
              <a:t>фид</a:t>
            </a:r>
            <a:endParaRPr lang="ru-RU" sz="2000" dirty="0" smtClean="0">
              <a:solidFill>
                <a:schemeClr val="dk1"/>
              </a:solidFill>
            </a:endParaRPr>
          </a:p>
          <a:p>
            <a:pPr lvl="0"/>
            <a:r>
              <a:rPr lang="ru-RU" sz="2000" dirty="0" smtClean="0">
                <a:solidFill>
                  <a:schemeClr val="dk1"/>
                </a:solidFill>
              </a:rPr>
              <a:t>Установить на сайт код с пользовательскими параметрами</a:t>
            </a:r>
          </a:p>
          <a:p>
            <a:pPr lvl="0"/>
            <a:r>
              <a:rPr lang="ru-RU" sz="2000" dirty="0" smtClean="0">
                <a:solidFill>
                  <a:schemeClr val="dk1"/>
                </a:solidFill>
              </a:rPr>
              <a:t>Создать </a:t>
            </a:r>
            <a:r>
              <a:rPr lang="ru-RU" sz="2000" dirty="0" err="1" smtClean="0">
                <a:solidFill>
                  <a:schemeClr val="dk1"/>
                </a:solidFill>
              </a:rPr>
              <a:t>ремаркетинговую</a:t>
            </a:r>
            <a:r>
              <a:rPr lang="ru-RU" sz="2000" dirty="0" smtClean="0">
                <a:solidFill>
                  <a:schemeClr val="dk1"/>
                </a:solidFill>
              </a:rPr>
              <a:t> кампанию</a:t>
            </a:r>
          </a:p>
          <a:p>
            <a:pPr lvl="0"/>
            <a:r>
              <a:rPr lang="ru-RU" sz="2000" dirty="0" smtClean="0">
                <a:solidFill>
                  <a:schemeClr val="dk1"/>
                </a:solidFill>
              </a:rPr>
              <a:t>Создать </a:t>
            </a:r>
            <a:r>
              <a:rPr lang="ru-RU" sz="2000" dirty="0" err="1" smtClean="0">
                <a:solidFill>
                  <a:schemeClr val="dk1"/>
                </a:solidFill>
              </a:rPr>
              <a:t>медийные</a:t>
            </a:r>
            <a:r>
              <a:rPr lang="ru-RU" sz="2000" dirty="0" smtClean="0">
                <a:solidFill>
                  <a:schemeClr val="dk1"/>
                </a:solidFill>
              </a:rPr>
              <a:t> объявления</a:t>
            </a:r>
          </a:p>
          <a:p>
            <a:pPr lvl="0"/>
            <a:r>
              <a:rPr lang="ru-RU" sz="2000" dirty="0" smtClean="0">
                <a:solidFill>
                  <a:schemeClr val="dk1"/>
                </a:solidFill>
              </a:rPr>
              <a:t>Настроить аудиторию</a:t>
            </a:r>
          </a:p>
          <a:p>
            <a:pPr marL="0" indent="0">
              <a:buNone/>
            </a:pPr>
            <a:endParaRPr lang="ru-RU" altLang="ru-RU" sz="20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575</Words>
  <Application>Microsoft Office PowerPoint</Application>
  <PresentationFormat>Экран (4:3)</PresentationFormat>
  <Paragraphs>160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Trebuchet MS</vt:lpstr>
      <vt:lpstr>Оформление по умолчанию</vt:lpstr>
      <vt:lpstr>Google Merchant Center. Особенности площадки. Автоматизация. Кейсы. </vt:lpstr>
      <vt:lpstr>Что такое Google Merchant Center  и Google Покупки</vt:lpstr>
      <vt:lpstr>Что такое Google Merchant Center  и Google Покупки</vt:lpstr>
      <vt:lpstr>Что такое Google Merchant Center  и Google Покупки</vt:lpstr>
      <vt:lpstr>Google Merchant vs Яндекс.Маркет</vt:lpstr>
      <vt:lpstr>Google Merchant Center.  Как начать размещаться? </vt:lpstr>
      <vt:lpstr>Google Merchant Center.  Особенности фида данных.</vt:lpstr>
      <vt:lpstr>Google Merchant Center.  Управление ставками</vt:lpstr>
      <vt:lpstr>Google Merchant Center.  Динамический ремаркетинг. Как запустить кампанию.</vt:lpstr>
      <vt:lpstr>Google Merchant Center.  Динамический ремаркетинг. Типы аудиторий</vt:lpstr>
      <vt:lpstr>Google Merchant Center.  Требования к рекламным материалам.</vt:lpstr>
      <vt:lpstr>Google Merchant Center.  Проблемы при модерации и способы устранения</vt:lpstr>
      <vt:lpstr>Google Merchant Center. Аналитика по категориям.  Электроника</vt:lpstr>
      <vt:lpstr>Google Merchant Center. Аналитика по категориям.  Детские товары</vt:lpstr>
      <vt:lpstr>Google Merchant Center. Аналитика по категориям.  Одежда.</vt:lpstr>
      <vt:lpstr>Google Merchant. Результаты. Магазин косметики.</vt:lpstr>
      <vt:lpstr>Google Merchant. Результаты. Магазин мебели.</vt:lpstr>
      <vt:lpstr>Контакты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Сюда пишется название доклада (презентации). Желательно не превышать 3 строк.</dc:title>
  <dc:creator>Ирина</dc:creator>
  <cp:lastModifiedBy>Natalia Karpenko</cp:lastModifiedBy>
  <cp:revision>31</cp:revision>
  <dcterms:created xsi:type="dcterms:W3CDTF">2010-04-05T13:31:49Z</dcterms:created>
  <dcterms:modified xsi:type="dcterms:W3CDTF">2016-06-14T14:12:51Z</dcterms:modified>
</cp:coreProperties>
</file>