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2" r:id="rId3"/>
    <p:sldId id="261" r:id="rId4"/>
    <p:sldId id="290" r:id="rId5"/>
    <p:sldId id="311" r:id="rId6"/>
    <p:sldId id="310" r:id="rId7"/>
    <p:sldId id="293" r:id="rId8"/>
    <p:sldId id="296" r:id="rId9"/>
    <p:sldId id="297" r:id="rId10"/>
    <p:sldId id="288" r:id="rId11"/>
    <p:sldId id="284" r:id="rId12"/>
    <p:sldId id="298" r:id="rId13"/>
    <p:sldId id="301" r:id="rId14"/>
    <p:sldId id="299" r:id="rId15"/>
    <p:sldId id="302" r:id="rId16"/>
    <p:sldId id="303" r:id="rId17"/>
    <p:sldId id="306" r:id="rId18"/>
    <p:sldId id="304" r:id="rId19"/>
    <p:sldId id="307" r:id="rId20"/>
    <p:sldId id="309" r:id="rId21"/>
    <p:sldId id="308" r:id="rId22"/>
    <p:sldId id="305" r:id="rId23"/>
    <p:sldId id="300" r:id="rId24"/>
    <p:sldId id="287" r:id="rId25"/>
    <p:sldId id="29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669900"/>
    <a:srgbClr val="008000"/>
    <a:srgbClr val="EFB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77"/>
  </p:normalViewPr>
  <p:slideViewPr>
    <p:cSldViewPr>
      <p:cViewPr varScale="1">
        <p:scale>
          <a:sx n="92" d="100"/>
          <a:sy n="92" d="100"/>
        </p:scale>
        <p:origin x="14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1F609-06CC-8F4D-AA22-D9AD908A3B32}" type="datetimeFigureOut">
              <a:rPr lang="en-US" smtClean="0"/>
              <a:pPr/>
              <a:t>5/18/18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7351E-16D9-D445-B07D-8E75B88E5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B40C-E397-4917-992B-E55BB5D789E4}" type="datetimeFigureOut">
              <a:rPr lang="ru-RU" smtClean="0"/>
              <a:pPr/>
              <a:t>18.05.18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ED33-1CFD-4349-8BB5-26FC8B4F2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B40C-E397-4917-992B-E55BB5D789E4}" type="datetimeFigureOut">
              <a:rPr lang="ru-RU" smtClean="0"/>
              <a:pPr/>
              <a:t>18.05.18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ED33-1CFD-4349-8BB5-26FC8B4F2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B40C-E397-4917-992B-E55BB5D789E4}" type="datetimeFigureOut">
              <a:rPr lang="ru-RU" smtClean="0"/>
              <a:pPr/>
              <a:t>18.05.18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ED33-1CFD-4349-8BB5-26FC8B4F2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B40C-E397-4917-992B-E55BB5D789E4}" type="datetimeFigureOut">
              <a:rPr lang="ru-RU" smtClean="0"/>
              <a:pPr/>
              <a:t>18.05.18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ED33-1CFD-4349-8BB5-26FC8B4F2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B40C-E397-4917-992B-E55BB5D789E4}" type="datetimeFigureOut">
              <a:rPr lang="ru-RU" smtClean="0"/>
              <a:pPr/>
              <a:t>18.05.18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ED33-1CFD-4349-8BB5-26FC8B4F2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B40C-E397-4917-992B-E55BB5D789E4}" type="datetimeFigureOut">
              <a:rPr lang="ru-RU" smtClean="0"/>
              <a:pPr/>
              <a:t>18.05.18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ED33-1CFD-4349-8BB5-26FC8B4F2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B40C-E397-4917-992B-E55BB5D789E4}" type="datetimeFigureOut">
              <a:rPr lang="ru-RU" smtClean="0"/>
              <a:pPr/>
              <a:t>18.05.18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ED33-1CFD-4349-8BB5-26FC8B4F2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B40C-E397-4917-992B-E55BB5D789E4}" type="datetimeFigureOut">
              <a:rPr lang="ru-RU" smtClean="0"/>
              <a:pPr/>
              <a:t>18.05.18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ED33-1CFD-4349-8BB5-26FC8B4F2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B40C-E397-4917-992B-E55BB5D789E4}" type="datetimeFigureOut">
              <a:rPr lang="ru-RU" smtClean="0"/>
              <a:pPr/>
              <a:t>18.05.18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ED33-1CFD-4349-8BB5-26FC8B4F2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B40C-E397-4917-992B-E55BB5D789E4}" type="datetimeFigureOut">
              <a:rPr lang="ru-RU" smtClean="0"/>
              <a:pPr/>
              <a:t>18.05.18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ED33-1CFD-4349-8BB5-26FC8B4F2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B40C-E397-4917-992B-E55BB5D789E4}" type="datetimeFigureOut">
              <a:rPr lang="ru-RU" smtClean="0"/>
              <a:pPr/>
              <a:t>18.05.18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ED33-1CFD-4349-8BB5-26FC8B4F2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5B40C-E397-4917-992B-E55BB5D789E4}" type="datetimeFigureOut">
              <a:rPr lang="ru-RU" smtClean="0"/>
              <a:pPr/>
              <a:t>18.05.18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EED33-1CFD-4349-8BB5-26FC8B4F2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800200"/>
          </a:xfrm>
        </p:spPr>
        <p:txBody>
          <a:bodyPr>
            <a:normAutofit/>
          </a:bodyPr>
          <a:lstStyle/>
          <a:p>
            <a:r>
              <a:rPr lang="ru-RU" b="1" dirty="0" smtClean="0"/>
              <a:t>Исследуем пустоши в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 </a:t>
            </a:r>
            <a:r>
              <a:rPr lang="en-US" b="1" dirty="0" smtClean="0"/>
              <a:t>Fallout Shelter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081414"/>
            <a:ext cx="6400800" cy="1752600"/>
          </a:xfrm>
        </p:spPr>
        <p:txBody>
          <a:bodyPr/>
          <a:lstStyle/>
          <a:p>
            <a:r>
              <a:rPr lang="ru-RU" dirty="0" smtClean="0"/>
              <a:t>Андрей </a:t>
            </a:r>
            <a:r>
              <a:rPr lang="ru-RU" dirty="0" err="1" smtClean="0"/>
              <a:t>Трифанов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разработчик игр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808" y="2811780"/>
            <a:ext cx="2374392" cy="3901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Структура бонуса/лутбокса</a:t>
            </a: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763688" y="1556792"/>
            <a:ext cx="194421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Bonus</a:t>
            </a:r>
          </a:p>
        </p:txBody>
      </p:sp>
      <p:sp>
        <p:nvSpPr>
          <p:cNvPr id="5" name="Oval 4"/>
          <p:cNvSpPr/>
          <p:nvPr/>
        </p:nvSpPr>
        <p:spPr>
          <a:xfrm>
            <a:off x="474706" y="4221088"/>
            <a:ext cx="208823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Bonus part 1</a:t>
            </a:r>
          </a:p>
        </p:txBody>
      </p:sp>
      <p:sp>
        <p:nvSpPr>
          <p:cNvPr id="8" name="Oval 7"/>
          <p:cNvSpPr/>
          <p:nvPr/>
        </p:nvSpPr>
        <p:spPr>
          <a:xfrm>
            <a:off x="2932534" y="4221088"/>
            <a:ext cx="208823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Bonus part N</a:t>
            </a:r>
          </a:p>
        </p:txBody>
      </p:sp>
      <p:cxnSp>
        <p:nvCxnSpPr>
          <p:cNvPr id="10" name="Straight Arrow Connector 9"/>
          <p:cNvCxnSpPr>
            <a:stCxn id="4" idx="3"/>
            <a:endCxn id="5" idx="0"/>
          </p:cNvCxnSpPr>
          <p:nvPr/>
        </p:nvCxnSpPr>
        <p:spPr>
          <a:xfrm flipH="1">
            <a:off x="1518822" y="2417269"/>
            <a:ext cx="529590" cy="18038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5"/>
            <a:endCxn id="8" idx="0"/>
          </p:cNvCxnSpPr>
          <p:nvPr/>
        </p:nvCxnSpPr>
        <p:spPr>
          <a:xfrm>
            <a:off x="3423180" y="2417269"/>
            <a:ext cx="553470" cy="18038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5045383" y="1556792"/>
            <a:ext cx="37617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charset="0"/>
              <a:buChar char="•"/>
            </a:pPr>
            <a:r>
              <a:rPr lang="en-US" sz="2000" dirty="0" smtClean="0"/>
              <a:t>Id </a:t>
            </a:r>
            <a:r>
              <a:rPr lang="ru-RU" sz="2000" dirty="0" smtClean="0"/>
              <a:t>бонуса</a:t>
            </a:r>
          </a:p>
          <a:p>
            <a:pPr marL="342900" indent="-342900" algn="l">
              <a:buFont typeface="Arial" charset="0"/>
              <a:buChar char="•"/>
            </a:pPr>
            <a:r>
              <a:rPr lang="ru-RU" sz="2000" dirty="0" smtClean="0"/>
              <a:t>Имя бонуса</a:t>
            </a:r>
            <a:endParaRPr lang="en-US" sz="2000" dirty="0" smtClean="0"/>
          </a:p>
          <a:p>
            <a:pPr marL="342900" indent="-342900" algn="l">
              <a:buFont typeface="Arial" charset="0"/>
              <a:buChar char="•"/>
            </a:pPr>
            <a:r>
              <a:rPr lang="ru-RU" sz="2000" dirty="0" smtClean="0"/>
              <a:t>Тип (И/Или)</a:t>
            </a:r>
            <a:endParaRPr lang="en-US" sz="2000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148064" y="4106788"/>
            <a:ext cx="37617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charset="0"/>
              <a:buChar char="•"/>
            </a:pPr>
            <a:r>
              <a:rPr lang="ru-RU" sz="2000" dirty="0" smtClean="0"/>
              <a:t>Тип части (игровые деньги</a:t>
            </a:r>
            <a:r>
              <a:rPr lang="en-US" sz="2000" dirty="0" smtClean="0"/>
              <a:t>/</a:t>
            </a:r>
            <a:r>
              <a:rPr lang="ru-RU" sz="2000" dirty="0" smtClean="0"/>
              <a:t>предмет/бонус)</a:t>
            </a:r>
          </a:p>
          <a:p>
            <a:pPr marL="342900" indent="-342900" algn="l">
              <a:buFont typeface="Arial" charset="0"/>
              <a:buChar char="•"/>
            </a:pPr>
            <a:r>
              <a:rPr lang="ru-RU" sz="2000" dirty="0" smtClean="0"/>
              <a:t>Вероятность выпадения</a:t>
            </a:r>
          </a:p>
          <a:p>
            <a:pPr marL="342900" indent="-342900" algn="l">
              <a:buFont typeface="Arial" charset="0"/>
              <a:buChar char="•"/>
            </a:pPr>
            <a:r>
              <a:rPr lang="ru-RU" sz="2000" dirty="0" smtClean="0"/>
              <a:t>Параметры части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24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3275856" y="188640"/>
            <a:ext cx="1944216" cy="1346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Bonus</a:t>
            </a:r>
            <a:endParaRPr lang="ru-RU" sz="2400" dirty="0" smtClean="0"/>
          </a:p>
          <a:p>
            <a:pPr algn="ctr"/>
            <a:r>
              <a:rPr lang="ru-RU" sz="2000" dirty="0" smtClean="0"/>
              <a:t>Босса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Тип: </a:t>
            </a:r>
            <a:r>
              <a:rPr lang="ru-RU" sz="2000" dirty="0" smtClean="0">
                <a:solidFill>
                  <a:schemeClr val="bg1"/>
                </a:solidFill>
              </a:rPr>
              <a:t>И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>
            <a:stCxn id="13" idx="4"/>
            <a:endCxn id="14" idx="0"/>
          </p:cNvCxnSpPr>
          <p:nvPr/>
        </p:nvCxnSpPr>
        <p:spPr>
          <a:xfrm flipH="1">
            <a:off x="1295636" y="1535344"/>
            <a:ext cx="2952328" cy="23747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51520" y="1772816"/>
            <a:ext cx="2088232" cy="1819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Деньги</a:t>
            </a:r>
          </a:p>
          <a:p>
            <a:pPr algn="ctr"/>
            <a:r>
              <a:rPr lang="ru-RU" smtClean="0"/>
              <a:t>Вероятность: 100</a:t>
            </a:r>
            <a:r>
              <a:rPr lang="en-US" smtClean="0"/>
              <a:t>%</a:t>
            </a:r>
          </a:p>
          <a:p>
            <a:pPr algn="ctr"/>
            <a:r>
              <a:rPr lang="ru-RU" smtClean="0"/>
              <a:t>Мин: 50</a:t>
            </a:r>
          </a:p>
          <a:p>
            <a:pPr algn="ctr"/>
            <a:r>
              <a:rPr lang="ru-RU" smtClean="0"/>
              <a:t>Макс: 200</a:t>
            </a:r>
            <a:endParaRPr lang="en-US" smtClean="0"/>
          </a:p>
        </p:txBody>
      </p:sp>
      <p:sp>
        <p:nvSpPr>
          <p:cNvPr id="27" name="Oval 26"/>
          <p:cNvSpPr/>
          <p:nvPr/>
        </p:nvSpPr>
        <p:spPr>
          <a:xfrm>
            <a:off x="899592" y="4293096"/>
            <a:ext cx="2088232" cy="18917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Случайный п</a:t>
            </a:r>
            <a:r>
              <a:rPr lang="ru-RU" dirty="0" smtClean="0"/>
              <a:t>редмет</a:t>
            </a:r>
          </a:p>
          <a:p>
            <a:pPr algn="ctr"/>
            <a:r>
              <a:rPr lang="ru-RU" dirty="0" smtClean="0"/>
              <a:t>Вероятность: 50</a:t>
            </a:r>
            <a:r>
              <a:rPr lang="en-US" dirty="0" smtClean="0"/>
              <a:t>%</a:t>
            </a:r>
            <a:endParaRPr lang="ru-RU" dirty="0" smtClean="0"/>
          </a:p>
          <a:p>
            <a:pPr algn="ctr"/>
            <a:r>
              <a:rPr lang="ru-RU" dirty="0" smtClean="0"/>
              <a:t>Тип: Базовый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8" name="Straight Arrow Connector 27"/>
          <p:cNvCxnSpPr>
            <a:stCxn id="13" idx="4"/>
            <a:endCxn id="27" idx="0"/>
          </p:cNvCxnSpPr>
          <p:nvPr/>
        </p:nvCxnSpPr>
        <p:spPr>
          <a:xfrm flipH="1">
            <a:off x="1943708" y="1535344"/>
            <a:ext cx="2304256" cy="27577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580112" y="1844824"/>
            <a:ext cx="2376264" cy="1784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Bonus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/>
              <a:t>Предмет</a:t>
            </a:r>
          </a:p>
          <a:p>
            <a:pPr algn="ctr"/>
            <a:r>
              <a:rPr lang="ru-RU" sz="2000"/>
              <a:t>Вероятность: 100</a:t>
            </a:r>
            <a:r>
              <a:rPr lang="en-US" sz="2000"/>
              <a:t>%</a:t>
            </a:r>
            <a:endParaRPr lang="ru-RU" sz="2000" dirty="0" smtClean="0"/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Тип: Или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>
            <a:stCxn id="30" idx="4"/>
            <a:endCxn id="31" idx="0"/>
          </p:cNvCxnSpPr>
          <p:nvPr/>
        </p:nvCxnSpPr>
        <p:spPr>
          <a:xfrm flipH="1">
            <a:off x="6336196" y="3629395"/>
            <a:ext cx="432048" cy="109574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707904" y="3861048"/>
            <a:ext cx="2088232" cy="18917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Предмет</a:t>
            </a:r>
          </a:p>
          <a:p>
            <a:pPr algn="ctr"/>
            <a:r>
              <a:rPr lang="ru-RU" dirty="0" smtClean="0"/>
              <a:t>Вероятность: </a:t>
            </a:r>
            <a:r>
              <a:rPr lang="ru-RU" dirty="0" smtClean="0">
                <a:solidFill>
                  <a:schemeClr val="bg1"/>
                </a:solidFill>
              </a:rPr>
              <a:t>1</a:t>
            </a:r>
          </a:p>
          <a:p>
            <a:pPr algn="ctr"/>
            <a:r>
              <a:rPr lang="ru-RU" dirty="0" smtClean="0"/>
              <a:t>Тип:</a:t>
            </a:r>
          </a:p>
          <a:p>
            <a:pPr algn="ctr"/>
            <a:r>
              <a:rPr lang="ru-RU" dirty="0" smtClean="0">
                <a:solidFill>
                  <a:srgbClr val="EFB011"/>
                </a:solidFill>
              </a:rPr>
              <a:t>Гаусска</a:t>
            </a:r>
            <a:r>
              <a:rPr lang="ru-RU" dirty="0" smtClean="0"/>
              <a:t> </a:t>
            </a:r>
            <a:endParaRPr lang="en-US" dirty="0" smtClean="0"/>
          </a:p>
        </p:txBody>
      </p:sp>
      <p:cxnSp>
        <p:nvCxnSpPr>
          <p:cNvPr id="36" name="Straight Arrow Connector 35"/>
          <p:cNvCxnSpPr>
            <a:stCxn id="30" idx="4"/>
            <a:endCxn id="33" idx="0"/>
          </p:cNvCxnSpPr>
          <p:nvPr/>
        </p:nvCxnSpPr>
        <p:spPr>
          <a:xfrm flipH="1">
            <a:off x="4752020" y="3629395"/>
            <a:ext cx="2016224" cy="23165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0" idx="4"/>
            <a:endCxn id="37" idx="0"/>
          </p:cNvCxnSpPr>
          <p:nvPr/>
        </p:nvCxnSpPr>
        <p:spPr>
          <a:xfrm>
            <a:off x="6768244" y="3629395"/>
            <a:ext cx="1080120" cy="4476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292080" y="4725144"/>
            <a:ext cx="2088232" cy="18917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Предмет</a:t>
            </a:r>
          </a:p>
          <a:p>
            <a:pPr algn="ctr"/>
            <a:r>
              <a:rPr lang="ru-RU" dirty="0" smtClean="0"/>
              <a:t>Вероятность: </a:t>
            </a:r>
            <a:r>
              <a:rPr lang="ru-RU" dirty="0" smtClean="0">
                <a:solidFill>
                  <a:schemeClr val="bg1"/>
                </a:solidFill>
              </a:rPr>
              <a:t>10</a:t>
            </a:r>
          </a:p>
          <a:p>
            <a:pPr algn="ctr"/>
            <a:r>
              <a:rPr lang="ru-RU" dirty="0" smtClean="0"/>
              <a:t>Тип: </a:t>
            </a:r>
            <a:r>
              <a:rPr lang="ru-RU" dirty="0" smtClean="0">
                <a:solidFill>
                  <a:srgbClr val="7030A0"/>
                </a:solidFill>
              </a:rPr>
              <a:t>Лазерный Гатлинг</a:t>
            </a:r>
            <a:endParaRPr lang="en-US" dirty="0" smtClean="0">
              <a:solidFill>
                <a:srgbClr val="7030A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804248" y="4077072"/>
            <a:ext cx="2088232" cy="18917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Предмет</a:t>
            </a:r>
          </a:p>
          <a:p>
            <a:pPr algn="ctr"/>
            <a:r>
              <a:rPr lang="ru-RU" dirty="0" smtClean="0"/>
              <a:t>Вероятность: </a:t>
            </a:r>
            <a:r>
              <a:rPr lang="ru-RU" dirty="0" smtClean="0">
                <a:solidFill>
                  <a:schemeClr val="bg1"/>
                </a:solidFill>
              </a:rPr>
              <a:t>25</a:t>
            </a:r>
          </a:p>
          <a:p>
            <a:pPr algn="ctr"/>
            <a:r>
              <a:rPr lang="ru-RU" dirty="0" smtClean="0"/>
              <a:t>Тип: </a:t>
            </a:r>
            <a:r>
              <a:rPr lang="ru-RU" dirty="0" smtClean="0">
                <a:solidFill>
                  <a:srgbClr val="99CC00"/>
                </a:solidFill>
              </a:rPr>
              <a:t>Уравнитель</a:t>
            </a:r>
            <a:endParaRPr lang="en-US" dirty="0" smtClean="0">
              <a:solidFill>
                <a:srgbClr val="99CC00"/>
              </a:solidFill>
            </a:endParaRPr>
          </a:p>
        </p:txBody>
      </p:sp>
      <p:cxnSp>
        <p:nvCxnSpPr>
          <p:cNvPr id="49" name="Straight Arrow Connector 48"/>
          <p:cNvCxnSpPr>
            <a:stCxn id="13" idx="4"/>
            <a:endCxn id="30" idx="0"/>
          </p:cNvCxnSpPr>
          <p:nvPr/>
        </p:nvCxnSpPr>
        <p:spPr>
          <a:xfrm>
            <a:off x="4247964" y="1535344"/>
            <a:ext cx="2520280" cy="3094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Лутбоксы/бонусы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/>
              <a:t>Выдаем обычного жителя (случайные характеристки, с нужной суммой)</a:t>
            </a:r>
          </a:p>
          <a:p>
            <a:r>
              <a:rPr lang="ru-RU"/>
              <a:t>Выдаем уникального жителя (характеристики улучшенные, заранее прописаны в конфиге)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8229600" cy="604867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5600">
                <a:solidFill>
                  <a:srgbClr val="AF00DB"/>
                </a:solidFill>
                <a:effectLst/>
                <a:latin typeface="Menlo" charset="0"/>
                <a:ea typeface="Menlo" charset="0"/>
                <a:cs typeface="Menlo" charset="0"/>
              </a:rPr>
              <a:t>local</a:t>
            </a:r>
            <a:r>
              <a:rPr lang="en-US" sz="56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 types = {</a:t>
            </a:r>
            <a:endParaRPr lang="en-US" sz="5600">
              <a:effectLst/>
              <a:latin typeface="Menlo" charset="0"/>
              <a:ea typeface="Menlo" charset="0"/>
              <a:cs typeface="Menlo" charset="0"/>
            </a:endParaRPr>
          </a:p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56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    MONEY              =  </a:t>
            </a:r>
            <a:r>
              <a:rPr lang="en-US" sz="5600">
                <a:solidFill>
                  <a:srgbClr val="09885A"/>
                </a:solidFill>
                <a:effectLst/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56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,</a:t>
            </a:r>
            <a:endParaRPr lang="en-US" sz="5600">
              <a:effectLst/>
              <a:latin typeface="Menlo" charset="0"/>
              <a:ea typeface="Menlo" charset="0"/>
              <a:cs typeface="Menlo" charset="0"/>
            </a:endParaRPr>
          </a:p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56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    ITEM               =  </a:t>
            </a:r>
            <a:r>
              <a:rPr lang="en-US" sz="5600">
                <a:solidFill>
                  <a:srgbClr val="09885A"/>
                </a:solidFill>
                <a:effectLst/>
                <a:latin typeface="Menlo" charset="0"/>
                <a:ea typeface="Menlo" charset="0"/>
                <a:cs typeface="Menlo" charset="0"/>
              </a:rPr>
              <a:t>2</a:t>
            </a:r>
            <a:r>
              <a:rPr lang="en-US" sz="56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,</a:t>
            </a:r>
            <a:endParaRPr lang="en-US" sz="5600">
              <a:effectLst/>
              <a:latin typeface="Menlo" charset="0"/>
              <a:ea typeface="Menlo" charset="0"/>
              <a:cs typeface="Menlo" charset="0"/>
            </a:endParaRPr>
          </a:p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56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    BONUS              =  </a:t>
            </a:r>
            <a:r>
              <a:rPr lang="en-US" sz="5600">
                <a:solidFill>
                  <a:srgbClr val="09885A"/>
                </a:solidFill>
                <a:effectLst/>
                <a:latin typeface="Menlo" charset="0"/>
                <a:ea typeface="Menlo" charset="0"/>
                <a:cs typeface="Menlo" charset="0"/>
              </a:rPr>
              <a:t>3</a:t>
            </a:r>
            <a:r>
              <a:rPr lang="en-US" sz="56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,</a:t>
            </a:r>
            <a:endParaRPr lang="en-US" sz="5600">
              <a:effectLst/>
              <a:latin typeface="Menlo" charset="0"/>
              <a:ea typeface="Menlo" charset="0"/>
              <a:cs typeface="Menlo" charset="0"/>
            </a:endParaRPr>
          </a:p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56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    ITEM_BY_RARITY     =  </a:t>
            </a:r>
            <a:r>
              <a:rPr lang="en-US" sz="5600">
                <a:solidFill>
                  <a:srgbClr val="09885A"/>
                </a:solidFill>
                <a:effectLst/>
                <a:latin typeface="Menlo" charset="0"/>
                <a:ea typeface="Menlo" charset="0"/>
                <a:cs typeface="Menlo" charset="0"/>
              </a:rPr>
              <a:t>4</a:t>
            </a:r>
            <a:r>
              <a:rPr lang="en-US" sz="56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,</a:t>
            </a:r>
            <a:endParaRPr lang="en-US" sz="5600">
              <a:effectLst/>
              <a:latin typeface="Menlo" charset="0"/>
              <a:ea typeface="Menlo" charset="0"/>
              <a:cs typeface="Menlo" charset="0"/>
            </a:endParaRPr>
          </a:p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5600">
                <a:solidFill>
                  <a:srgbClr val="FF0000"/>
                </a:solidFill>
                <a:effectLst/>
                <a:latin typeface="Menlo" charset="0"/>
                <a:ea typeface="Menlo" charset="0"/>
                <a:cs typeface="Menlo" charset="0"/>
              </a:rPr>
              <a:t>    UNIQUE_CHARACTER   =  5,</a:t>
            </a:r>
          </a:p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5600">
                <a:solidFill>
                  <a:srgbClr val="FF0000"/>
                </a:solidFill>
                <a:effectLst/>
                <a:latin typeface="Menlo" charset="0"/>
                <a:ea typeface="Menlo" charset="0"/>
                <a:cs typeface="Menlo" charset="0"/>
              </a:rPr>
              <a:t>    RANDOM_CHARACTER   =  6,</a:t>
            </a:r>
          </a:p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56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}</a:t>
            </a:r>
            <a:endParaRPr lang="en-US" sz="5600">
              <a:effectLst/>
              <a:latin typeface="Menlo" charset="0"/>
              <a:ea typeface="Menlo" charset="0"/>
              <a:cs typeface="Menlo" charset="0"/>
            </a:endParaRPr>
          </a:p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56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 </a:t>
            </a:r>
            <a:endParaRPr lang="en-US" sz="5600">
              <a:effectLst/>
              <a:latin typeface="Menlo" charset="0"/>
              <a:ea typeface="Menlo" charset="0"/>
              <a:cs typeface="Menlo" charset="0"/>
            </a:endParaRPr>
          </a:p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5600">
                <a:solidFill>
                  <a:srgbClr val="AF00DB"/>
                </a:solidFill>
                <a:effectLst/>
                <a:latin typeface="Menlo" charset="0"/>
                <a:ea typeface="Menlo" charset="0"/>
                <a:cs typeface="Menlo" charset="0"/>
              </a:rPr>
              <a:t>local</a:t>
            </a:r>
            <a:r>
              <a:rPr lang="en-US" sz="56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 give_bonus</a:t>
            </a:r>
            <a:endParaRPr lang="en-US" sz="5600">
              <a:effectLst/>
              <a:latin typeface="Menlo" charset="0"/>
              <a:ea typeface="Menlo" charset="0"/>
              <a:cs typeface="Menlo" charset="0"/>
            </a:endParaRPr>
          </a:p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5600">
                <a:solidFill>
                  <a:srgbClr val="AF00DB"/>
                </a:solidFill>
                <a:effectLst/>
                <a:latin typeface="Menlo" charset="0"/>
                <a:ea typeface="Menlo" charset="0"/>
                <a:cs typeface="Menlo" charset="0"/>
              </a:rPr>
              <a:t>local</a:t>
            </a:r>
            <a:r>
              <a:rPr lang="en-US" sz="56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 give_bonus_part = </a:t>
            </a:r>
            <a:r>
              <a:rPr lang="en-US" sz="5600">
                <a:solidFill>
                  <a:srgbClr val="AF00DB"/>
                </a:solidFill>
                <a:effectLst/>
                <a:latin typeface="Menlo" charset="0"/>
                <a:ea typeface="Menlo" charset="0"/>
                <a:cs typeface="Menlo" charset="0"/>
              </a:rPr>
              <a:t>function</a:t>
            </a:r>
            <a:r>
              <a:rPr lang="en-US" sz="56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5600">
                <a:solidFill>
                  <a:srgbClr val="001080"/>
                </a:solidFill>
                <a:effectLst/>
                <a:latin typeface="Menlo" charset="0"/>
                <a:ea typeface="Menlo" charset="0"/>
                <a:cs typeface="Menlo" charset="0"/>
              </a:rPr>
              <a:t>player</a:t>
            </a:r>
            <a:r>
              <a:rPr lang="en-US" sz="56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, </a:t>
            </a:r>
            <a:r>
              <a:rPr lang="en-US" sz="5600">
                <a:solidFill>
                  <a:srgbClr val="001080"/>
                </a:solidFill>
                <a:effectLst/>
                <a:latin typeface="Menlo" charset="0"/>
                <a:ea typeface="Menlo" charset="0"/>
                <a:cs typeface="Menlo" charset="0"/>
              </a:rPr>
              <a:t>bonus_part</a:t>
            </a:r>
            <a:r>
              <a:rPr lang="en-US" sz="56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)</a:t>
            </a:r>
            <a:endParaRPr lang="en-US" sz="5600">
              <a:effectLst/>
              <a:latin typeface="Menlo" charset="0"/>
              <a:ea typeface="Menlo" charset="0"/>
              <a:cs typeface="Menlo" charset="0"/>
            </a:endParaRPr>
          </a:p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56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    </a:t>
            </a:r>
            <a:r>
              <a:rPr lang="en-US" sz="5600">
                <a:solidFill>
                  <a:srgbClr val="AF00DB"/>
                </a:solidFill>
                <a:effectLst/>
                <a:latin typeface="Menlo" charset="0"/>
                <a:ea typeface="Menlo" charset="0"/>
                <a:cs typeface="Menlo" charset="0"/>
              </a:rPr>
              <a:t>if</a:t>
            </a:r>
            <a:r>
              <a:rPr lang="en-US" sz="56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 bonus_part.</a:t>
            </a:r>
            <a:r>
              <a:rPr lang="en-US" sz="5600">
                <a:solidFill>
                  <a:srgbClr val="001080"/>
                </a:solidFill>
                <a:effectLst/>
                <a:latin typeface="Menlo" charset="0"/>
                <a:ea typeface="Menlo" charset="0"/>
                <a:cs typeface="Menlo" charset="0"/>
              </a:rPr>
              <a:t>type</a:t>
            </a:r>
            <a:r>
              <a:rPr lang="en-US" sz="56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 == types.</a:t>
            </a:r>
            <a:r>
              <a:rPr lang="en-US" sz="5600">
                <a:solidFill>
                  <a:srgbClr val="001080"/>
                </a:solidFill>
                <a:effectLst/>
                <a:latin typeface="Menlo" charset="0"/>
                <a:ea typeface="Menlo" charset="0"/>
                <a:cs typeface="Menlo" charset="0"/>
              </a:rPr>
              <a:t>MONEY</a:t>
            </a:r>
            <a:r>
              <a:rPr lang="en-US" sz="56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5600">
                <a:solidFill>
                  <a:srgbClr val="AF00DB"/>
                </a:solidFill>
                <a:effectLst/>
                <a:latin typeface="Menlo" charset="0"/>
                <a:ea typeface="Menlo" charset="0"/>
                <a:cs typeface="Menlo" charset="0"/>
              </a:rPr>
              <a:t>then</a:t>
            </a:r>
            <a:endParaRPr lang="en-US" sz="5600">
              <a:effectLst/>
              <a:latin typeface="Menlo" charset="0"/>
              <a:ea typeface="Menlo" charset="0"/>
              <a:cs typeface="Menlo" charset="0"/>
            </a:endParaRPr>
          </a:p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56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        </a:t>
            </a:r>
            <a:r>
              <a:rPr lang="en-US" sz="5600">
                <a:solidFill>
                  <a:srgbClr val="0000FF"/>
                </a:solidFill>
                <a:effectLst/>
                <a:latin typeface="Menlo" charset="0"/>
                <a:ea typeface="Menlo" charset="0"/>
                <a:cs typeface="Menlo" charset="0"/>
              </a:rPr>
              <a:t>...</a:t>
            </a:r>
            <a:endParaRPr lang="en-US" sz="5600">
              <a:effectLst/>
              <a:latin typeface="Menlo" charset="0"/>
              <a:ea typeface="Menlo" charset="0"/>
              <a:cs typeface="Menlo" charset="0"/>
            </a:endParaRPr>
          </a:p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5600">
                <a:solidFill>
                  <a:srgbClr val="FF0000"/>
                </a:solidFill>
                <a:effectLst/>
                <a:latin typeface="Menlo" charset="0"/>
                <a:ea typeface="Menlo" charset="0"/>
                <a:cs typeface="Menlo" charset="0"/>
              </a:rPr>
              <a:t>    elseif bonus_part.type == types.RANDOM_CHARACTER then</a:t>
            </a:r>
          </a:p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5600">
                <a:solidFill>
                  <a:srgbClr val="FF0000"/>
                </a:solidFill>
                <a:effectLst/>
                <a:latin typeface="Menlo" charset="0"/>
                <a:ea typeface="Menlo" charset="0"/>
                <a:cs typeface="Menlo" charset="0"/>
              </a:rPr>
              <a:t>        local skill_sum = math.random(</a:t>
            </a:r>
          </a:p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5600">
                <a:solidFill>
                  <a:srgbClr val="FF0000"/>
                </a:solidFill>
                <a:latin typeface="Menlo" charset="0"/>
                <a:ea typeface="Menlo" charset="0"/>
                <a:cs typeface="Menlo" charset="0"/>
              </a:rPr>
              <a:t>            </a:t>
            </a:r>
            <a:r>
              <a:rPr lang="en-US" sz="5600">
                <a:solidFill>
                  <a:srgbClr val="FF0000"/>
                </a:solidFill>
                <a:effectLst/>
                <a:latin typeface="Menlo" charset="0"/>
                <a:ea typeface="Menlo" charset="0"/>
                <a:cs typeface="Menlo" charset="0"/>
              </a:rPr>
              <a:t>bonus_part.quantity, bonus_part.max_quantity)</a:t>
            </a:r>
          </a:p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5600">
                <a:solidFill>
                  <a:srgbClr val="FF0000"/>
                </a:solidFill>
                <a:effectLst/>
                <a:latin typeface="Menlo" charset="0"/>
                <a:ea typeface="Menlo" charset="0"/>
                <a:cs typeface="Menlo" charset="0"/>
              </a:rPr>
              <a:t>        local new_char = player:generate_character({skill_sum=skill_sum})</a:t>
            </a:r>
          </a:p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5600">
                <a:solidFill>
                  <a:srgbClr val="FF0000"/>
                </a:solidFill>
                <a:latin typeface="Menlo" charset="0"/>
                <a:ea typeface="Menlo" charset="0"/>
                <a:cs typeface="Menlo" charset="0"/>
              </a:rPr>
              <a:t>        player:add_character(new_char)</a:t>
            </a:r>
            <a:endParaRPr lang="en-US" sz="5600">
              <a:solidFill>
                <a:srgbClr val="FF0000"/>
              </a:solidFill>
              <a:effectLst/>
              <a:latin typeface="Menlo" charset="0"/>
              <a:ea typeface="Menlo" charset="0"/>
              <a:cs typeface="Menlo" charset="0"/>
            </a:endParaRPr>
          </a:p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5600">
                <a:solidFill>
                  <a:srgbClr val="FF0000"/>
                </a:solidFill>
                <a:effectLst/>
                <a:latin typeface="Menlo" charset="0"/>
                <a:ea typeface="Menlo" charset="0"/>
                <a:cs typeface="Menlo" charset="0"/>
              </a:rPr>
              <a:t>        return true</a:t>
            </a:r>
          </a:p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5600">
                <a:solidFill>
                  <a:srgbClr val="FF0000"/>
                </a:solidFill>
                <a:effectLst/>
                <a:latin typeface="Menlo" charset="0"/>
                <a:ea typeface="Menlo" charset="0"/>
                <a:cs typeface="Menlo" charset="0"/>
              </a:rPr>
              <a:t>    elseif bonus_part.type == types.UNIQUE_CHARACTER then</a:t>
            </a:r>
          </a:p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5600">
                <a:solidFill>
                  <a:srgbClr val="FF0000"/>
                </a:solidFill>
                <a:effectLst/>
                <a:latin typeface="Menlo" charset="0"/>
                <a:ea typeface="Menlo" charset="0"/>
                <a:cs typeface="Menlo" charset="0"/>
              </a:rPr>
              <a:t>        player:add_character(</a:t>
            </a:r>
          </a:p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5600">
                <a:solidFill>
                  <a:srgbClr val="FF0000"/>
                </a:solidFill>
                <a:latin typeface="Menlo" charset="0"/>
                <a:ea typeface="Menlo" charset="0"/>
                <a:cs typeface="Menlo" charset="0"/>
              </a:rPr>
              <a:t>            </a:t>
            </a:r>
            <a:r>
              <a:rPr lang="en-US" sz="5600">
                <a:solidFill>
                  <a:srgbClr val="FF0000"/>
                </a:solidFill>
                <a:effectLst/>
                <a:latin typeface="Menlo" charset="0"/>
                <a:ea typeface="Menlo" charset="0"/>
                <a:cs typeface="Menlo" charset="0"/>
              </a:rPr>
              <a:t>{character_prototype_id=bonus_part.prototype_id})</a:t>
            </a:r>
          </a:p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5600">
                <a:solidFill>
                  <a:srgbClr val="FF0000"/>
                </a:solidFill>
                <a:effectLst/>
                <a:latin typeface="Menlo" charset="0"/>
                <a:ea typeface="Menlo" charset="0"/>
                <a:cs typeface="Menlo" charset="0"/>
              </a:rPr>
              <a:t>        return true</a:t>
            </a:r>
          </a:p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5600">
                <a:solidFill>
                  <a:srgbClr val="FF0000"/>
                </a:solidFill>
                <a:effectLst/>
                <a:latin typeface="Menlo" charset="0"/>
                <a:ea typeface="Menlo" charset="0"/>
                <a:cs typeface="Menlo" charset="0"/>
              </a:rPr>
              <a:t>    end</a:t>
            </a:r>
          </a:p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56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    </a:t>
            </a:r>
            <a:r>
              <a:rPr lang="en-US" sz="5600">
                <a:solidFill>
                  <a:srgbClr val="AF00DB"/>
                </a:solidFill>
                <a:effectLst/>
                <a:latin typeface="Menlo" charset="0"/>
                <a:ea typeface="Menlo" charset="0"/>
                <a:cs typeface="Menlo" charset="0"/>
              </a:rPr>
              <a:t>return</a:t>
            </a:r>
            <a:r>
              <a:rPr lang="en-US" sz="56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5600">
                <a:solidFill>
                  <a:srgbClr val="0000FF"/>
                </a:solidFill>
                <a:effectLst/>
                <a:latin typeface="Menlo" charset="0"/>
                <a:ea typeface="Menlo" charset="0"/>
                <a:cs typeface="Menlo" charset="0"/>
              </a:rPr>
              <a:t>false</a:t>
            </a:r>
            <a:endParaRPr lang="en-US" sz="5600">
              <a:effectLst/>
              <a:latin typeface="Menlo" charset="0"/>
              <a:ea typeface="Menlo" charset="0"/>
              <a:cs typeface="Menlo" charset="0"/>
            </a:endParaRPr>
          </a:p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5600">
                <a:solidFill>
                  <a:srgbClr val="AF00DB"/>
                </a:solidFill>
                <a:effectLst/>
                <a:latin typeface="Menlo" charset="0"/>
                <a:ea typeface="Menlo" charset="0"/>
                <a:cs typeface="Menlo" charset="0"/>
              </a:rPr>
              <a:t>end</a:t>
            </a:r>
            <a:endParaRPr lang="en-US" sz="5600">
              <a:effectLst/>
              <a:latin typeface="Menlo" charset="0"/>
              <a:ea typeface="Menlo" charset="0"/>
              <a:cs typeface="Menlo" charset="0"/>
            </a:endParaRPr>
          </a:p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56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 </a:t>
            </a:r>
            <a:endParaRPr lang="en-US" sz="5600">
              <a:effectLst/>
              <a:latin typeface="Menlo" charset="0"/>
              <a:ea typeface="Menlo" charset="0"/>
              <a:cs typeface="Menlo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6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Лутбокс: несколько карт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65" y="1453165"/>
            <a:ext cx="7808869" cy="4392488"/>
          </a:xfrm>
        </p:spPr>
      </p:pic>
    </p:spTree>
    <p:extLst>
      <p:ext uri="{BB962C8B-B14F-4D97-AF65-F5344CB8AC3E}">
        <p14:creationId xmlns:p14="http://schemas.microsoft.com/office/powerpoint/2010/main" val="207880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8229600" cy="5616624"/>
          </a:xfrm>
        </p:spPr>
        <p:txBody>
          <a:bodyPr>
            <a:normAutofit/>
          </a:bodyPr>
          <a:lstStyle/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1400">
                <a:solidFill>
                  <a:srgbClr val="AF00DB"/>
                </a:solidFill>
                <a:effectLst/>
                <a:latin typeface="Menlo" charset="0"/>
                <a:ea typeface="Menlo" charset="0"/>
                <a:cs typeface="Menlo" charset="0"/>
              </a:rPr>
              <a:t>local</a:t>
            </a:r>
            <a:r>
              <a:rPr lang="en-US" sz="14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 give_bonus</a:t>
            </a:r>
            <a:endParaRPr lang="en-US" sz="1400">
              <a:effectLst/>
              <a:latin typeface="Menlo" charset="0"/>
              <a:ea typeface="Menlo" charset="0"/>
              <a:cs typeface="Menlo" charset="0"/>
            </a:endParaRPr>
          </a:p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1400">
                <a:solidFill>
                  <a:srgbClr val="AF00DB"/>
                </a:solidFill>
                <a:effectLst/>
                <a:latin typeface="Menlo" charset="0"/>
                <a:ea typeface="Menlo" charset="0"/>
                <a:cs typeface="Menlo" charset="0"/>
              </a:rPr>
              <a:t>local</a:t>
            </a:r>
            <a:r>
              <a:rPr lang="en-US" sz="14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 give_bonus_part = </a:t>
            </a:r>
            <a:r>
              <a:rPr lang="en-US" sz="1400">
                <a:solidFill>
                  <a:srgbClr val="AF00DB"/>
                </a:solidFill>
                <a:effectLst/>
                <a:latin typeface="Menlo" charset="0"/>
                <a:ea typeface="Menlo" charset="0"/>
                <a:cs typeface="Menlo" charset="0"/>
              </a:rPr>
              <a:t>function</a:t>
            </a:r>
            <a:r>
              <a:rPr lang="en-US" sz="14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400">
                <a:solidFill>
                  <a:srgbClr val="001080"/>
                </a:solidFill>
                <a:effectLst/>
                <a:latin typeface="Menlo" charset="0"/>
                <a:ea typeface="Menlo" charset="0"/>
                <a:cs typeface="Menlo" charset="0"/>
              </a:rPr>
              <a:t>player</a:t>
            </a:r>
            <a:r>
              <a:rPr lang="en-US" sz="14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, </a:t>
            </a:r>
            <a:r>
              <a:rPr lang="en-US" sz="1400">
                <a:solidFill>
                  <a:srgbClr val="001080"/>
                </a:solidFill>
                <a:effectLst/>
                <a:latin typeface="Menlo" charset="0"/>
                <a:ea typeface="Menlo" charset="0"/>
                <a:cs typeface="Menlo" charset="0"/>
              </a:rPr>
              <a:t>bonus_part</a:t>
            </a:r>
            <a:r>
              <a:rPr lang="en-US" sz="14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)</a:t>
            </a:r>
            <a:endParaRPr lang="en-US" sz="1400">
              <a:effectLst/>
              <a:latin typeface="Menlo" charset="0"/>
              <a:ea typeface="Menlo" charset="0"/>
              <a:cs typeface="Menlo" charset="0"/>
            </a:endParaRPr>
          </a:p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effectLst/>
                <a:latin typeface="Menlo" charset="0"/>
                <a:ea typeface="Menlo" charset="0"/>
                <a:cs typeface="Menlo" charset="0"/>
              </a:rPr>
              <a:t>    local result = {}</a:t>
            </a:r>
          </a:p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    </a:t>
            </a:r>
            <a:r>
              <a:rPr lang="en-US" sz="1400">
                <a:solidFill>
                  <a:srgbClr val="AF00DB"/>
                </a:solidFill>
                <a:effectLst/>
                <a:latin typeface="Menlo" charset="0"/>
                <a:ea typeface="Menlo" charset="0"/>
                <a:cs typeface="Menlo" charset="0"/>
              </a:rPr>
              <a:t>if</a:t>
            </a:r>
            <a:r>
              <a:rPr lang="en-US" sz="14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 bonus_part.</a:t>
            </a:r>
            <a:r>
              <a:rPr lang="en-US" sz="1400">
                <a:solidFill>
                  <a:srgbClr val="001080"/>
                </a:solidFill>
                <a:effectLst/>
                <a:latin typeface="Menlo" charset="0"/>
                <a:ea typeface="Menlo" charset="0"/>
                <a:cs typeface="Menlo" charset="0"/>
              </a:rPr>
              <a:t>type</a:t>
            </a:r>
            <a:r>
              <a:rPr lang="en-US" sz="14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 == types.</a:t>
            </a:r>
            <a:r>
              <a:rPr lang="en-US" sz="1400">
                <a:solidFill>
                  <a:srgbClr val="001080"/>
                </a:solidFill>
                <a:effectLst/>
                <a:latin typeface="Menlo" charset="0"/>
                <a:ea typeface="Menlo" charset="0"/>
                <a:cs typeface="Menlo" charset="0"/>
              </a:rPr>
              <a:t>MONEY</a:t>
            </a:r>
            <a:r>
              <a:rPr lang="en-US" sz="14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1400">
                <a:solidFill>
                  <a:srgbClr val="AF00DB"/>
                </a:solidFill>
                <a:effectLst/>
                <a:latin typeface="Menlo" charset="0"/>
                <a:ea typeface="Menlo" charset="0"/>
                <a:cs typeface="Menlo" charset="0"/>
              </a:rPr>
              <a:t>then</a:t>
            </a:r>
            <a:endParaRPr lang="en-US" sz="1400">
              <a:effectLst/>
              <a:latin typeface="Menlo" charset="0"/>
              <a:ea typeface="Menlo" charset="0"/>
              <a:cs typeface="Menlo" charset="0"/>
            </a:endParaRPr>
          </a:p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        </a:t>
            </a:r>
            <a:r>
              <a:rPr lang="en-US" sz="1400">
                <a:solidFill>
                  <a:srgbClr val="0000FF"/>
                </a:solidFill>
                <a:effectLst/>
                <a:latin typeface="Menlo" charset="0"/>
                <a:ea typeface="Menlo" charset="0"/>
                <a:cs typeface="Menlo" charset="0"/>
              </a:rPr>
              <a:t>...</a:t>
            </a:r>
            <a:endParaRPr lang="en-US" sz="1400">
              <a:effectLst/>
              <a:latin typeface="Menlo" charset="0"/>
              <a:ea typeface="Menlo" charset="0"/>
              <a:cs typeface="Menlo" charset="0"/>
            </a:endParaRPr>
          </a:p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    </a:t>
            </a:r>
            <a:r>
              <a:rPr lang="en-US" sz="1400">
                <a:solidFill>
                  <a:srgbClr val="AF00DB"/>
                </a:solidFill>
                <a:effectLst/>
                <a:latin typeface="Menlo" charset="0"/>
                <a:ea typeface="Menlo" charset="0"/>
                <a:cs typeface="Menlo" charset="0"/>
              </a:rPr>
              <a:t>elseif</a:t>
            </a:r>
            <a:r>
              <a:rPr lang="en-US" sz="14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 bonus_part.</a:t>
            </a:r>
            <a:r>
              <a:rPr lang="en-US" sz="1400">
                <a:solidFill>
                  <a:srgbClr val="001080"/>
                </a:solidFill>
                <a:effectLst/>
                <a:latin typeface="Menlo" charset="0"/>
                <a:ea typeface="Menlo" charset="0"/>
                <a:cs typeface="Menlo" charset="0"/>
              </a:rPr>
              <a:t>type</a:t>
            </a:r>
            <a:r>
              <a:rPr lang="en-US" sz="14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 == types.</a:t>
            </a:r>
            <a:r>
              <a:rPr lang="en-US" sz="1400">
                <a:solidFill>
                  <a:srgbClr val="001080"/>
                </a:solidFill>
                <a:effectLst/>
                <a:latin typeface="Menlo" charset="0"/>
                <a:ea typeface="Menlo" charset="0"/>
                <a:cs typeface="Menlo" charset="0"/>
              </a:rPr>
              <a:t>RANDOM_CHARACTER</a:t>
            </a:r>
            <a:r>
              <a:rPr lang="en-US" sz="14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1400">
                <a:solidFill>
                  <a:srgbClr val="AF00DB"/>
                </a:solidFill>
                <a:effectLst/>
                <a:latin typeface="Menlo" charset="0"/>
                <a:ea typeface="Menlo" charset="0"/>
                <a:cs typeface="Menlo" charset="0"/>
              </a:rPr>
              <a:t>then</a:t>
            </a:r>
            <a:endParaRPr lang="en-US" sz="1400">
              <a:effectLst/>
              <a:latin typeface="Menlo" charset="0"/>
              <a:ea typeface="Menlo" charset="0"/>
              <a:cs typeface="Menlo" charset="0"/>
            </a:endParaRPr>
          </a:p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        </a:t>
            </a:r>
            <a:r>
              <a:rPr lang="en-US" sz="1400">
                <a:solidFill>
                  <a:srgbClr val="AF00DB"/>
                </a:solidFill>
                <a:effectLst/>
                <a:latin typeface="Menlo" charset="0"/>
                <a:ea typeface="Menlo" charset="0"/>
                <a:cs typeface="Menlo" charset="0"/>
              </a:rPr>
              <a:t>local</a:t>
            </a:r>
            <a:r>
              <a:rPr lang="en-US" sz="14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 skill_sum = </a:t>
            </a:r>
            <a:r>
              <a:rPr lang="en-US" sz="1400">
                <a:solidFill>
                  <a:srgbClr val="795E26"/>
                </a:solidFill>
                <a:effectLst/>
                <a:latin typeface="Menlo" charset="0"/>
                <a:ea typeface="Menlo" charset="0"/>
                <a:cs typeface="Menlo" charset="0"/>
              </a:rPr>
              <a:t>math.random</a:t>
            </a:r>
            <a:r>
              <a:rPr lang="en-US" sz="14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(</a:t>
            </a:r>
            <a:endParaRPr lang="en-US" sz="1400">
              <a:effectLst/>
              <a:latin typeface="Menlo" charset="0"/>
              <a:ea typeface="Menlo" charset="0"/>
              <a:cs typeface="Menlo" charset="0"/>
            </a:endParaRPr>
          </a:p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            bonus_part.</a:t>
            </a:r>
            <a:r>
              <a:rPr lang="en-US" sz="1400">
                <a:solidFill>
                  <a:srgbClr val="001080"/>
                </a:solidFill>
                <a:effectLst/>
                <a:latin typeface="Menlo" charset="0"/>
                <a:ea typeface="Menlo" charset="0"/>
                <a:cs typeface="Menlo" charset="0"/>
              </a:rPr>
              <a:t>quantity</a:t>
            </a:r>
            <a:r>
              <a:rPr lang="en-US" sz="14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, bonus_part.</a:t>
            </a:r>
            <a:r>
              <a:rPr lang="en-US" sz="1400">
                <a:solidFill>
                  <a:srgbClr val="001080"/>
                </a:solidFill>
                <a:effectLst/>
                <a:latin typeface="Menlo" charset="0"/>
                <a:ea typeface="Menlo" charset="0"/>
                <a:cs typeface="Menlo" charset="0"/>
              </a:rPr>
              <a:t>max_quantity</a:t>
            </a:r>
            <a:r>
              <a:rPr lang="en-US" sz="14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)</a:t>
            </a:r>
            <a:endParaRPr lang="en-US" sz="1400">
              <a:effectLst/>
              <a:latin typeface="Menlo" charset="0"/>
              <a:ea typeface="Menlo" charset="0"/>
              <a:cs typeface="Menlo" charset="0"/>
            </a:endParaRPr>
          </a:p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        </a:t>
            </a:r>
            <a:r>
              <a:rPr lang="en-US" sz="1400">
                <a:solidFill>
                  <a:srgbClr val="AF00DB"/>
                </a:solidFill>
                <a:effectLst/>
                <a:latin typeface="Menlo" charset="0"/>
                <a:ea typeface="Menlo" charset="0"/>
                <a:cs typeface="Menlo" charset="0"/>
              </a:rPr>
              <a:t>local</a:t>
            </a:r>
            <a:r>
              <a:rPr lang="en-US" sz="14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 new_char = player:</a:t>
            </a:r>
            <a:r>
              <a:rPr lang="en-US" sz="1400">
                <a:solidFill>
                  <a:srgbClr val="795E26"/>
                </a:solidFill>
                <a:effectLst/>
                <a:latin typeface="Menlo" charset="0"/>
                <a:ea typeface="Menlo" charset="0"/>
                <a:cs typeface="Menlo" charset="0"/>
              </a:rPr>
              <a:t>generate_character</a:t>
            </a:r>
            <a:r>
              <a:rPr lang="en-US" sz="14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({skill_sum=skill_sum})</a:t>
            </a:r>
            <a:endParaRPr lang="en-US" sz="1400">
              <a:effectLst/>
              <a:latin typeface="Menlo" charset="0"/>
              <a:ea typeface="Menlo" charset="0"/>
              <a:cs typeface="Menlo" charset="0"/>
            </a:endParaRPr>
          </a:p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effectLst/>
                <a:latin typeface="Menlo" charset="0"/>
                <a:ea typeface="Menlo" charset="0"/>
                <a:cs typeface="Menlo" charset="0"/>
              </a:rPr>
              <a:t>        result = player:add_character(new_char)</a:t>
            </a:r>
          </a:p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    </a:t>
            </a:r>
            <a:r>
              <a:rPr lang="en-US" sz="1400">
                <a:solidFill>
                  <a:srgbClr val="AF00DB"/>
                </a:solidFill>
                <a:effectLst/>
                <a:latin typeface="Menlo" charset="0"/>
                <a:ea typeface="Menlo" charset="0"/>
                <a:cs typeface="Menlo" charset="0"/>
              </a:rPr>
              <a:t>elseif</a:t>
            </a:r>
            <a:r>
              <a:rPr lang="en-US" sz="14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 bonus_part.</a:t>
            </a:r>
            <a:r>
              <a:rPr lang="en-US" sz="1400">
                <a:solidFill>
                  <a:srgbClr val="001080"/>
                </a:solidFill>
                <a:effectLst/>
                <a:latin typeface="Menlo" charset="0"/>
                <a:ea typeface="Menlo" charset="0"/>
                <a:cs typeface="Menlo" charset="0"/>
              </a:rPr>
              <a:t>type</a:t>
            </a:r>
            <a:r>
              <a:rPr lang="en-US" sz="14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 == types.</a:t>
            </a:r>
            <a:r>
              <a:rPr lang="en-US" sz="1400">
                <a:solidFill>
                  <a:srgbClr val="001080"/>
                </a:solidFill>
                <a:effectLst/>
                <a:latin typeface="Menlo" charset="0"/>
                <a:ea typeface="Menlo" charset="0"/>
                <a:cs typeface="Menlo" charset="0"/>
              </a:rPr>
              <a:t>UNIQUE_CHARACTER</a:t>
            </a:r>
            <a:r>
              <a:rPr lang="en-US" sz="14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1400">
                <a:solidFill>
                  <a:srgbClr val="AF00DB"/>
                </a:solidFill>
                <a:effectLst/>
                <a:latin typeface="Menlo" charset="0"/>
                <a:ea typeface="Menlo" charset="0"/>
                <a:cs typeface="Menlo" charset="0"/>
              </a:rPr>
              <a:t>then</a:t>
            </a:r>
            <a:endParaRPr lang="en-US" sz="1400">
              <a:effectLst/>
              <a:latin typeface="Menlo" charset="0"/>
              <a:ea typeface="Menlo" charset="0"/>
              <a:cs typeface="Menlo" charset="0"/>
            </a:endParaRPr>
          </a:p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effectLst/>
                <a:latin typeface="Menlo" charset="0"/>
                <a:ea typeface="Menlo" charset="0"/>
                <a:cs typeface="Menlo" charset="0"/>
              </a:rPr>
              <a:t>        result = player:add_character(</a:t>
            </a:r>
          </a:p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effectLst/>
                <a:latin typeface="Menlo" charset="0"/>
                <a:ea typeface="Menlo" charset="0"/>
                <a:cs typeface="Menlo" charset="0"/>
              </a:rPr>
              <a:t>            {character_prototype_id=bonus_part.prototype_id})</a:t>
            </a:r>
          </a:p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effectLst/>
                <a:latin typeface="Menlo" charset="0"/>
                <a:ea typeface="Menlo" charset="0"/>
                <a:cs typeface="Menlo" charset="0"/>
              </a:rPr>
              <a:t>    </a:t>
            </a:r>
            <a:r>
              <a:rPr lang="en-US" sz="1400">
                <a:solidFill>
                  <a:srgbClr val="AF00DB"/>
                </a:solidFill>
                <a:effectLst/>
                <a:latin typeface="Menlo" charset="0"/>
                <a:ea typeface="Menlo" charset="0"/>
                <a:cs typeface="Menlo" charset="0"/>
              </a:rPr>
              <a:t>end</a:t>
            </a:r>
            <a:endParaRPr lang="en-US" sz="1400">
              <a:effectLst/>
              <a:latin typeface="Menlo" charset="0"/>
              <a:ea typeface="Menlo" charset="0"/>
              <a:cs typeface="Menlo" charset="0"/>
            </a:endParaRPr>
          </a:p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effectLst/>
                <a:latin typeface="Menlo" charset="0"/>
                <a:ea typeface="Menlo" charset="0"/>
                <a:cs typeface="Menlo" charset="0"/>
              </a:rPr>
              <a:t>    return result</a:t>
            </a:r>
          </a:p>
          <a:p>
            <a:pPr marL="0" indent="0">
              <a:lnSpc>
                <a:spcPts val="1350"/>
              </a:lnSpc>
              <a:spcAft>
                <a:spcPts val="0"/>
              </a:spcAft>
              <a:buNone/>
            </a:pPr>
            <a:r>
              <a:rPr lang="en-US" sz="1400">
                <a:solidFill>
                  <a:srgbClr val="AF00DB"/>
                </a:solidFill>
                <a:effectLst/>
                <a:latin typeface="Menlo" charset="0"/>
                <a:ea typeface="Menlo" charset="0"/>
                <a:cs typeface="Menlo" charset="0"/>
              </a:rPr>
              <a:t>end</a:t>
            </a:r>
            <a:endParaRPr lang="en-US" sz="1400">
              <a:effectLst/>
              <a:latin typeface="Menlo" charset="0"/>
              <a:ea typeface="Menlo" charset="0"/>
              <a:cs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75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UI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/>
              <a:t>Инвентарь</a:t>
            </a:r>
          </a:p>
          <a:p>
            <a:r>
              <a:rPr lang="ru-RU"/>
              <a:t>Список Жителей</a:t>
            </a:r>
          </a:p>
          <a:p>
            <a:r>
              <a:rPr lang="ru-RU"/>
              <a:t>Миссии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2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Основной экран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 flipH="1">
            <a:off x="3166690" y="1417637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/>
              <a:t>Жители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5143903" y="1417637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/>
              <a:t>Инвентарь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1115616" y="140813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/>
              <a:t>Миссии</a:t>
            </a:r>
          </a:p>
        </p:txBody>
      </p:sp>
      <p:cxnSp>
        <p:nvCxnSpPr>
          <p:cNvPr id="18" name="Straight Arrow Connector 17"/>
          <p:cNvCxnSpPr>
            <a:endCxn id="16" idx="2"/>
          </p:cNvCxnSpPr>
          <p:nvPr/>
        </p:nvCxnSpPr>
        <p:spPr>
          <a:xfrm flipH="1" flipV="1">
            <a:off x="2411760" y="1992907"/>
            <a:ext cx="1008112" cy="172412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5" idx="2"/>
          </p:cNvCxnSpPr>
          <p:nvPr/>
        </p:nvCxnSpPr>
        <p:spPr>
          <a:xfrm flipH="1" flipV="1">
            <a:off x="4462834" y="2002412"/>
            <a:ext cx="37158" cy="171462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5" idx="2"/>
          </p:cNvCxnSpPr>
          <p:nvPr/>
        </p:nvCxnSpPr>
        <p:spPr>
          <a:xfrm flipV="1">
            <a:off x="5580112" y="2002412"/>
            <a:ext cx="859935" cy="171462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3203848" y="3717032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/>
              <a:t>Компонент для списка</a:t>
            </a:r>
          </a:p>
        </p:txBody>
      </p:sp>
    </p:spTree>
    <p:extLst>
      <p:ext uri="{BB962C8B-B14F-4D97-AF65-F5344CB8AC3E}">
        <p14:creationId xmlns:p14="http://schemas.microsoft.com/office/powerpoint/2010/main" val="57384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Компонент для списка</a:t>
            </a:r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899592" y="1700808"/>
            <a:ext cx="50405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flipH="1">
            <a:off x="3275856" y="1417638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/>
              <a:t>Жители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3568" y="1268760"/>
            <a:ext cx="7776864" cy="50405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2771800" y="5805264"/>
            <a:ext cx="50405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589476" y="5805263"/>
            <a:ext cx="503343" cy="3600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03948" y="5692895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/>
              <a:t>1/3</a:t>
            </a:r>
            <a:endParaRPr lang="en-US" sz="3200"/>
          </a:p>
        </p:txBody>
      </p:sp>
      <p:sp>
        <p:nvSpPr>
          <p:cNvPr id="10" name="Rounded Rectangle 9"/>
          <p:cNvSpPr/>
          <p:nvPr/>
        </p:nvSpPr>
        <p:spPr>
          <a:xfrm>
            <a:off x="1403648" y="2276872"/>
            <a:ext cx="6336704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403648" y="3109883"/>
            <a:ext cx="6336704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403648" y="3939418"/>
            <a:ext cx="6336704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410009" y="4783222"/>
            <a:ext cx="6336704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0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Экран Жителя</a:t>
            </a:r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899592" y="1700808"/>
            <a:ext cx="50405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flipH="1">
            <a:off x="3275856" y="1417638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/>
              <a:t>Имя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3568" y="1268760"/>
            <a:ext cx="7776864" cy="50405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03648" y="2259404"/>
            <a:ext cx="1584176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403648" y="4077072"/>
            <a:ext cx="6336704" cy="17281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156176" y="2259404"/>
            <a:ext cx="1584176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779912" y="2259404"/>
            <a:ext cx="1584176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907704" y="2416308"/>
            <a:ext cx="7241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/>
              <a:t>?</a:t>
            </a:r>
            <a:endParaRPr lang="en-US" sz="6600"/>
          </a:p>
        </p:txBody>
      </p:sp>
      <p:sp>
        <p:nvSpPr>
          <p:cNvPr id="18" name="TextBox 17"/>
          <p:cNvSpPr txBox="1"/>
          <p:nvPr/>
        </p:nvSpPr>
        <p:spPr>
          <a:xfrm>
            <a:off x="6589338" y="2442537"/>
            <a:ext cx="7241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/>
              <a:t>?</a:t>
            </a:r>
            <a:endParaRPr lang="en-US" sz="6600"/>
          </a:p>
        </p:txBody>
      </p:sp>
      <p:sp>
        <p:nvSpPr>
          <p:cNvPr id="19" name="TextBox 18"/>
          <p:cNvSpPr txBox="1"/>
          <p:nvPr/>
        </p:nvSpPr>
        <p:spPr>
          <a:xfrm flipH="1">
            <a:off x="3131840" y="4054281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/>
              <a:t>Характеристики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09942" y="2419294"/>
            <a:ext cx="7241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/>
              <a:t>?</a:t>
            </a:r>
            <a:endParaRPr lang="en-US" sz="6600"/>
          </a:p>
        </p:txBody>
      </p:sp>
      <p:sp>
        <p:nvSpPr>
          <p:cNvPr id="39" name="Rectangle 38"/>
          <p:cNvSpPr/>
          <p:nvPr/>
        </p:nvSpPr>
        <p:spPr>
          <a:xfrm>
            <a:off x="2398590" y="4958859"/>
            <a:ext cx="360040" cy="356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433378" y="543634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022454" y="4779997"/>
            <a:ext cx="360040" cy="535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057242" y="543634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670526" y="5099487"/>
            <a:ext cx="3600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705314" y="5436345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344338" y="4779997"/>
            <a:ext cx="360040" cy="535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379126" y="543634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052938" y="4958859"/>
            <a:ext cx="360040" cy="373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087726" y="5453495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746378" y="5099487"/>
            <a:ext cx="360040" cy="20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781166" y="542582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439818" y="4921765"/>
            <a:ext cx="360040" cy="383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474606" y="5425821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26107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874000" cy="1714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20" y="2276872"/>
            <a:ext cx="8064896" cy="388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Компонент для выбора</a:t>
            </a:r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899592" y="1700808"/>
            <a:ext cx="50405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flipH="1">
            <a:off x="2691497" y="141763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/>
              <a:t>Инвентарь/Броня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3568" y="1268760"/>
            <a:ext cx="7776864" cy="50405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2771800" y="5805264"/>
            <a:ext cx="50405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589476" y="5805263"/>
            <a:ext cx="503343" cy="3600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03948" y="5692895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/>
              <a:t>1/2</a:t>
            </a:r>
            <a:endParaRPr lang="en-US" sz="3200"/>
          </a:p>
        </p:txBody>
      </p:sp>
      <p:sp>
        <p:nvSpPr>
          <p:cNvPr id="10" name="Rounded Rectangle 9"/>
          <p:cNvSpPr/>
          <p:nvPr/>
        </p:nvSpPr>
        <p:spPr>
          <a:xfrm>
            <a:off x="1403648" y="2276872"/>
            <a:ext cx="6336704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403648" y="3109883"/>
            <a:ext cx="6336704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403648" y="3939418"/>
            <a:ext cx="6336704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410009" y="4783222"/>
            <a:ext cx="6336704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9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Экран миссии</a:t>
            </a:r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899592" y="1700808"/>
            <a:ext cx="50405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flipH="1">
            <a:off x="3275856" y="1417638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/>
              <a:t>Название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3568" y="1268760"/>
            <a:ext cx="7776864" cy="50405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03648" y="2259404"/>
            <a:ext cx="1584176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403648" y="4077072"/>
            <a:ext cx="6336704" cy="17281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444208" y="1556792"/>
            <a:ext cx="1728192" cy="4456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69054" y="1509707"/>
            <a:ext cx="107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/>
              <a:t>Начать</a:t>
            </a:r>
            <a:endParaRPr lang="en-US" sz="2400"/>
          </a:p>
        </p:txBody>
      </p:sp>
      <p:sp>
        <p:nvSpPr>
          <p:cNvPr id="15" name="Rounded Rectangle 14"/>
          <p:cNvSpPr/>
          <p:nvPr/>
        </p:nvSpPr>
        <p:spPr>
          <a:xfrm>
            <a:off x="6156176" y="2259404"/>
            <a:ext cx="1584176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779912" y="2259404"/>
            <a:ext cx="1584176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907704" y="2416308"/>
            <a:ext cx="7241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/>
              <a:t>?</a:t>
            </a:r>
            <a:endParaRPr lang="en-US" sz="6600"/>
          </a:p>
        </p:txBody>
      </p:sp>
      <p:sp>
        <p:nvSpPr>
          <p:cNvPr id="18" name="TextBox 17"/>
          <p:cNvSpPr txBox="1"/>
          <p:nvPr/>
        </p:nvSpPr>
        <p:spPr>
          <a:xfrm>
            <a:off x="6589338" y="2442537"/>
            <a:ext cx="7241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/>
              <a:t>?</a:t>
            </a:r>
            <a:endParaRPr lang="en-US" sz="6600"/>
          </a:p>
        </p:txBody>
      </p:sp>
      <p:sp>
        <p:nvSpPr>
          <p:cNvPr id="19" name="TextBox 18"/>
          <p:cNvSpPr txBox="1"/>
          <p:nvPr/>
        </p:nvSpPr>
        <p:spPr>
          <a:xfrm flipH="1">
            <a:off x="3275856" y="464878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/>
              <a:t>Описание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09942" y="2419294"/>
            <a:ext cx="7241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/>
              <a:t>?</a:t>
            </a:r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6092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Компонент для выбора</a:t>
            </a:r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899592" y="1700808"/>
            <a:ext cx="50405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flipH="1">
            <a:off x="3275856" y="1417638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/>
              <a:t>Жители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3568" y="1268760"/>
            <a:ext cx="7776864" cy="50405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2771800" y="5805264"/>
            <a:ext cx="50405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589476" y="5805263"/>
            <a:ext cx="503343" cy="3600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03948" y="5692895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/>
              <a:t>1/2</a:t>
            </a:r>
            <a:endParaRPr lang="en-US" sz="3200"/>
          </a:p>
        </p:txBody>
      </p:sp>
      <p:sp>
        <p:nvSpPr>
          <p:cNvPr id="10" name="Rounded Rectangle 9"/>
          <p:cNvSpPr/>
          <p:nvPr/>
        </p:nvSpPr>
        <p:spPr>
          <a:xfrm>
            <a:off x="1403648" y="2276872"/>
            <a:ext cx="6336704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403648" y="3109883"/>
            <a:ext cx="6336704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403648" y="3939418"/>
            <a:ext cx="6336704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410009" y="4783222"/>
            <a:ext cx="6336704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444208" y="1556792"/>
            <a:ext cx="1728192" cy="4456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662454" y="1509707"/>
            <a:ext cx="1291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/>
              <a:t>Выбрать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8594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ru-RU"/>
              <a:t>Миссия (машина состояний)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/>
              <a:t>Ожидание</a:t>
            </a:r>
          </a:p>
          <a:p>
            <a:r>
              <a:rPr lang="ru-RU"/>
              <a:t>Путь туда</a:t>
            </a:r>
          </a:p>
          <a:p>
            <a:r>
              <a:rPr lang="ru-RU"/>
              <a:t>Боевка (бросок кубика)</a:t>
            </a:r>
          </a:p>
          <a:p>
            <a:r>
              <a:rPr lang="ru-RU"/>
              <a:t>Путь обратно</a:t>
            </a:r>
          </a:p>
          <a:p>
            <a:r>
              <a:rPr lang="ru-RU"/>
              <a:t>Открытие бонуса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1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60504"/>
            <a:ext cx="2998552" cy="2567675"/>
          </a:xfrm>
          <a:prstGeom prst="rect">
            <a:avLst/>
          </a:prstGeom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2555776" y="908720"/>
            <a:ext cx="3932237" cy="7303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Ссылки</a:t>
            </a:r>
            <a:endParaRPr lang="ru-RU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1763688" y="1772816"/>
            <a:ext cx="5688632" cy="730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err="1" smtClean="0">
                <a:latin typeface="+mj-lt"/>
                <a:ea typeface="+mj-ea"/>
                <a:cs typeface="+mj-cs"/>
              </a:rPr>
              <a:t>github</a:t>
            </a:r>
            <a:r>
              <a:rPr lang="en-US" sz="4400" noProof="0" dirty="0" smtClean="0">
                <a:latin typeface="+mj-lt"/>
                <a:ea typeface="+mj-ea"/>
                <a:cs typeface="+mj-cs"/>
              </a:rPr>
              <a:t> TBA (Telegram https://t.me/</a:t>
            </a:r>
            <a:r>
              <a:rPr lang="en-US" sz="4400" noProof="0" dirty="0" err="1" smtClean="0">
                <a:latin typeface="+mj-lt"/>
                <a:ea typeface="+mj-ea"/>
                <a:cs typeface="+mj-cs"/>
              </a:rPr>
              <a:t>lua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inmoscow</a:t>
            </a:r>
            <a:r>
              <a:rPr lang="en-US" sz="4400" noProof="0" dirty="0" smtClean="0">
                <a:latin typeface="+mj-lt"/>
                <a:ea typeface="+mj-ea"/>
                <a:cs typeface="+mj-cs"/>
              </a:rPr>
              <a:t>)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1763688" y="3446153"/>
            <a:ext cx="5688632" cy="730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https://www.deconstructoroffun.com/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763688" y="2636912"/>
            <a:ext cx="5688632" cy="730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err="1">
                <a:latin typeface="+mj-lt"/>
                <a:ea typeface="+mj-ea"/>
                <a:cs typeface="+mj-cs"/>
              </a:rPr>
              <a:t>http://lua.moscow/conf/2018/#andrey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615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2555776" y="1988840"/>
            <a:ext cx="3932237" cy="7303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Вопросы?</a:t>
            </a:r>
            <a:endParaRPr lang="ru-RU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2555776" y="2719147"/>
            <a:ext cx="3932237" cy="734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atrifanov@gmail.com</a:t>
            </a:r>
            <a:endParaRPr lang="ru-RU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933056"/>
            <a:ext cx="1560520" cy="256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Деконструкция </a:t>
            </a:r>
            <a:r>
              <a:rPr lang="en-US" dirty="0" smtClean="0"/>
              <a:t>Fallout Shelter</a:t>
            </a:r>
            <a:endParaRPr lang="en-US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547664" y="1268760"/>
            <a:ext cx="6048672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Основной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цикл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43608" y="2564904"/>
            <a:ext cx="2592288" cy="136815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Распределить людей по комнатам</a:t>
            </a:r>
          </a:p>
        </p:txBody>
      </p:sp>
      <p:sp>
        <p:nvSpPr>
          <p:cNvPr id="12" name="Oval 11"/>
          <p:cNvSpPr/>
          <p:nvPr/>
        </p:nvSpPr>
        <p:spPr>
          <a:xfrm>
            <a:off x="5580112" y="2492896"/>
            <a:ext cx="2592288" cy="136815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Собрать ресурсы</a:t>
            </a:r>
            <a:endParaRPr lang="ru-RU" dirty="0"/>
          </a:p>
        </p:txBody>
      </p:sp>
      <p:sp>
        <p:nvSpPr>
          <p:cNvPr id="13" name="Oval 12"/>
          <p:cNvSpPr/>
          <p:nvPr/>
        </p:nvSpPr>
        <p:spPr>
          <a:xfrm>
            <a:off x="3095836" y="4646601"/>
            <a:ext cx="3024336" cy="136815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Построить/</a:t>
            </a:r>
          </a:p>
          <a:p>
            <a:pPr algn="ctr"/>
            <a:r>
              <a:rPr lang="ru-RU" dirty="0" smtClean="0"/>
              <a:t>Улучшить комнаты</a:t>
            </a:r>
            <a:r>
              <a:rPr lang="en-US" dirty="0" smtClean="0"/>
              <a:t>, </a:t>
            </a:r>
            <a:r>
              <a:rPr lang="ru-RU" dirty="0" smtClean="0"/>
              <a:t>Экипировать жителей</a:t>
            </a:r>
            <a:endParaRPr lang="ru-RU" dirty="0"/>
          </a:p>
        </p:txBody>
      </p:sp>
      <p:cxnSp>
        <p:nvCxnSpPr>
          <p:cNvPr id="15" name="Shape 14"/>
          <p:cNvCxnSpPr>
            <a:stCxn id="10" idx="7"/>
            <a:endCxn id="12" idx="1"/>
          </p:cNvCxnSpPr>
          <p:nvPr/>
        </p:nvCxnSpPr>
        <p:spPr>
          <a:xfrm rot="5400000" flipH="1" flipV="1">
            <a:off x="4572000" y="1377521"/>
            <a:ext cx="72008" cy="2703480"/>
          </a:xfrm>
          <a:prstGeom prst="curvedConnector3">
            <a:avLst>
              <a:gd name="adj1" fmla="val 695713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12" idx="4"/>
            <a:endCxn id="13" idx="7"/>
          </p:cNvCxnSpPr>
          <p:nvPr/>
        </p:nvCxnSpPr>
        <p:spPr>
          <a:xfrm rot="5400000">
            <a:off x="5783805" y="3754511"/>
            <a:ext cx="985914" cy="1198988"/>
          </a:xfrm>
          <a:prstGeom prst="curvedConnector3">
            <a:avLst>
              <a:gd name="adj1" fmla="val 100589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3" idx="1"/>
            <a:endCxn id="10" idx="4"/>
          </p:cNvCxnSpPr>
          <p:nvPr/>
        </p:nvCxnSpPr>
        <p:spPr>
          <a:xfrm rot="16200000" flipV="1">
            <a:off x="2482293" y="3790515"/>
            <a:ext cx="913906" cy="1198988"/>
          </a:xfrm>
          <a:prstGeom prst="curvedConnector3">
            <a:avLst>
              <a:gd name="adj1" fmla="val -1543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5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Деконструкция </a:t>
            </a:r>
            <a:r>
              <a:rPr lang="en-US" dirty="0" smtClean="0"/>
              <a:t>Fallout Shelter</a:t>
            </a:r>
            <a:endParaRPr lang="en-US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547664" y="1268760"/>
            <a:ext cx="604867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Цикл миссий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aseline="0" dirty="0" smtClean="0">
                <a:latin typeface="+mj-lt"/>
                <a:ea typeface="+mj-ea"/>
                <a:cs typeface="+mj-cs"/>
              </a:rPr>
              <a:t>(дополнительный)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43608" y="2514910"/>
            <a:ext cx="2592288" cy="136815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Отправить жителей на миссию</a:t>
            </a:r>
          </a:p>
        </p:txBody>
      </p:sp>
      <p:sp>
        <p:nvSpPr>
          <p:cNvPr id="7" name="Oval 6"/>
          <p:cNvSpPr/>
          <p:nvPr/>
        </p:nvSpPr>
        <p:spPr>
          <a:xfrm>
            <a:off x="5580112" y="2492896"/>
            <a:ext cx="2592288" cy="136815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Боевка/</a:t>
            </a:r>
          </a:p>
          <a:p>
            <a:pPr algn="ctr"/>
            <a:r>
              <a:rPr lang="ru-RU" dirty="0"/>
              <a:t>Миниигра</a:t>
            </a:r>
          </a:p>
        </p:txBody>
      </p:sp>
      <p:sp>
        <p:nvSpPr>
          <p:cNvPr id="8" name="Oval 7"/>
          <p:cNvSpPr/>
          <p:nvPr/>
        </p:nvSpPr>
        <p:spPr>
          <a:xfrm>
            <a:off x="5580112" y="4797152"/>
            <a:ext cx="2592288" cy="136815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Собрать награды</a:t>
            </a:r>
            <a:endParaRPr lang="ru-RU" dirty="0"/>
          </a:p>
        </p:txBody>
      </p:sp>
      <p:cxnSp>
        <p:nvCxnSpPr>
          <p:cNvPr id="9" name="Shape 14"/>
          <p:cNvCxnSpPr>
            <a:stCxn id="4" idx="7"/>
            <a:endCxn id="7" idx="1"/>
          </p:cNvCxnSpPr>
          <p:nvPr/>
        </p:nvCxnSpPr>
        <p:spPr>
          <a:xfrm rot="5400000" flipH="1" flipV="1">
            <a:off x="4596997" y="1352524"/>
            <a:ext cx="22014" cy="2703480"/>
          </a:xfrm>
          <a:prstGeom prst="curvedConnector3">
            <a:avLst>
              <a:gd name="adj1" fmla="val 2048583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7" idx="5"/>
            <a:endCxn id="8" idx="7"/>
          </p:cNvCxnSpPr>
          <p:nvPr/>
        </p:nvCxnSpPr>
        <p:spPr>
          <a:xfrm rot="5400000">
            <a:off x="7124355" y="4329100"/>
            <a:ext cx="1336826" cy="12700"/>
          </a:xfrm>
          <a:prstGeom prst="curvedConnector3">
            <a:avLst>
              <a:gd name="adj1" fmla="val 50000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15" idx="1"/>
            <a:endCxn id="4" idx="3"/>
          </p:cNvCxnSpPr>
          <p:nvPr/>
        </p:nvCxnSpPr>
        <p:spPr>
          <a:xfrm rot="5400000" flipH="1" flipV="1">
            <a:off x="765834" y="4340107"/>
            <a:ext cx="1314812" cy="12700"/>
          </a:xfrm>
          <a:prstGeom prst="curvedConnector3">
            <a:avLst>
              <a:gd name="adj1" fmla="val 50000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043608" y="4797152"/>
            <a:ext cx="2592288" cy="136815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Экипировать жителей</a:t>
            </a:r>
            <a:endParaRPr lang="ru-RU" dirty="0"/>
          </a:p>
        </p:txBody>
      </p:sp>
      <p:cxnSp>
        <p:nvCxnSpPr>
          <p:cNvPr id="18" name="Shape 14"/>
          <p:cNvCxnSpPr>
            <a:stCxn id="8" idx="3"/>
            <a:endCxn id="15" idx="5"/>
          </p:cNvCxnSpPr>
          <p:nvPr/>
        </p:nvCxnSpPr>
        <p:spPr>
          <a:xfrm rot="5400000">
            <a:off x="4608004" y="4613203"/>
            <a:ext cx="12700" cy="2703480"/>
          </a:xfrm>
          <a:prstGeom prst="curvedConnector3">
            <a:avLst>
              <a:gd name="adj1" fmla="val 3377646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5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Боевка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3"/>
            <a:ext cx="3600400" cy="202822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158" y="4005064"/>
            <a:ext cx="3849762" cy="21654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1029915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/>
              <a:t>Было</a:t>
            </a:r>
            <a:endParaRPr lang="en-US" sz="2800"/>
          </a:p>
        </p:txBody>
      </p:sp>
      <p:sp>
        <p:nvSpPr>
          <p:cNvPr id="9" name="TextBox 8"/>
          <p:cNvSpPr txBox="1"/>
          <p:nvPr/>
        </p:nvSpPr>
        <p:spPr>
          <a:xfrm>
            <a:off x="6876256" y="346944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/>
              <a:t>Стало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69362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Боевка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348880"/>
            <a:ext cx="2841780" cy="37890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5127" y="4725144"/>
            <a:ext cx="3993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Candy Crush Fallout Saga?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77" y="1417638"/>
            <a:ext cx="3870769" cy="311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8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Что нам нужно?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Библиотека бонусов</a:t>
            </a:r>
          </a:p>
          <a:p>
            <a:r>
              <a:rPr lang="en-US"/>
              <a:t>UI Flow</a:t>
            </a:r>
          </a:p>
          <a:p>
            <a:r>
              <a:rPr lang="ru-RU"/>
              <a:t>Структура миссии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Лутбоксы в </a:t>
            </a:r>
            <a:r>
              <a:rPr lang="en-US"/>
              <a:t>Fallout Shelter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56122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Лутбоксы в </a:t>
            </a:r>
            <a:r>
              <a:rPr lang="en-US"/>
              <a:t>Fallout Shelter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Выдать ресурс</a:t>
            </a:r>
          </a:p>
          <a:p>
            <a:r>
              <a:rPr lang="ru-RU"/>
              <a:t>Выдать обычное оружие/броню</a:t>
            </a:r>
          </a:p>
          <a:p>
            <a:r>
              <a:rPr lang="ru-RU"/>
              <a:t>Выдать уникальное оружие/броню</a:t>
            </a:r>
          </a:p>
          <a:p>
            <a:r>
              <a:rPr lang="ru-RU"/>
              <a:t>Выдать обычного персонажа</a:t>
            </a:r>
            <a:endParaRPr lang="en-US"/>
          </a:p>
          <a:p>
            <a:r>
              <a:rPr lang="ru-RU"/>
              <a:t>Выдать уникального персонажа</a:t>
            </a:r>
          </a:p>
          <a:p>
            <a:r>
              <a:rPr lang="ru-RU"/>
              <a:t>Выдать несколько карт, каждая из которых – отдельный лутбокс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2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315</Words>
  <Application>Microsoft Macintosh PowerPoint</Application>
  <PresentationFormat>On-screen Show (4:3)</PresentationFormat>
  <Paragraphs>165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Menlo</vt:lpstr>
      <vt:lpstr>Arial</vt:lpstr>
      <vt:lpstr>Office Theme</vt:lpstr>
      <vt:lpstr>Исследуем пустоши в  Fallout Shelter</vt:lpstr>
      <vt:lpstr>PowerPoint Presentation</vt:lpstr>
      <vt:lpstr>Деконструкция Fallout Shelter</vt:lpstr>
      <vt:lpstr>Деконструкция Fallout Shelter</vt:lpstr>
      <vt:lpstr>Боевка</vt:lpstr>
      <vt:lpstr>Боевка</vt:lpstr>
      <vt:lpstr>Что нам нужно?</vt:lpstr>
      <vt:lpstr>Лутбоксы в Fallout Shelter</vt:lpstr>
      <vt:lpstr>Лутбоксы в Fallout Shelter</vt:lpstr>
      <vt:lpstr>Структура бонуса/лутбокса</vt:lpstr>
      <vt:lpstr>PowerPoint Presentation</vt:lpstr>
      <vt:lpstr>Лутбоксы/бонусы</vt:lpstr>
      <vt:lpstr>PowerPoint Presentation</vt:lpstr>
      <vt:lpstr>Лутбокс: несколько карт</vt:lpstr>
      <vt:lpstr>PowerPoint Presentation</vt:lpstr>
      <vt:lpstr>UI Flow</vt:lpstr>
      <vt:lpstr>Основной экран</vt:lpstr>
      <vt:lpstr>Компонент для списка</vt:lpstr>
      <vt:lpstr>Экран Жителя</vt:lpstr>
      <vt:lpstr>Компонент для выбора</vt:lpstr>
      <vt:lpstr>Экран миссии</vt:lpstr>
      <vt:lpstr>Компонент для выбора</vt:lpstr>
      <vt:lpstr> Миссия (машина состояний)</vt:lpstr>
      <vt:lpstr>Ссылки</vt:lpstr>
      <vt:lpstr>Вопросы?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</dc:creator>
  <cp:lastModifiedBy>Андрей Т</cp:lastModifiedBy>
  <cp:revision>129</cp:revision>
  <cp:lastPrinted>2018-05-18T11:13:34Z</cp:lastPrinted>
  <dcterms:created xsi:type="dcterms:W3CDTF">2018-03-23T22:35:23Z</dcterms:created>
  <dcterms:modified xsi:type="dcterms:W3CDTF">2018-05-18T13:55:56Z</dcterms:modified>
</cp:coreProperties>
</file>