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2" type="sldNum"/>
          </p:nvPr>
        </p:nvSpPr>
        <p:spPr>
          <a:xfrm>
            <a:off x="3884612" y="8685212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2920" y="685800"/>
            <a:ext cx="457216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layout with centered title and subtitle placeholders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22080" y="1932412"/>
            <a:ext cx="7050240" cy="1333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244160" y="3524997"/>
            <a:ext cx="5806080" cy="158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648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3360" y="4682716"/>
            <a:ext cx="289152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200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6480" y="205912"/>
            <a:ext cx="8225280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6480" y="1199478"/>
            <a:ext cx="8225280" cy="338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648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3360" y="4682716"/>
            <a:ext cx="289152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200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6480" y="205912"/>
            <a:ext cx="8225280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6480" y="1199478"/>
            <a:ext cx="8225280" cy="338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648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3360" y="4682716"/>
            <a:ext cx="289152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200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www.b2b-center.r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hyperlink" Target="mailto:dmitriy.rassolov@gmail.com" TargetMode="External"/><Relationship Id="rId5" Type="http://schemas.openxmlformats.org/officeDocument/2006/relationships/hyperlink" Target="https://www.b2b-center.ru" TargetMode="External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title"/>
          </p:nvPr>
        </p:nvSpPr>
        <p:spPr>
          <a:xfrm>
            <a:off x="684000" y="518382"/>
            <a:ext cx="7771680" cy="1458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</a:pPr>
            <a:r>
              <a:rPr b="1" lang="ru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Хотим agile или неудачная практика внедрения Scrum и переход к Kanban</a:t>
            </a:r>
            <a:r>
              <a:rPr b="0" i="0" lang="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684000" y="2083607"/>
            <a:ext cx="7774559" cy="64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600">
                <a:solidFill>
                  <a:srgbClr val="FFFFFF"/>
                </a:solidFill>
              </a:rPr>
              <a:t>Рассолов Дмитрий</a:t>
            </a:r>
            <a:endParaRPr sz="16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600" u="sng">
                <a:solidFill>
                  <a:schemeClr val="hlink"/>
                </a:solidFill>
                <a:hlinkClick r:id="rId4"/>
              </a:rPr>
              <a:t>https://www.b2b-center.ru</a:t>
            </a:r>
            <a:r>
              <a:rPr lang="ru" sz="1600">
                <a:solidFill>
                  <a:srgbClr val="FFFFFF"/>
                </a:solidFill>
              </a:rPr>
              <a:t> </a:t>
            </a: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Изменение объема</a:t>
            </a:r>
            <a:endParaRPr b="1" sz="2500"/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idx="1" type="body"/>
          </p:nvPr>
        </p:nvSpPr>
        <p:spPr>
          <a:xfrm>
            <a:off x="456475" y="2626350"/>
            <a:ext cx="40272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Объем менять можно для достижения целей спринта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 → 0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288177" y="1814475"/>
            <a:ext cx="3892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000">
                <a:latin typeface="Trebuchet MS"/>
                <a:ea typeface="Trebuchet MS"/>
                <a:cs typeface="Trebuchet MS"/>
                <a:sym typeface="Trebuchet MS"/>
              </a:rPr>
              <a:t>Скрам</a:t>
            </a:r>
            <a:endParaRPr b="1" sz="2000"/>
          </a:p>
        </p:txBody>
      </p:sp>
      <p:sp>
        <p:nvSpPr>
          <p:cNvPr id="186" name="Shape 186"/>
          <p:cNvSpPr txBox="1"/>
          <p:nvPr>
            <p:ph type="title"/>
          </p:nvPr>
        </p:nvSpPr>
        <p:spPr>
          <a:xfrm>
            <a:off x="4648277" y="1814475"/>
            <a:ext cx="3892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000">
                <a:latin typeface="Trebuchet MS"/>
                <a:ea typeface="Trebuchet MS"/>
                <a:cs typeface="Trebuchet MS"/>
                <a:sym typeface="Trebuchet MS"/>
              </a:rPr>
              <a:t>Канбан</a:t>
            </a:r>
            <a:endParaRPr b="1" sz="2000"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816575" y="2611650"/>
            <a:ext cx="35559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42900" lvl="0" marL="457200" marR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Объем менять можно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min &lt; V &lt; max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Изменение объема</a:t>
            </a:r>
            <a:endParaRPr sz="1200"/>
          </a:p>
        </p:txBody>
      </p:sp>
      <p:sp>
        <p:nvSpPr>
          <p:cNvPr id="190" name="Shape 190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Оценка и сроки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5" y="7554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Объем</a:t>
            </a:r>
            <a:endParaRPr b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Изменение объема</a:t>
            </a:r>
            <a:endParaRPr sz="1200"/>
          </a:p>
        </p:txBody>
      </p:sp>
      <p:sp>
        <p:nvSpPr>
          <p:cNvPr id="200" name="Shape 200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Оценка и сроки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538" y="1334600"/>
            <a:ext cx="5042926" cy="30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5" y="7554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Min;Max</a:t>
            </a:r>
            <a:endParaRPr b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Изменение объема</a:t>
            </a:r>
            <a:endParaRPr sz="1200"/>
          </a:p>
        </p:txBody>
      </p:sp>
      <p:sp>
        <p:nvSpPr>
          <p:cNvPr id="211" name="Shape 211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Оценка и сроки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538" y="1334600"/>
            <a:ext cx="5042926" cy="30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2262075" y="1664075"/>
            <a:ext cx="4127700" cy="665400"/>
          </a:xfrm>
          <a:prstGeom prst="rect">
            <a:avLst/>
          </a:prstGeom>
          <a:gradFill>
            <a:gsLst>
              <a:gs pos="0">
                <a:srgbClr val="F4CCCC">
                  <a:alpha val="18039"/>
                </a:srgbClr>
              </a:gs>
              <a:gs pos="0">
                <a:schemeClr val="lt1"/>
              </a:gs>
              <a:gs pos="16000">
                <a:srgbClr val="F4E3DE"/>
              </a:gs>
              <a:gs pos="56000">
                <a:srgbClr val="FFF2CC">
                  <a:alpha val="38823"/>
                </a:srgbClr>
              </a:gs>
              <a:gs pos="90000">
                <a:srgbClr val="F3F9F0"/>
              </a:gs>
              <a:gs pos="10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530350" y="1710000"/>
            <a:ext cx="727200" cy="336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5" y="7554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Всего</a:t>
            </a:r>
            <a:endParaRPr b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Изменение объема</a:t>
            </a:r>
            <a:endParaRPr sz="1200"/>
          </a:p>
        </p:txBody>
      </p:sp>
      <p:sp>
        <p:nvSpPr>
          <p:cNvPr id="224" name="Shape 224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Оценка и сроки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538" y="1334600"/>
            <a:ext cx="5042926" cy="30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6543825" y="1575375"/>
            <a:ext cx="471300" cy="134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" name="Shape 227"/>
          <p:cNvCxnSpPr/>
          <p:nvPr/>
        </p:nvCxnSpPr>
        <p:spPr>
          <a:xfrm>
            <a:off x="2612150" y="740550"/>
            <a:ext cx="161700" cy="92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Shape 228"/>
          <p:cNvCxnSpPr/>
          <p:nvPr/>
        </p:nvCxnSpPr>
        <p:spPr>
          <a:xfrm flipH="1" rot="10800000">
            <a:off x="2396700" y="1821900"/>
            <a:ext cx="529500" cy="46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Shape 229"/>
          <p:cNvCxnSpPr/>
          <p:nvPr/>
        </p:nvCxnSpPr>
        <p:spPr>
          <a:xfrm>
            <a:off x="3186250" y="740550"/>
            <a:ext cx="161700" cy="92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Shape 230"/>
          <p:cNvCxnSpPr/>
          <p:nvPr/>
        </p:nvCxnSpPr>
        <p:spPr>
          <a:xfrm flipH="1" rot="10800000">
            <a:off x="3366175" y="1710250"/>
            <a:ext cx="431100" cy="713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Shape 231"/>
          <p:cNvCxnSpPr/>
          <p:nvPr/>
        </p:nvCxnSpPr>
        <p:spPr>
          <a:xfrm flipH="1" rot="10800000">
            <a:off x="4335625" y="1736800"/>
            <a:ext cx="94200" cy="740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Shape 232"/>
          <p:cNvCxnSpPr/>
          <p:nvPr/>
        </p:nvCxnSpPr>
        <p:spPr>
          <a:xfrm flipH="1">
            <a:off x="4895725" y="956000"/>
            <a:ext cx="921000" cy="71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Shape 233"/>
          <p:cNvCxnSpPr/>
          <p:nvPr/>
        </p:nvCxnSpPr>
        <p:spPr>
          <a:xfrm flipH="1" rot="10800000">
            <a:off x="5560900" y="1763825"/>
            <a:ext cx="13500" cy="1050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Shape 234"/>
          <p:cNvCxnSpPr/>
          <p:nvPr/>
        </p:nvCxnSpPr>
        <p:spPr>
          <a:xfrm>
            <a:off x="6099425" y="956000"/>
            <a:ext cx="161700" cy="92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5" y="7554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Взяли в итерации</a:t>
            </a:r>
            <a:endParaRPr b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Изменение объема</a:t>
            </a:r>
            <a:endParaRPr sz="1200"/>
          </a:p>
        </p:txBody>
      </p:sp>
      <p:sp>
        <p:nvSpPr>
          <p:cNvPr id="244" name="Shape 244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Оценка и сроки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45" name="Shape 2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538" y="1334600"/>
            <a:ext cx="5042926" cy="30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6543825" y="1999600"/>
            <a:ext cx="471300" cy="134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7" name="Shape 247"/>
          <p:cNvCxnSpPr/>
          <p:nvPr/>
        </p:nvCxnSpPr>
        <p:spPr>
          <a:xfrm>
            <a:off x="2666125" y="1992750"/>
            <a:ext cx="161700" cy="92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Shape 248"/>
          <p:cNvCxnSpPr/>
          <p:nvPr/>
        </p:nvCxnSpPr>
        <p:spPr>
          <a:xfrm flipH="1" rot="10800000">
            <a:off x="2444850" y="3020250"/>
            <a:ext cx="529500" cy="46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Shape 249"/>
          <p:cNvCxnSpPr/>
          <p:nvPr/>
        </p:nvCxnSpPr>
        <p:spPr>
          <a:xfrm flipH="1">
            <a:off x="3527825" y="1979300"/>
            <a:ext cx="80700" cy="94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Shape 250"/>
          <p:cNvCxnSpPr/>
          <p:nvPr/>
        </p:nvCxnSpPr>
        <p:spPr>
          <a:xfrm flipH="1" rot="10800000">
            <a:off x="3446950" y="3020250"/>
            <a:ext cx="431100" cy="713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Shape 251"/>
          <p:cNvCxnSpPr/>
          <p:nvPr/>
        </p:nvCxnSpPr>
        <p:spPr>
          <a:xfrm flipH="1" rot="10800000">
            <a:off x="4350650" y="3006600"/>
            <a:ext cx="94200" cy="740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Shape 252"/>
          <p:cNvCxnSpPr/>
          <p:nvPr/>
        </p:nvCxnSpPr>
        <p:spPr>
          <a:xfrm flipH="1">
            <a:off x="4847125" y="1999600"/>
            <a:ext cx="861900" cy="801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Shape 253"/>
          <p:cNvCxnSpPr/>
          <p:nvPr/>
        </p:nvCxnSpPr>
        <p:spPr>
          <a:xfrm flipH="1" rot="10800000">
            <a:off x="5241775" y="3218000"/>
            <a:ext cx="13500" cy="1050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Shape 254"/>
          <p:cNvCxnSpPr/>
          <p:nvPr/>
        </p:nvCxnSpPr>
        <p:spPr>
          <a:xfrm>
            <a:off x="5816675" y="1992750"/>
            <a:ext cx="175200" cy="1077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Shape 255"/>
          <p:cNvCxnSpPr/>
          <p:nvPr/>
        </p:nvCxnSpPr>
        <p:spPr>
          <a:xfrm>
            <a:off x="4077100" y="1992750"/>
            <a:ext cx="161700" cy="92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Оценка и сроки</a:t>
            </a:r>
            <a:endParaRPr b="1" sz="2500"/>
          </a:p>
        </p:txBody>
      </p:sp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>
            <p:ph idx="1" type="body"/>
          </p:nvPr>
        </p:nvSpPr>
        <p:spPr>
          <a:xfrm>
            <a:off x="456475" y="2626350"/>
            <a:ext cx="35559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Story point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Срок ? длина спринта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456477" y="1814475"/>
            <a:ext cx="3892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000">
                <a:latin typeface="Trebuchet MS"/>
                <a:ea typeface="Trebuchet MS"/>
                <a:cs typeface="Trebuchet MS"/>
                <a:sym typeface="Trebuchet MS"/>
              </a:rPr>
              <a:t>Скрам</a:t>
            </a:r>
            <a:endParaRPr b="1" sz="2000"/>
          </a:p>
        </p:txBody>
      </p:sp>
      <p:sp>
        <p:nvSpPr>
          <p:cNvPr id="265" name="Shape 265"/>
          <p:cNvSpPr txBox="1"/>
          <p:nvPr>
            <p:ph type="title"/>
          </p:nvPr>
        </p:nvSpPr>
        <p:spPr>
          <a:xfrm>
            <a:off x="4625452" y="1814475"/>
            <a:ext cx="3892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000">
                <a:latin typeface="Trebuchet MS"/>
                <a:ea typeface="Trebuchet MS"/>
                <a:cs typeface="Trebuchet MS"/>
                <a:sym typeface="Trebuchet MS"/>
              </a:rPr>
              <a:t>Канбан</a:t>
            </a:r>
            <a:endParaRPr b="1" sz="2000"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4572000" y="2611650"/>
            <a:ext cx="38004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Как-нибудь разбить на классы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Срок на основе статистики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Изменение объема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Оценка и сроки</a:t>
            </a:r>
            <a:endParaRPr sz="1200"/>
          </a:p>
        </p:txBody>
      </p:sp>
      <p:sp>
        <p:nvSpPr>
          <p:cNvPr id="269" name="Shape 269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Классификация</a:t>
            </a:r>
            <a:endParaRPr sz="1300"/>
          </a:p>
        </p:txBody>
      </p:sp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Изменение объема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Оценка и сроки</a:t>
            </a:r>
            <a:endParaRPr sz="1200"/>
          </a:p>
        </p:txBody>
      </p:sp>
      <p:sp>
        <p:nvSpPr>
          <p:cNvPr id="279" name="Shape 279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1788" y="2154353"/>
            <a:ext cx="5620414" cy="17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512630" y="7761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Статистика</a:t>
            </a:r>
            <a:endParaRPr sz="1300"/>
          </a:p>
        </p:txBody>
      </p:sp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Изменение объема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Оценка и сроки</a:t>
            </a:r>
            <a:endParaRPr sz="1200"/>
          </a:p>
        </p:txBody>
      </p:sp>
      <p:sp>
        <p:nvSpPr>
          <p:cNvPr id="290" name="Shape 290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150" y="1393975"/>
            <a:ext cx="7263627" cy="296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512630" y="7761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Статистика</a:t>
            </a:r>
            <a:endParaRPr sz="1300"/>
          </a:p>
        </p:txBody>
      </p:sp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Изменение объема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Оценка и сроки</a:t>
            </a:r>
            <a:endParaRPr sz="1200"/>
          </a:p>
        </p:txBody>
      </p:sp>
      <p:sp>
        <p:nvSpPr>
          <p:cNvPr id="301" name="Shape 301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Роли и продукты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150" y="1393975"/>
            <a:ext cx="7263627" cy="29607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>
            <a:off x="3753138" y="3141814"/>
            <a:ext cx="942525" cy="660300"/>
          </a:xfrm>
          <a:custGeom>
            <a:pathLst>
              <a:path extrusionOk="0" h="26412" w="37701">
                <a:moveTo>
                  <a:pt x="0" y="25335"/>
                </a:moveTo>
                <a:cubicBezTo>
                  <a:pt x="2783" y="21116"/>
                  <a:pt x="10413" y="-157"/>
                  <a:pt x="16696" y="22"/>
                </a:cubicBezTo>
                <a:cubicBezTo>
                  <a:pt x="22980" y="202"/>
                  <a:pt x="34200" y="22014"/>
                  <a:pt x="37701" y="2641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/>
          <p:nvPr/>
        </p:nvSpPr>
        <p:spPr>
          <a:xfrm>
            <a:off x="6375138" y="3141814"/>
            <a:ext cx="942525" cy="660300"/>
          </a:xfrm>
          <a:custGeom>
            <a:pathLst>
              <a:path extrusionOk="0" h="26412" w="37701">
                <a:moveTo>
                  <a:pt x="0" y="25335"/>
                </a:moveTo>
                <a:cubicBezTo>
                  <a:pt x="2783" y="21116"/>
                  <a:pt x="10413" y="-157"/>
                  <a:pt x="16696" y="22"/>
                </a:cubicBezTo>
                <a:cubicBezTo>
                  <a:pt x="22980" y="202"/>
                  <a:pt x="34200" y="22014"/>
                  <a:pt x="37701" y="2641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Shape 305"/>
          <p:cNvSpPr/>
          <p:nvPr/>
        </p:nvSpPr>
        <p:spPr>
          <a:xfrm>
            <a:off x="1830772" y="3141825"/>
            <a:ext cx="728855" cy="660300"/>
          </a:xfrm>
          <a:custGeom>
            <a:pathLst>
              <a:path extrusionOk="0" h="26412" w="37701">
                <a:moveTo>
                  <a:pt x="0" y="25335"/>
                </a:moveTo>
                <a:cubicBezTo>
                  <a:pt x="2783" y="21116"/>
                  <a:pt x="10413" y="-157"/>
                  <a:pt x="16696" y="22"/>
                </a:cubicBezTo>
                <a:cubicBezTo>
                  <a:pt x="22980" y="202"/>
                  <a:pt x="34200" y="22014"/>
                  <a:pt x="37701" y="2641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Shape 306"/>
          <p:cNvSpPr/>
          <p:nvPr/>
        </p:nvSpPr>
        <p:spPr>
          <a:xfrm>
            <a:off x="1031176" y="3507000"/>
            <a:ext cx="562593" cy="409584"/>
          </a:xfrm>
          <a:custGeom>
            <a:pathLst>
              <a:path extrusionOk="0" h="26412" w="37701">
                <a:moveTo>
                  <a:pt x="0" y="25335"/>
                </a:moveTo>
                <a:cubicBezTo>
                  <a:pt x="2783" y="21116"/>
                  <a:pt x="10413" y="-157"/>
                  <a:pt x="16696" y="22"/>
                </a:cubicBezTo>
                <a:cubicBezTo>
                  <a:pt x="22980" y="202"/>
                  <a:pt x="34200" y="22014"/>
                  <a:pt x="37701" y="2641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456480" y="1873354"/>
            <a:ext cx="8229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Время доставки стало прогнозируемым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4000" lvl="1" marL="6731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story point через 2 дня на бою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4000" lvl="1" marL="6731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story point через 3-5 дней на бою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4000" lvl="1" marL="6731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 story point через 7-15 дней на бою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Проще стало работать с заказчиками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Скрам как и многие инструменты имеет ограничения по применимости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3" name="Shape 313"/>
          <p:cNvSpPr txBox="1"/>
          <p:nvPr>
            <p:ph type="title"/>
          </p:nvPr>
        </p:nvSpPr>
        <p:spPr>
          <a:xfrm>
            <a:off x="456480" y="98093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Итог</a:t>
            </a:r>
            <a:endParaRPr sz="1300"/>
          </a:p>
        </p:txBody>
      </p:sp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24825" y="2269900"/>
            <a:ext cx="2381700" cy="6762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Site &amp; Mailing</a:t>
            </a:r>
            <a:endParaRPr sz="1300"/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65600" y="840625"/>
            <a:ext cx="1536300" cy="51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Новый селект</a:t>
            </a:r>
            <a:endParaRPr sz="1200"/>
          </a:p>
        </p:txBody>
      </p:sp>
      <p:sp>
        <p:nvSpPr>
          <p:cNvPr id="83" name="Shape 83"/>
          <p:cNvSpPr txBox="1"/>
          <p:nvPr/>
        </p:nvSpPr>
        <p:spPr>
          <a:xfrm>
            <a:off x="144900" y="2744600"/>
            <a:ext cx="2112900" cy="519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Переделать главную</a:t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6533100" y="2681950"/>
            <a:ext cx="1773900" cy="40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ЧПУ url’ы</a:t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3477250" y="3426075"/>
            <a:ext cx="2946000" cy="519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Выборка по цепочке регистрации</a:t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3972300" y="3845575"/>
            <a:ext cx="2861400" cy="51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Внедрить</a:t>
            </a:r>
            <a:r>
              <a:rPr b="1" lang="ru" sz="1800"/>
              <a:t> </a:t>
            </a:r>
            <a:r>
              <a:rPr b="1" lang="ru" sz="1800"/>
              <a:t>ClickHouse</a:t>
            </a:r>
            <a:endParaRPr b="1" sz="1800"/>
          </a:p>
        </p:txBody>
      </p:sp>
      <p:sp>
        <p:nvSpPr>
          <p:cNvPr id="87" name="Shape 87"/>
          <p:cNvSpPr txBox="1"/>
          <p:nvPr/>
        </p:nvSpPr>
        <p:spPr>
          <a:xfrm>
            <a:off x="6085200" y="1884950"/>
            <a:ext cx="2692500" cy="51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Админка “поиск сообщений”</a:t>
            </a:r>
            <a:endParaRPr sz="1200"/>
          </a:p>
        </p:txBody>
      </p:sp>
      <p:sp>
        <p:nvSpPr>
          <p:cNvPr id="88" name="Shape 88"/>
          <p:cNvSpPr txBox="1"/>
          <p:nvPr/>
        </p:nvSpPr>
        <p:spPr>
          <a:xfrm>
            <a:off x="1306900" y="3350700"/>
            <a:ext cx="1071600" cy="307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Лендинг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980925" y="3743025"/>
            <a:ext cx="1071600" cy="307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Лендинг</a:t>
            </a:r>
            <a:endParaRPr sz="1000"/>
          </a:p>
        </p:txBody>
      </p:sp>
      <p:sp>
        <p:nvSpPr>
          <p:cNvPr id="90" name="Shape 90"/>
          <p:cNvSpPr txBox="1"/>
          <p:nvPr/>
        </p:nvSpPr>
        <p:spPr>
          <a:xfrm>
            <a:off x="1801925" y="3845575"/>
            <a:ext cx="1071600" cy="30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Лендинг</a:t>
            </a:r>
            <a:endParaRPr sz="1000"/>
          </a:p>
        </p:txBody>
      </p:sp>
      <p:sp>
        <p:nvSpPr>
          <p:cNvPr id="91" name="Shape 91"/>
          <p:cNvSpPr txBox="1"/>
          <p:nvPr/>
        </p:nvSpPr>
        <p:spPr>
          <a:xfrm>
            <a:off x="516225" y="1282800"/>
            <a:ext cx="1773900" cy="51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Контрол тегов</a:t>
            </a:r>
            <a:endParaRPr sz="1800"/>
          </a:p>
        </p:txBody>
      </p:sp>
      <p:sp>
        <p:nvSpPr>
          <p:cNvPr id="92" name="Shape 92"/>
          <p:cNvSpPr txBox="1"/>
          <p:nvPr/>
        </p:nvSpPr>
        <p:spPr>
          <a:xfrm>
            <a:off x="3747475" y="1198125"/>
            <a:ext cx="1215000" cy="35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svg иконки</a:t>
            </a:r>
            <a:endParaRPr sz="1000"/>
          </a:p>
        </p:txBody>
      </p:sp>
      <p:sp>
        <p:nvSpPr>
          <p:cNvPr id="93" name="Shape 93"/>
          <p:cNvSpPr txBox="1"/>
          <p:nvPr/>
        </p:nvSpPr>
        <p:spPr>
          <a:xfrm>
            <a:off x="6326675" y="1647800"/>
            <a:ext cx="2112900" cy="35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Админка для опросов</a:t>
            </a:r>
            <a:endParaRPr/>
          </a:p>
        </p:txBody>
      </p:sp>
      <p:sp>
        <p:nvSpPr>
          <p:cNvPr id="94" name="Shape 94"/>
          <p:cNvSpPr/>
          <p:nvPr/>
        </p:nvSpPr>
        <p:spPr>
          <a:xfrm rot="-3440385">
            <a:off x="2425071" y="1969003"/>
            <a:ext cx="564804" cy="30790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 rot="-7534034">
            <a:off x="2433081" y="2816622"/>
            <a:ext cx="878867" cy="54644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122925" y="1724475"/>
            <a:ext cx="128400" cy="409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 rot="4035072">
            <a:off x="5623184" y="1939808"/>
            <a:ext cx="235847" cy="4095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 rot="5867014">
            <a:off x="5770999" y="2523257"/>
            <a:ext cx="168351" cy="40959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 rot="10800000">
            <a:off x="3899724" y="2981350"/>
            <a:ext cx="1233600" cy="409500"/>
          </a:xfrm>
          <a:prstGeom prst="downArrow">
            <a:avLst>
              <a:gd fmla="val 50000" name="adj1"/>
              <a:gd fmla="val 5158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Спасибо</a:t>
            </a:r>
            <a:endParaRPr sz="1300"/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6480" y="2030329"/>
            <a:ext cx="8229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Рассолов Дмитрий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dmitriy.rassolov@gmail.com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https://www.b2b-center.ru</a:t>
            </a: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2" name="Shape 3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sz="1300"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6475" y="2030326"/>
            <a:ext cx="82296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Хорошо оцениваем время разработки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Плохо оцениваем время доставки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7125" y="1306075"/>
            <a:ext cx="4292625" cy="28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5" y="99303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Минуточку</a:t>
            </a:r>
            <a:endParaRPr sz="1300"/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225" y="1802428"/>
            <a:ext cx="2245775" cy="224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3284100" y="1974150"/>
            <a:ext cx="5155500" cy="139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Количество открытых задач не уменьшается.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Заказчики негодуют.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Падает моральный дух.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Проблемы</a:t>
            </a:r>
            <a:endParaRPr sz="1300"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6475" y="2030326"/>
            <a:ext cx="82296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Роли и продукты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Изменение объема итерации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Оценка и сроки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Роли и продукты</a:t>
            </a:r>
            <a:endParaRPr b="1" sz="2500"/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idx="1" type="body"/>
          </p:nvPr>
        </p:nvSpPr>
        <p:spPr>
          <a:xfrm>
            <a:off x="456475" y="2626350"/>
            <a:ext cx="35559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Продукт?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Скрам мастер необходим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Кросс-функциональность!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456477" y="1814475"/>
            <a:ext cx="3892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000">
                <a:latin typeface="Trebuchet MS"/>
                <a:ea typeface="Trebuchet MS"/>
                <a:cs typeface="Trebuchet MS"/>
                <a:sym typeface="Trebuchet MS"/>
              </a:rPr>
              <a:t>Скрам</a:t>
            </a:r>
            <a:endParaRPr b="1" sz="2000"/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5011802" y="1814475"/>
            <a:ext cx="3892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000">
                <a:latin typeface="Trebuchet MS"/>
                <a:ea typeface="Trebuchet MS"/>
                <a:cs typeface="Trebuchet MS"/>
                <a:sym typeface="Trebuchet MS"/>
              </a:rPr>
              <a:t>Канбан</a:t>
            </a:r>
            <a:endParaRPr b="1" sz="2000"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816575" y="2611650"/>
            <a:ext cx="3555900" cy="1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Потоки ценности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Скрам мастер?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Лимитируем зависимости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Роли и продукты</a:t>
            </a:r>
            <a:endParaRPr sz="1200"/>
          </a:p>
        </p:txBody>
      </p:sp>
      <p:sp>
        <p:nvSpPr>
          <p:cNvPr id="144" name="Shape 144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Изменение объема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Оценка и сроки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5" y="788810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None/>
            </a:pPr>
            <a:r>
              <a:rPr b="1" lang="r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Потоки</a:t>
            </a:r>
            <a:endParaRPr b="1"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5325" y="1513685"/>
            <a:ext cx="6408098" cy="3024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Shape 154"/>
          <p:cNvCxnSpPr/>
          <p:nvPr/>
        </p:nvCxnSpPr>
        <p:spPr>
          <a:xfrm>
            <a:off x="1605825" y="3296175"/>
            <a:ext cx="20766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Shape 155"/>
          <p:cNvCxnSpPr/>
          <p:nvPr/>
        </p:nvCxnSpPr>
        <p:spPr>
          <a:xfrm>
            <a:off x="1605825" y="3569325"/>
            <a:ext cx="20766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Shape 156"/>
          <p:cNvCxnSpPr/>
          <p:nvPr/>
        </p:nvCxnSpPr>
        <p:spPr>
          <a:xfrm>
            <a:off x="1605825" y="3875925"/>
            <a:ext cx="20766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Shape 157"/>
          <p:cNvCxnSpPr/>
          <p:nvPr/>
        </p:nvCxnSpPr>
        <p:spPr>
          <a:xfrm>
            <a:off x="1605825" y="4139775"/>
            <a:ext cx="20766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Shape 158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Роли и продукты</a:t>
            </a:r>
            <a:endParaRPr sz="1200"/>
          </a:p>
        </p:txBody>
      </p:sp>
      <p:sp>
        <p:nvSpPr>
          <p:cNvPr id="159" name="Shape 159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999999"/>
                </a:solidFill>
              </a:rPr>
              <a:t>Изменение объема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Оценка и сроки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5" y="594560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Лимитируем зависимости</a:t>
            </a:r>
            <a:endParaRPr b="1"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4163" y="1263400"/>
            <a:ext cx="6297176" cy="323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4871625" y="2209525"/>
            <a:ext cx="1110900" cy="228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Shape 170"/>
          <p:cNvCxnSpPr/>
          <p:nvPr/>
        </p:nvCxnSpPr>
        <p:spPr>
          <a:xfrm>
            <a:off x="4451250" y="2477500"/>
            <a:ext cx="241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Shape 171"/>
          <p:cNvCxnSpPr/>
          <p:nvPr/>
        </p:nvCxnSpPr>
        <p:spPr>
          <a:xfrm>
            <a:off x="3011475" y="2571750"/>
            <a:ext cx="627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Shape 172"/>
          <p:cNvCxnSpPr/>
          <p:nvPr/>
        </p:nvCxnSpPr>
        <p:spPr>
          <a:xfrm>
            <a:off x="1988050" y="2571750"/>
            <a:ext cx="615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Shape 173"/>
          <p:cNvCxnSpPr/>
          <p:nvPr/>
        </p:nvCxnSpPr>
        <p:spPr>
          <a:xfrm>
            <a:off x="5501875" y="2477500"/>
            <a:ext cx="241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Shape 174"/>
          <p:cNvSpPr/>
          <p:nvPr/>
        </p:nvSpPr>
        <p:spPr>
          <a:xfrm>
            <a:off x="1666038" y="4564525"/>
            <a:ext cx="2087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CCCC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Роли и продукты</a:t>
            </a:r>
            <a:endParaRPr sz="1200"/>
          </a:p>
        </p:txBody>
      </p:sp>
      <p:sp>
        <p:nvSpPr>
          <p:cNvPr id="175" name="Shape 175"/>
          <p:cNvSpPr/>
          <p:nvPr/>
        </p:nvSpPr>
        <p:spPr>
          <a:xfrm>
            <a:off x="36393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CE5CD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999999"/>
                </a:solidFill>
              </a:rPr>
              <a:t>Изменение объема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501863" y="4564550"/>
            <a:ext cx="1976100" cy="2559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9EAD3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999999"/>
                </a:solidFill>
              </a:rPr>
              <a:t>Оценка и сроки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