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2" type="sldNum"/>
          </p:nvPr>
        </p:nvSpPr>
        <p:spPr>
          <a:xfrm>
            <a:off x="3884612" y="8685212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2920" y="685800"/>
            <a:ext cx="457216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2" type="sldNum"/>
          </p:nvPr>
        </p:nvSpPr>
        <p:spPr>
          <a:xfrm>
            <a:off x="3884612" y="8685212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2920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22080" y="1932412"/>
            <a:ext cx="7050240" cy="1333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244160" y="3524997"/>
            <a:ext cx="5806080" cy="158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648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3360" y="4682716"/>
            <a:ext cx="289152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200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6480" y="205912"/>
            <a:ext cx="8225280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6480" y="1199478"/>
            <a:ext cx="822528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648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3360" y="4682716"/>
            <a:ext cx="289152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200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6480" y="205912"/>
            <a:ext cx="8225280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6480" y="1199478"/>
            <a:ext cx="822528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648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3360" y="4682716"/>
            <a:ext cx="289152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2000" y="4682716"/>
            <a:ext cx="2129760" cy="3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www.b2b-center.r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9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mailto:dmitriy.rassolov@gmail.com" TargetMode="External"/><Relationship Id="rId6" Type="http://schemas.openxmlformats.org/officeDocument/2006/relationships/hyperlink" Target="https://www.b2b-center.r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title"/>
          </p:nvPr>
        </p:nvSpPr>
        <p:spPr>
          <a:xfrm>
            <a:off x="684000" y="518382"/>
            <a:ext cx="7771680" cy="1458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</a:pPr>
            <a:r>
              <a:rPr b="1" lang="ru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мы ClickHouse </a:t>
            </a:r>
            <a:endParaRPr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rebuchet MS"/>
              <a:buNone/>
            </a:pPr>
            <a:r>
              <a:rPr b="1" lang="ru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рассылок внедряли</a:t>
            </a:r>
            <a:r>
              <a:rPr b="0" i="0" lang="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684000" y="2083607"/>
            <a:ext cx="7774559" cy="64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600">
                <a:solidFill>
                  <a:srgbClr val="FFFFFF"/>
                </a:solidFill>
              </a:rPr>
              <a:t>Дмитрий </a:t>
            </a:r>
            <a:r>
              <a:rPr lang="ru" sz="1600">
                <a:solidFill>
                  <a:schemeClr val="lt1"/>
                </a:solidFill>
              </a:rPr>
              <a:t>Рассолов </a:t>
            </a:r>
            <a:endParaRPr sz="16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600" u="sng">
                <a:solidFill>
                  <a:schemeClr val="hlink"/>
                </a:solidFill>
                <a:hlinkClick r:id="rId4"/>
              </a:rPr>
              <a:t>https://www.b2b-center.ru</a:t>
            </a:r>
            <a:r>
              <a:rPr lang="ru" sz="1600">
                <a:solidFill>
                  <a:srgbClr val="FFFFFF"/>
                </a:solidFill>
              </a:rPr>
              <a:t>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</a:pP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</a:t>
            </a: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роблемы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>
            <p:ph idx="1" type="body"/>
          </p:nvPr>
        </p:nvSpPr>
        <p:spPr>
          <a:xfrm>
            <a:off x="456475" y="1814475"/>
            <a:ext cx="82296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1,5 года, ~ 50M записей, 20 Гб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выборка CTR по типам сообщений за 1 квартал ~ 1 час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новые гипотезы</a:t>
            </a: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выборки по цепочкам, сравнение эффективности цепочек и т.д.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Агрегация статистики в MySQL</a:t>
            </a:r>
            <a:endParaRPr sz="1300"/>
          </a:p>
        </p:txBody>
      </p:sp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025" y="2223975"/>
            <a:ext cx="2105700" cy="1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910225" y="1814475"/>
            <a:ext cx="71070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CREATE TABLE</a:t>
            </a:r>
            <a:r>
              <a:rPr lang="ru"/>
              <a:t> `sum_m`</a:t>
            </a:r>
            <a:r>
              <a:rPr lang="ru"/>
              <a:t> </a:t>
            </a:r>
            <a:r>
              <a:rPr b="1" lang="ru"/>
              <a:t>AS SELECT sum(open)</a:t>
            </a:r>
            <a:r>
              <a:rPr lang="ru"/>
              <a:t>...; </a:t>
            </a:r>
            <a:r>
              <a:rPr b="1" lang="ru"/>
              <a:t>CREATE TRIGGER</a:t>
            </a:r>
            <a:r>
              <a:rPr lang="ru"/>
              <a:t> …</a:t>
            </a:r>
            <a:endParaRPr b="1"/>
          </a:p>
        </p:txBody>
      </p:sp>
      <p:sp>
        <p:nvSpPr>
          <p:cNvPr id="286" name="Shape 286"/>
          <p:cNvSpPr txBox="1"/>
          <p:nvPr/>
        </p:nvSpPr>
        <p:spPr>
          <a:xfrm>
            <a:off x="1191625" y="3587175"/>
            <a:ext cx="71070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b="1" lang="ru" sz="1800"/>
              <a:t>известное решение</a:t>
            </a:r>
            <a:endParaRPr b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 sz="1800"/>
              <a:t>гибкость</a:t>
            </a:r>
            <a:endParaRPr b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Колоночные базы</a:t>
            </a:r>
            <a:endParaRPr sz="1300"/>
          </a:p>
        </p:txBody>
      </p:sp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463" y="1771625"/>
            <a:ext cx="2071398" cy="1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9412" y="2339163"/>
            <a:ext cx="2052125" cy="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7700" y="2103733"/>
            <a:ext cx="3379314" cy="93605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1191625" y="3587175"/>
            <a:ext cx="71070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ru" sz="1800"/>
              <a:t>мало примеров </a:t>
            </a:r>
            <a:r>
              <a:rPr b="1" lang="ru" sz="1800"/>
              <a:t>внедрения</a:t>
            </a:r>
            <a:endParaRPr b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b="1" lang="ru" sz="1800"/>
              <a:t>гибкость</a:t>
            </a:r>
            <a:endParaRPr b="1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Прототипирование</a:t>
            </a:r>
            <a:endParaRPr sz="1300"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456480" y="2030329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Нет официальных драйверов, библиотек, но есть 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неофициальные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 (у нас smi2/phpClickHouse)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GUI: 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был только tabix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Нет UPDATE, но есть 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DETACH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57205" y="7756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Таблица событий</a:t>
            </a:r>
            <a:endParaRPr sz="1300"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457205" y="1383754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1397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CREATE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TABLE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EXISTS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message_log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toDate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`)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DateTime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log_datetime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now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()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b="1"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b="1"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FixedString 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23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b="1"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exim_message_id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b="1"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FixedString 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16</a:t>
            </a:r>
            <a:r>
              <a:rPr b="1"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b="1"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''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transport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UInt8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UInt16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email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String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UInt8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conversion_id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UInt8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97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ENGINE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MergeTree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 (`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log_datetime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 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exim_message_id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 `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transport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`),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8192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999999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Развертывание</a:t>
            </a:r>
            <a:endParaRPr sz="1300"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456475" y="1750725"/>
            <a:ext cx="82296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ZooKeeper? Кворум?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Бэкап пишем сами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Вставка большими пачками (100k строк)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884326"/>
            <a:ext cx="8229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Сбор событий</a:t>
            </a:r>
            <a:endParaRPr sz="1300"/>
          </a:p>
        </p:txBody>
      </p:sp>
      <p:pic>
        <p:nvPicPr>
          <p:cNvPr id="328" name="Shape 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1448900" y="1579425"/>
            <a:ext cx="56223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[log.csv]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5af9602aeb4926.39762743,,2,0,d.rassolov@b2b-center.ru,10,0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5af9602aeb4926.39762743,,2,0,d.rassolov@b2b-center.ru,8,0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5af9602aeb4926.39762743,,2,0,,4,0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5af9602aeb4926.39762743,,2,0,,5,6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...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Shape 3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0388" y="3470196"/>
            <a:ext cx="3379314" cy="93605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/>
          <p:nvPr/>
        </p:nvSpPr>
        <p:spPr>
          <a:xfrm>
            <a:off x="3887813" y="3048700"/>
            <a:ext cx="531300" cy="5433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4515650" y="3078850"/>
            <a:ext cx="2414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smi2/phpClickHouse (curl)</a:t>
            </a:r>
            <a:endParaRPr sz="1200"/>
          </a:p>
        </p:txBody>
      </p:sp>
      <p:sp>
        <p:nvSpPr>
          <p:cNvPr id="333" name="Shape 333"/>
          <p:cNvSpPr/>
          <p:nvPr/>
        </p:nvSpPr>
        <p:spPr>
          <a:xfrm>
            <a:off x="1448900" y="1579425"/>
            <a:ext cx="5409126" cy="1499418"/>
          </a:xfrm>
          <a:prstGeom prst="flowChartDocumen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132825" y="724425"/>
            <a:ext cx="4769100" cy="39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76275" y="1687963"/>
            <a:ext cx="1485000" cy="16161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25" y="417542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5662550" y="839925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850" y="11853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2713175" y="846750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850" y="12268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 flipH="1">
            <a:off x="331019" y="2307250"/>
            <a:ext cx="795906" cy="881388"/>
          </a:xfrm>
          <a:prstGeom prst="flowChartMultidocument">
            <a:avLst/>
          </a:prstGeom>
          <a:solidFill>
            <a:srgbClr val="F7FA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25" y="2559605"/>
            <a:ext cx="422700" cy="22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Shape 348"/>
          <p:cNvCxnSpPr>
            <a:stCxn id="346" idx="1"/>
            <a:endCxn id="345" idx="1"/>
          </p:cNvCxnSpPr>
          <p:nvPr/>
        </p:nvCxnSpPr>
        <p:spPr>
          <a:xfrm flipH="1" rot="10800000">
            <a:off x="1126925" y="1556044"/>
            <a:ext cx="1629000" cy="119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Shape 349"/>
          <p:cNvCxnSpPr/>
          <p:nvPr/>
        </p:nvCxnSpPr>
        <p:spPr>
          <a:xfrm>
            <a:off x="3803300" y="1460950"/>
            <a:ext cx="1617900" cy="12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50" name="Shape 350"/>
          <p:cNvCxnSpPr/>
          <p:nvPr/>
        </p:nvCxnSpPr>
        <p:spPr>
          <a:xfrm>
            <a:off x="6453600" y="1611800"/>
            <a:ext cx="1068600" cy="68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51" name="Shape 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1475" y="923545"/>
            <a:ext cx="845100" cy="88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7550" y="1923000"/>
            <a:ext cx="1352400" cy="13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500" y="2382727"/>
            <a:ext cx="476250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/>
          <p:nvPr/>
        </p:nvSpPr>
        <p:spPr>
          <a:xfrm rot="10800000">
            <a:off x="7510002" y="3135113"/>
            <a:ext cx="1302048" cy="897588"/>
          </a:xfrm>
          <a:prstGeom prst="flowChartDocumen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7484825" y="3268525"/>
            <a:ext cx="1352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&lt;a href=...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&lt;img src=...</a:t>
            </a:r>
            <a:endParaRPr/>
          </a:p>
        </p:txBody>
      </p:sp>
      <p:cxnSp>
        <p:nvCxnSpPr>
          <p:cNvPr id="356" name="Shape 356"/>
          <p:cNvCxnSpPr>
            <a:endCxn id="346" idx="2"/>
          </p:cNvCxnSpPr>
          <p:nvPr/>
        </p:nvCxnSpPr>
        <p:spPr>
          <a:xfrm rot="10800000">
            <a:off x="784317" y="3155260"/>
            <a:ext cx="5821800" cy="1396500"/>
          </a:xfrm>
          <a:prstGeom prst="bentConnector2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Shape 357"/>
          <p:cNvCxnSpPr/>
          <p:nvPr/>
        </p:nvCxnSpPr>
        <p:spPr>
          <a:xfrm flipH="1">
            <a:off x="6073225" y="3694625"/>
            <a:ext cx="1473000" cy="857100"/>
          </a:xfrm>
          <a:prstGeom prst="bentConnector3">
            <a:avLst>
              <a:gd fmla="val 36068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Shape 358"/>
          <p:cNvCxnSpPr/>
          <p:nvPr/>
        </p:nvCxnSpPr>
        <p:spPr>
          <a:xfrm flipH="1">
            <a:off x="6011825" y="3499375"/>
            <a:ext cx="1473000" cy="857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Shape 359"/>
          <p:cNvCxnSpPr/>
          <p:nvPr/>
        </p:nvCxnSpPr>
        <p:spPr>
          <a:xfrm rot="10800000">
            <a:off x="1062417" y="3151360"/>
            <a:ext cx="5391300" cy="1205100"/>
          </a:xfrm>
          <a:prstGeom prst="bentConnector3">
            <a:avLst>
              <a:gd fmla="val 100222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Shape 360"/>
          <p:cNvCxnSpPr/>
          <p:nvPr/>
        </p:nvCxnSpPr>
        <p:spPr>
          <a:xfrm flipH="1" rot="10800000">
            <a:off x="1328125" y="2644225"/>
            <a:ext cx="1774800" cy="591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Shape 361"/>
          <p:cNvCxnSpPr/>
          <p:nvPr/>
        </p:nvCxnSpPr>
        <p:spPr>
          <a:xfrm flipH="1" rot="10800000">
            <a:off x="1328125" y="2511350"/>
            <a:ext cx="1811100" cy="434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2" name="Shape 3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4925" y="3293501"/>
            <a:ext cx="958500" cy="92077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x="1867863" y="3031063"/>
            <a:ext cx="1056600" cy="12456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4" name="Shape 364"/>
          <p:cNvCxnSpPr>
            <a:stCxn id="340" idx="5"/>
          </p:cNvCxnSpPr>
          <p:nvPr/>
        </p:nvCxnSpPr>
        <p:spPr>
          <a:xfrm>
            <a:off x="1661275" y="2310388"/>
            <a:ext cx="1465800" cy="9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5" name="Shape 365"/>
          <p:cNvCxnSpPr/>
          <p:nvPr/>
        </p:nvCxnSpPr>
        <p:spPr>
          <a:xfrm>
            <a:off x="3368625" y="1955975"/>
            <a:ext cx="338100" cy="22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Shape 366"/>
          <p:cNvSpPr/>
          <p:nvPr/>
        </p:nvSpPr>
        <p:spPr>
          <a:xfrm>
            <a:off x="3147113" y="2256400"/>
            <a:ext cx="1573992" cy="1245618"/>
          </a:xfrm>
          <a:prstGeom prst="flowChartDocumen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3131049" y="2256400"/>
            <a:ext cx="18528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[log.csv]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2018-05-18 </a:t>
            </a:r>
            <a:r>
              <a:rPr lang="ru">
                <a:solidFill>
                  <a:schemeClr val="dk1"/>
                </a:solidFill>
              </a:rPr>
              <a:t>5af96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2018-05-18 </a:t>
            </a:r>
            <a:r>
              <a:rPr lang="ru">
                <a:solidFill>
                  <a:schemeClr val="dk1"/>
                </a:solidFill>
              </a:rPr>
              <a:t>5af96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2018-05-18 ...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Shape 368"/>
          <p:cNvSpPr/>
          <p:nvPr/>
        </p:nvSpPr>
        <p:spPr>
          <a:xfrm rot="10800000">
            <a:off x="3115150" y="3572950"/>
            <a:ext cx="748500" cy="282600"/>
          </a:xfrm>
          <a:prstGeom prst="bentArrow">
            <a:avLst>
              <a:gd fmla="val 25000" name="adj1"/>
              <a:gd fmla="val 22062" name="adj2"/>
              <a:gd fmla="val 25000" name="adj3"/>
              <a:gd fmla="val 43750" name="adj4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457205" y="1620679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1397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SELECT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97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log_datetime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 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exim_message_id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email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`, `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message_log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WHERE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BETWEEN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'2018-05-11'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'2018-05-11'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transport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endParaRPr sz="1200">
              <a:solidFill>
                <a:srgbClr val="999999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5969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SELECT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message_log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WHERE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email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('d.rassolov@b2b-center.ru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transport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 </a:t>
            </a:r>
            <a:endParaRPr sz="1200">
              <a:solidFill>
                <a:srgbClr val="990055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                  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BETWEEN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'2018-05-04'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'2018-05-18'</a:t>
            </a:r>
            <a:endParaRPr sz="1200">
              <a:solidFill>
                <a:srgbClr val="6699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0077AA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ORDER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BY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event_datetime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DESC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LIMIT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40</a:t>
            </a:r>
            <a:endParaRPr sz="1200">
              <a:solidFill>
                <a:srgbClr val="990055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375" name="Shape 375"/>
          <p:cNvSpPr txBox="1"/>
          <p:nvPr>
            <p:ph type="title"/>
          </p:nvPr>
        </p:nvSpPr>
        <p:spPr>
          <a:xfrm>
            <a:off x="457205" y="8112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Поиск статусов сообщения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516855" y="787760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Аналитика эффективности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281425" y="1401525"/>
            <a:ext cx="8229600" cy="24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1397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SELECT</a:t>
            </a:r>
            <a:endParaRPr sz="1200">
              <a:solidFill>
                <a:srgbClr val="0077AA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9700" marR="1397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uniq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sent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uniqIf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opened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uniqIf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status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clicked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uniqIf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conversion_id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goal_1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uniqIf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message_id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conversion_id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unsubscribed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message_log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`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WHERE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event_date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BETWEEN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'2017-05-01'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6699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'2018-05-11'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22</a:t>
            </a:r>
            <a:r>
              <a:rPr lang="ru" sz="1200">
                <a:solidFill>
                  <a:srgbClr val="99999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transport </a:t>
            </a:r>
            <a:r>
              <a:rPr lang="ru" sz="1200">
                <a:solidFill>
                  <a:srgbClr val="A67F59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990055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b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GROUP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0077A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BY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endParaRPr sz="12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84" name="Shape 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86000" y="1485100"/>
            <a:ext cx="3913272" cy="2921184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650205" y="780310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lang="ru" sz="2500">
                <a:latin typeface="Trebuchet MS"/>
                <a:ea typeface="Trebuchet MS"/>
                <a:cs typeface="Trebuchet MS"/>
                <a:sym typeface="Trebuchet MS"/>
              </a:rPr>
              <a:t> Site &amp;</a:t>
            </a: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ru" sz="2600">
                <a:latin typeface="Trebuchet MS"/>
                <a:ea typeface="Trebuchet MS"/>
                <a:cs typeface="Trebuchet MS"/>
                <a:sym typeface="Trebuchet MS"/>
              </a:rPr>
              <a:t>Mailing</a:t>
            </a:r>
            <a:endParaRPr sz="2600"/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1820325" y="20735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4" name="Shape 84"/>
          <p:cNvSpPr/>
          <p:nvPr/>
        </p:nvSpPr>
        <p:spPr>
          <a:xfrm rot="10800000">
            <a:off x="4067338" y="2034500"/>
            <a:ext cx="1395300" cy="1702500"/>
          </a:xfrm>
          <a:prstGeom prst="leftArrow">
            <a:avLst>
              <a:gd fmla="val 50000" name="adj1"/>
              <a:gd fmla="val 51197" name="adj2"/>
            </a:avLst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900300" y="21235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Shape 86"/>
          <p:cNvSpPr/>
          <p:nvPr/>
        </p:nvSpPr>
        <p:spPr>
          <a:xfrm>
            <a:off x="1972725" y="21997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7" name="Shape 87"/>
          <p:cNvSpPr/>
          <p:nvPr/>
        </p:nvSpPr>
        <p:spPr>
          <a:xfrm>
            <a:off x="2060200" y="22759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8" name="Shape 88"/>
          <p:cNvSpPr/>
          <p:nvPr/>
        </p:nvSpPr>
        <p:spPr>
          <a:xfrm>
            <a:off x="2125125" y="23521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9" name="Shape 89"/>
          <p:cNvSpPr/>
          <p:nvPr/>
        </p:nvSpPr>
        <p:spPr>
          <a:xfrm>
            <a:off x="2195950" y="24545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Shape 90"/>
          <p:cNvSpPr/>
          <p:nvPr/>
        </p:nvSpPr>
        <p:spPr>
          <a:xfrm>
            <a:off x="2277525" y="2555775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1" name="Shape 91"/>
          <p:cNvSpPr/>
          <p:nvPr/>
        </p:nvSpPr>
        <p:spPr>
          <a:xfrm>
            <a:off x="2369088" y="2631975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2" name="Shape 92"/>
          <p:cNvSpPr/>
          <p:nvPr/>
        </p:nvSpPr>
        <p:spPr>
          <a:xfrm>
            <a:off x="2445288" y="27212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3" name="Shape 93"/>
          <p:cNvSpPr/>
          <p:nvPr/>
        </p:nvSpPr>
        <p:spPr>
          <a:xfrm>
            <a:off x="2521488" y="27974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" name="Shape 94"/>
          <p:cNvSpPr/>
          <p:nvPr/>
        </p:nvSpPr>
        <p:spPr>
          <a:xfrm>
            <a:off x="2597688" y="28736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5" name="Shape 95"/>
          <p:cNvSpPr/>
          <p:nvPr/>
        </p:nvSpPr>
        <p:spPr>
          <a:xfrm>
            <a:off x="2673888" y="29623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6" name="Shape 96"/>
          <p:cNvSpPr/>
          <p:nvPr/>
        </p:nvSpPr>
        <p:spPr>
          <a:xfrm>
            <a:off x="2715125" y="3007050"/>
            <a:ext cx="12081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новая ставка</a:t>
            </a:r>
            <a:endParaRPr sz="1200"/>
          </a:p>
        </p:txBody>
      </p:sp>
      <p:sp>
        <p:nvSpPr>
          <p:cNvPr id="97" name="Shape 97"/>
          <p:cNvSpPr/>
          <p:nvPr/>
        </p:nvSpPr>
        <p:spPr>
          <a:xfrm>
            <a:off x="295450" y="250457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Shape 98"/>
          <p:cNvSpPr/>
          <p:nvPr/>
        </p:nvSpPr>
        <p:spPr>
          <a:xfrm>
            <a:off x="382900" y="2599813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9" name="Shape 99"/>
          <p:cNvSpPr/>
          <p:nvPr/>
        </p:nvSpPr>
        <p:spPr>
          <a:xfrm>
            <a:off x="447850" y="268320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0" name="Shape 100"/>
          <p:cNvSpPr/>
          <p:nvPr/>
        </p:nvSpPr>
        <p:spPr>
          <a:xfrm>
            <a:off x="518650" y="275940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1" name="Shape 101"/>
          <p:cNvSpPr/>
          <p:nvPr/>
        </p:nvSpPr>
        <p:spPr>
          <a:xfrm>
            <a:off x="600250" y="28618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2" name="Shape 102"/>
          <p:cNvSpPr/>
          <p:nvPr/>
        </p:nvSpPr>
        <p:spPr>
          <a:xfrm>
            <a:off x="691800" y="2946313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3" name="Shape 103"/>
          <p:cNvSpPr/>
          <p:nvPr/>
        </p:nvSpPr>
        <p:spPr>
          <a:xfrm>
            <a:off x="752650" y="302610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4" name="Shape 104"/>
          <p:cNvSpPr/>
          <p:nvPr/>
        </p:nvSpPr>
        <p:spPr>
          <a:xfrm>
            <a:off x="844200" y="31238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5" name="Shape 105"/>
          <p:cNvSpPr/>
          <p:nvPr/>
        </p:nvSpPr>
        <p:spPr>
          <a:xfrm>
            <a:off x="905000" y="320945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6" name="Shape 106"/>
          <p:cNvSpPr/>
          <p:nvPr/>
        </p:nvSpPr>
        <p:spPr>
          <a:xfrm>
            <a:off x="996600" y="32809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7" name="Shape 107"/>
          <p:cNvSpPr/>
          <p:nvPr/>
        </p:nvSpPr>
        <p:spPr>
          <a:xfrm>
            <a:off x="1089075" y="33858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8" name="Shape 108"/>
          <p:cNvSpPr/>
          <p:nvPr/>
        </p:nvSpPr>
        <p:spPr>
          <a:xfrm>
            <a:off x="1181075" y="345955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9" name="Shape 109"/>
          <p:cNvSpPr/>
          <p:nvPr/>
        </p:nvSpPr>
        <p:spPr>
          <a:xfrm>
            <a:off x="1273425" y="353575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рекомендации</a:t>
            </a:r>
            <a:endParaRPr sz="1200"/>
          </a:p>
        </p:txBody>
      </p:sp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1659" y="2553646"/>
            <a:ext cx="240000" cy="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3084" y="2503671"/>
            <a:ext cx="240000" cy="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759" y="2922771"/>
            <a:ext cx="240000" cy="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609" y="2479921"/>
            <a:ext cx="240000" cy="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8534" y="2770371"/>
            <a:ext cx="240000" cy="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4146" y="2808471"/>
            <a:ext cx="240000" cy="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5009" y="3137021"/>
            <a:ext cx="240000" cy="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590250" y="1959950"/>
            <a:ext cx="3441000" cy="1775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chemeClr val="lt2"/>
              </a:solidFill>
              <a:highlight>
                <a:srgbClr val="F7FA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...</a:t>
            </a:r>
            <a:endParaRPr sz="1100">
              <a:solidFill>
                <a:schemeClr val="dk1"/>
              </a:solidFill>
              <a:highlight>
                <a:srgbClr val="F7FA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  </a:t>
            </a:r>
            <a:r>
              <a:rPr lang="ru" sz="1100">
                <a:solidFill>
                  <a:srgbClr val="660000"/>
                </a:solidFill>
                <a:highlight>
                  <a:srgbClr val="F7FAFF"/>
                </a:highlight>
              </a:rPr>
              <a:t>$message 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= </a:t>
            </a:r>
            <a:r>
              <a:rPr b="1" lang="ru" sz="1100">
                <a:solidFill>
                  <a:srgbClr val="000080"/>
                </a:solidFill>
                <a:highlight>
                  <a:srgbClr val="F7FAFF"/>
                </a:highlight>
              </a:rPr>
              <a:t>new 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AttackNotificationMail;</a:t>
            </a:r>
            <a:endParaRPr sz="1100">
              <a:solidFill>
                <a:schemeClr val="dk1"/>
              </a:solidFill>
              <a:highlight>
                <a:srgbClr val="F7FA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  </a:t>
            </a:r>
            <a:r>
              <a:rPr lang="ru" sz="1100">
                <a:solidFill>
                  <a:srgbClr val="660000"/>
                </a:solidFill>
                <a:highlight>
                  <a:srgbClr val="F7FAFF"/>
                </a:highlight>
              </a:rPr>
              <a:t>$message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-&gt;setBodyByUserId((int)</a:t>
            </a:r>
            <a:r>
              <a:rPr lang="ru" sz="1100">
                <a:solidFill>
                  <a:srgbClr val="660000"/>
                </a:solidFill>
                <a:highlight>
                  <a:srgbClr val="F7FAFF"/>
                </a:highlight>
              </a:rPr>
              <a:t>$this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-&gt;</a:t>
            </a:r>
            <a:r>
              <a:rPr b="1" lang="ru" sz="1100">
                <a:solidFill>
                  <a:srgbClr val="660E7A"/>
                </a:solidFill>
                <a:highlight>
                  <a:srgbClr val="F7FAFF"/>
                </a:highlight>
              </a:rPr>
              <a:t>user_id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);</a:t>
            </a:r>
            <a:endParaRPr sz="1100">
              <a:solidFill>
                <a:schemeClr val="dk1"/>
              </a:solidFill>
              <a:highlight>
                <a:srgbClr val="F7FA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  </a:t>
            </a:r>
            <a:r>
              <a:rPr lang="ru" sz="1100">
                <a:solidFill>
                  <a:srgbClr val="660000"/>
                </a:solidFill>
                <a:highlight>
                  <a:srgbClr val="F7FAFF"/>
                </a:highlight>
              </a:rPr>
              <a:t>$status 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= 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(</a:t>
            </a:r>
            <a:r>
              <a:rPr b="1" lang="ru" sz="1100">
                <a:solidFill>
                  <a:srgbClr val="000080"/>
                </a:solidFill>
                <a:highlight>
                  <a:srgbClr val="F7FAFF"/>
                </a:highlight>
              </a:rPr>
              <a:t>new 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Messenger())</a:t>
            </a:r>
            <a:endParaRPr sz="1100">
              <a:solidFill>
                <a:schemeClr val="dk1"/>
              </a:solidFill>
              <a:highlight>
                <a:srgbClr val="F7FA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     -&gt;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sendEmailMessage(</a:t>
            </a:r>
            <a:r>
              <a:rPr lang="ru" sz="1100">
                <a:solidFill>
                  <a:srgbClr val="660000"/>
                </a:solidFill>
                <a:highlight>
                  <a:srgbClr val="F7FAFF"/>
                </a:highlight>
              </a:rPr>
              <a:t>$message</a:t>
            </a: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);</a:t>
            </a:r>
            <a:endParaRPr sz="1100">
              <a:solidFill>
                <a:schemeClr val="dk1"/>
              </a:solidFill>
              <a:highlight>
                <a:srgbClr val="F7FA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highlight>
                  <a:srgbClr val="F7FAFF"/>
                </a:highlight>
              </a:rPr>
              <a:t>...</a:t>
            </a:r>
            <a:endParaRPr sz="1100">
              <a:solidFill>
                <a:schemeClr val="dk1"/>
              </a:solidFill>
              <a:highlight>
                <a:srgbClr val="F7FA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457200" y="929703"/>
            <a:ext cx="82296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Было vs стало в числах</a:t>
            </a:r>
            <a:endParaRPr sz="1300"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457200" y="1726575"/>
            <a:ext cx="82296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Было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данных за 1,5 года, ~ 50M записей, 20 Гб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храним только последнее событие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выборка CTR по типам сообщений за 1 квартал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 ~ 1 час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Стало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 3 года ~ 500M статусов, 7Гб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храним все события, ~13M в месяц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выборка CTR по типам сообщений за 1 год</a:t>
            </a: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3-5 секунд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2" name="Shape 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650" y="1228725"/>
            <a:ext cx="6602698" cy="34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Итоги</a:t>
            </a:r>
            <a:endParaRPr sz="1300"/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456480" y="2030329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 все так гладко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update, join, insert большими пачками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ZooKeeper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Но оно стоило того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CTR за год считается ~3-5 с. прирост в 1000 раз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аналитик самостоятельно работает в Grafana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456480" y="1005085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rebuchet MS"/>
              <a:buNone/>
            </a:pPr>
            <a:r>
              <a:rPr b="1" lang="ru" sz="2500">
                <a:latin typeface="Trebuchet MS"/>
                <a:ea typeface="Trebuchet MS"/>
                <a:cs typeface="Trebuchet MS"/>
                <a:sym typeface="Trebuchet MS"/>
              </a:rPr>
              <a:t>Спасибо!</a:t>
            </a:r>
            <a:endParaRPr sz="1300"/>
          </a:p>
        </p:txBody>
      </p:sp>
      <p:pic>
        <p:nvPicPr>
          <p:cNvPr id="414" name="Shape 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456480" y="2030329"/>
            <a:ext cx="8229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Рассолов Дмитрий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CCCCFF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dmitriy.rassolov@gmail.com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rgbClr val="CCCCFF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https://www.b2b-center.ru</a:t>
            </a: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500" y="569350"/>
            <a:ext cx="6935003" cy="457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00" y="921825"/>
            <a:ext cx="8088903" cy="36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86000" y="1485100"/>
            <a:ext cx="3913272" cy="2921184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650205" y="780310"/>
            <a:ext cx="8229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50" lIns="81625" spcFirstLastPara="1" rIns="81625" wrap="square" tIns="42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None/>
            </a:pPr>
            <a:r>
              <a:rPr b="1" lang="r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Зачем информация о каждом сообщении</a:t>
            </a:r>
            <a:endParaRPr sz="2600"/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825" y="399667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1820325" y="20735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1" name="Shape 141"/>
          <p:cNvSpPr/>
          <p:nvPr/>
        </p:nvSpPr>
        <p:spPr>
          <a:xfrm>
            <a:off x="1900300" y="21235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2" name="Shape 142"/>
          <p:cNvSpPr/>
          <p:nvPr/>
        </p:nvSpPr>
        <p:spPr>
          <a:xfrm>
            <a:off x="1972725" y="21997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3" name="Shape 143"/>
          <p:cNvSpPr/>
          <p:nvPr/>
        </p:nvSpPr>
        <p:spPr>
          <a:xfrm>
            <a:off x="2060200" y="22759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4" name="Shape 144"/>
          <p:cNvSpPr/>
          <p:nvPr/>
        </p:nvSpPr>
        <p:spPr>
          <a:xfrm>
            <a:off x="2125125" y="2352163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5" name="Shape 145"/>
          <p:cNvSpPr/>
          <p:nvPr/>
        </p:nvSpPr>
        <p:spPr>
          <a:xfrm>
            <a:off x="2195950" y="24545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6" name="Shape 146"/>
          <p:cNvSpPr/>
          <p:nvPr/>
        </p:nvSpPr>
        <p:spPr>
          <a:xfrm>
            <a:off x="2277525" y="2555775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" name="Shape 147"/>
          <p:cNvSpPr/>
          <p:nvPr/>
        </p:nvSpPr>
        <p:spPr>
          <a:xfrm>
            <a:off x="2369088" y="2631975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8" name="Shape 148"/>
          <p:cNvSpPr/>
          <p:nvPr/>
        </p:nvSpPr>
        <p:spPr>
          <a:xfrm>
            <a:off x="2445288" y="27212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Shape 149"/>
          <p:cNvSpPr/>
          <p:nvPr/>
        </p:nvSpPr>
        <p:spPr>
          <a:xfrm>
            <a:off x="2521488" y="27974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0" name="Shape 150"/>
          <p:cNvSpPr/>
          <p:nvPr/>
        </p:nvSpPr>
        <p:spPr>
          <a:xfrm>
            <a:off x="2597688" y="28736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1" name="Shape 151"/>
          <p:cNvSpPr/>
          <p:nvPr/>
        </p:nvSpPr>
        <p:spPr>
          <a:xfrm>
            <a:off x="2673888" y="2962388"/>
            <a:ext cx="13254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2" name="Shape 152"/>
          <p:cNvSpPr/>
          <p:nvPr/>
        </p:nvSpPr>
        <p:spPr>
          <a:xfrm>
            <a:off x="2715125" y="3007050"/>
            <a:ext cx="12081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новая ставка</a:t>
            </a:r>
            <a:endParaRPr sz="1200"/>
          </a:p>
        </p:txBody>
      </p:sp>
      <p:sp>
        <p:nvSpPr>
          <p:cNvPr id="153" name="Shape 153"/>
          <p:cNvSpPr/>
          <p:nvPr/>
        </p:nvSpPr>
        <p:spPr>
          <a:xfrm>
            <a:off x="295450" y="250457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4" name="Shape 154"/>
          <p:cNvSpPr/>
          <p:nvPr/>
        </p:nvSpPr>
        <p:spPr>
          <a:xfrm>
            <a:off x="382900" y="2599813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5" name="Shape 155"/>
          <p:cNvSpPr/>
          <p:nvPr/>
        </p:nvSpPr>
        <p:spPr>
          <a:xfrm>
            <a:off x="447850" y="268320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6" name="Shape 156"/>
          <p:cNvSpPr/>
          <p:nvPr/>
        </p:nvSpPr>
        <p:spPr>
          <a:xfrm>
            <a:off x="518650" y="275940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7" name="Shape 157"/>
          <p:cNvSpPr/>
          <p:nvPr/>
        </p:nvSpPr>
        <p:spPr>
          <a:xfrm>
            <a:off x="600250" y="28618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8" name="Shape 158"/>
          <p:cNvSpPr/>
          <p:nvPr/>
        </p:nvSpPr>
        <p:spPr>
          <a:xfrm>
            <a:off x="691800" y="2946313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9" name="Shape 159"/>
          <p:cNvSpPr/>
          <p:nvPr/>
        </p:nvSpPr>
        <p:spPr>
          <a:xfrm>
            <a:off x="752650" y="302610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0" name="Shape 160"/>
          <p:cNvSpPr/>
          <p:nvPr/>
        </p:nvSpPr>
        <p:spPr>
          <a:xfrm>
            <a:off x="844200" y="31238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1" name="Shape 161"/>
          <p:cNvSpPr/>
          <p:nvPr/>
        </p:nvSpPr>
        <p:spPr>
          <a:xfrm>
            <a:off x="905000" y="320945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2" name="Shape 162"/>
          <p:cNvSpPr/>
          <p:nvPr/>
        </p:nvSpPr>
        <p:spPr>
          <a:xfrm>
            <a:off x="996600" y="32809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3" name="Shape 163"/>
          <p:cNvSpPr/>
          <p:nvPr/>
        </p:nvSpPr>
        <p:spPr>
          <a:xfrm>
            <a:off x="1089075" y="3385825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4" name="Shape 164"/>
          <p:cNvSpPr/>
          <p:nvPr/>
        </p:nvSpPr>
        <p:spPr>
          <a:xfrm>
            <a:off x="1181075" y="345955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5" name="Shape 165"/>
          <p:cNvSpPr/>
          <p:nvPr/>
        </p:nvSpPr>
        <p:spPr>
          <a:xfrm>
            <a:off x="1273425" y="3535750"/>
            <a:ext cx="1677300" cy="24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рекомендации</a:t>
            </a:r>
            <a:endParaRPr sz="1200"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395650" y="2315125"/>
            <a:ext cx="4053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50" lIns="81625" spcFirstLastPara="1" rIns="81625" wrap="square" tIns="42450">
            <a:noAutofit/>
          </a:bodyPr>
          <a:lstStyle/>
          <a:p>
            <a:pPr indent="-304800" lvl="0" marL="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аналитика конверсии и оттока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•"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законодательство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32825" y="724425"/>
            <a:ext cx="4769100" cy="39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76275" y="1687963"/>
            <a:ext cx="1485000" cy="16161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7750" y="376492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5662550" y="839925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850" y="11853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2713175" y="846750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850" y="12268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 flipH="1">
            <a:off x="331019" y="2307250"/>
            <a:ext cx="795906" cy="881388"/>
          </a:xfrm>
          <a:prstGeom prst="flowChartMultidocument">
            <a:avLst/>
          </a:prstGeom>
          <a:solidFill>
            <a:srgbClr val="F7FA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25" y="2559605"/>
            <a:ext cx="422700" cy="22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Shape 181"/>
          <p:cNvCxnSpPr>
            <a:stCxn id="179" idx="1"/>
            <a:endCxn id="178" idx="1"/>
          </p:cNvCxnSpPr>
          <p:nvPr/>
        </p:nvCxnSpPr>
        <p:spPr>
          <a:xfrm flipH="1" rot="10800000">
            <a:off x="1126925" y="1556044"/>
            <a:ext cx="1629000" cy="119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Shape 182"/>
          <p:cNvCxnSpPr>
            <a:stCxn id="179" idx="1"/>
          </p:cNvCxnSpPr>
          <p:nvPr/>
        </p:nvCxnSpPr>
        <p:spPr>
          <a:xfrm>
            <a:off x="1126925" y="2747944"/>
            <a:ext cx="1300200" cy="379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Shape 183"/>
          <p:cNvCxnSpPr/>
          <p:nvPr/>
        </p:nvCxnSpPr>
        <p:spPr>
          <a:xfrm>
            <a:off x="3803300" y="1460950"/>
            <a:ext cx="1617900" cy="12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0375" y="1270848"/>
            <a:ext cx="476250" cy="392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>
            <a:off x="6453600" y="1611800"/>
            <a:ext cx="1068600" cy="68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186" name="Shape 1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1475" y="923545"/>
            <a:ext cx="845100" cy="88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5013" y="3011923"/>
            <a:ext cx="959285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2660563" y="2499250"/>
            <a:ext cx="1056600" cy="12456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07550" y="1923000"/>
            <a:ext cx="1352400" cy="13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32825" y="724425"/>
            <a:ext cx="4769100" cy="39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76275" y="1687963"/>
            <a:ext cx="1485000" cy="16161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7750" y="376492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5662550" y="839925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850" y="11853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2713175" y="846750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850" y="12268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 flipH="1">
            <a:off x="331019" y="2307250"/>
            <a:ext cx="795906" cy="881388"/>
          </a:xfrm>
          <a:prstGeom prst="flowChartMultidocument">
            <a:avLst/>
          </a:prstGeom>
          <a:solidFill>
            <a:srgbClr val="F7FA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25" y="2559605"/>
            <a:ext cx="422700" cy="22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Shape 204"/>
          <p:cNvCxnSpPr>
            <a:stCxn id="202" idx="1"/>
            <a:endCxn id="201" idx="1"/>
          </p:cNvCxnSpPr>
          <p:nvPr/>
        </p:nvCxnSpPr>
        <p:spPr>
          <a:xfrm flipH="1" rot="10800000">
            <a:off x="1126925" y="1556044"/>
            <a:ext cx="1629000" cy="119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Shape 205"/>
          <p:cNvCxnSpPr>
            <a:stCxn id="201" idx="2"/>
            <a:endCxn id="206" idx="0"/>
          </p:cNvCxnSpPr>
          <p:nvPr/>
        </p:nvCxnSpPr>
        <p:spPr>
          <a:xfrm>
            <a:off x="3084963" y="1885038"/>
            <a:ext cx="1012500" cy="68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Shape 207"/>
          <p:cNvCxnSpPr>
            <a:endCxn id="198" idx="2"/>
          </p:cNvCxnSpPr>
          <p:nvPr/>
        </p:nvCxnSpPr>
        <p:spPr>
          <a:xfrm>
            <a:off x="3851450" y="1460888"/>
            <a:ext cx="1811100" cy="18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9475" y="923548"/>
            <a:ext cx="476250" cy="392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Shape 209"/>
          <p:cNvCxnSpPr/>
          <p:nvPr/>
        </p:nvCxnSpPr>
        <p:spPr>
          <a:xfrm>
            <a:off x="6453600" y="1611800"/>
            <a:ext cx="1068600" cy="68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10" name="Shape 2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1475" y="923545"/>
            <a:ext cx="845100" cy="88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9300" y="3490498"/>
            <a:ext cx="959285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1620638" y="2998475"/>
            <a:ext cx="1056600" cy="12456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07550" y="1923000"/>
            <a:ext cx="1352400" cy="13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3170963" y="2559600"/>
            <a:ext cx="1573992" cy="1245618"/>
          </a:xfrm>
          <a:prstGeom prst="flowChartDocumen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3170974" y="2571750"/>
            <a:ext cx="18528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[mail.log]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2018-05-18 </a:t>
            </a:r>
            <a:r>
              <a:rPr lang="ru">
                <a:solidFill>
                  <a:schemeClr val="dk1"/>
                </a:solidFill>
              </a:rPr>
              <a:t>5af96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2018-05-18 4bf12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2018-05-18 ...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15" name="Shape 215"/>
          <p:cNvCxnSpPr>
            <a:stCxn id="206" idx="1"/>
            <a:endCxn id="212" idx="4"/>
          </p:cNvCxnSpPr>
          <p:nvPr/>
        </p:nvCxnSpPr>
        <p:spPr>
          <a:xfrm flipH="1">
            <a:off x="2677174" y="3129900"/>
            <a:ext cx="493800" cy="49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32825" y="724425"/>
            <a:ext cx="4769100" cy="39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76275" y="1687963"/>
            <a:ext cx="1485000" cy="16161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7750" y="376492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5662550" y="839925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850" y="11853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2713175" y="846750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850" y="12268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 flipH="1">
            <a:off x="331019" y="2307250"/>
            <a:ext cx="795906" cy="881388"/>
          </a:xfrm>
          <a:prstGeom prst="flowChartMultidocument">
            <a:avLst/>
          </a:prstGeom>
          <a:solidFill>
            <a:srgbClr val="F7FA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25" y="2559605"/>
            <a:ext cx="422700" cy="22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>
            <a:stCxn id="228" idx="1"/>
            <a:endCxn id="227" idx="1"/>
          </p:cNvCxnSpPr>
          <p:nvPr/>
        </p:nvCxnSpPr>
        <p:spPr>
          <a:xfrm flipH="1" rot="10800000">
            <a:off x="1126925" y="1556044"/>
            <a:ext cx="1629000" cy="119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Shape 231"/>
          <p:cNvCxnSpPr/>
          <p:nvPr/>
        </p:nvCxnSpPr>
        <p:spPr>
          <a:xfrm>
            <a:off x="3803300" y="1460950"/>
            <a:ext cx="1617900" cy="12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32" name="Shape 2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138" y="1460948"/>
            <a:ext cx="476250" cy="392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Shape 233"/>
          <p:cNvCxnSpPr/>
          <p:nvPr/>
        </p:nvCxnSpPr>
        <p:spPr>
          <a:xfrm>
            <a:off x="6453600" y="1611800"/>
            <a:ext cx="1068600" cy="68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34" name="Shape 2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1475" y="923545"/>
            <a:ext cx="845100" cy="88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5013" y="3011923"/>
            <a:ext cx="959285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2660563" y="2499250"/>
            <a:ext cx="1056600" cy="12456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07550" y="1923000"/>
            <a:ext cx="1352400" cy="13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32825" y="724425"/>
            <a:ext cx="4769100" cy="39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76275" y="1687963"/>
            <a:ext cx="1485000" cy="16161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25" y="4175425"/>
            <a:ext cx="4762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5662550" y="839925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850" y="11853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2713175" y="846750"/>
            <a:ext cx="958500" cy="1038300"/>
          </a:xfrm>
          <a:prstGeom prst="cube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850" y="1226813"/>
            <a:ext cx="658225" cy="6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 flipH="1">
            <a:off x="331019" y="2307250"/>
            <a:ext cx="795906" cy="881388"/>
          </a:xfrm>
          <a:prstGeom prst="flowChartMultidocument">
            <a:avLst/>
          </a:prstGeom>
          <a:solidFill>
            <a:srgbClr val="F7FA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25" y="2559605"/>
            <a:ext cx="422700" cy="22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>
            <a:stCxn id="250" idx="1"/>
            <a:endCxn id="249" idx="1"/>
          </p:cNvCxnSpPr>
          <p:nvPr/>
        </p:nvCxnSpPr>
        <p:spPr>
          <a:xfrm flipH="1" rot="10800000">
            <a:off x="1126925" y="1556044"/>
            <a:ext cx="1629000" cy="119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Shape 253"/>
          <p:cNvCxnSpPr/>
          <p:nvPr/>
        </p:nvCxnSpPr>
        <p:spPr>
          <a:xfrm>
            <a:off x="3803300" y="1460950"/>
            <a:ext cx="1617900" cy="12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4" name="Shape 254"/>
          <p:cNvCxnSpPr/>
          <p:nvPr/>
        </p:nvCxnSpPr>
        <p:spPr>
          <a:xfrm>
            <a:off x="6453600" y="1611800"/>
            <a:ext cx="1068600" cy="68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1475" y="923545"/>
            <a:ext cx="845100" cy="88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65013" y="3011923"/>
            <a:ext cx="959285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2660563" y="2499250"/>
            <a:ext cx="1056600" cy="12456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7550" y="1923000"/>
            <a:ext cx="1352400" cy="13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21500" y="2382727"/>
            <a:ext cx="476250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 rot="10800000">
            <a:off x="7510002" y="3135113"/>
            <a:ext cx="1302048" cy="897588"/>
          </a:xfrm>
          <a:prstGeom prst="flowChartDocumen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7484825" y="3268525"/>
            <a:ext cx="1352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&lt;a href=...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&lt;img src=...</a:t>
            </a:r>
            <a:endParaRPr/>
          </a:p>
        </p:txBody>
      </p:sp>
      <p:cxnSp>
        <p:nvCxnSpPr>
          <p:cNvPr id="262" name="Shape 262"/>
          <p:cNvCxnSpPr>
            <a:endCxn id="250" idx="2"/>
          </p:cNvCxnSpPr>
          <p:nvPr/>
        </p:nvCxnSpPr>
        <p:spPr>
          <a:xfrm rot="10800000">
            <a:off x="784317" y="3155260"/>
            <a:ext cx="5821800" cy="1396500"/>
          </a:xfrm>
          <a:prstGeom prst="bent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Shape 263"/>
          <p:cNvCxnSpPr/>
          <p:nvPr/>
        </p:nvCxnSpPr>
        <p:spPr>
          <a:xfrm flipH="1">
            <a:off x="6073225" y="3694625"/>
            <a:ext cx="1473000" cy="857100"/>
          </a:xfrm>
          <a:prstGeom prst="bentConnector3">
            <a:avLst>
              <a:gd fmla="val 36068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Shape 264"/>
          <p:cNvSpPr txBox="1"/>
          <p:nvPr/>
        </p:nvSpPr>
        <p:spPr>
          <a:xfrm>
            <a:off x="2743925" y="4032700"/>
            <a:ext cx="20163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/?message_id=</a:t>
            </a:r>
            <a:r>
              <a:rPr lang="ru">
                <a:solidFill>
                  <a:schemeClr val="dk1"/>
                </a:solidFill>
              </a:rPr>
              <a:t>5af96</a:t>
            </a:r>
            <a:r>
              <a:rPr lang="ru"/>
              <a:t>...</a:t>
            </a:r>
            <a:endParaRPr/>
          </a:p>
        </p:txBody>
      </p:sp>
      <p:cxnSp>
        <p:nvCxnSpPr>
          <p:cNvPr id="265" name="Shape 265"/>
          <p:cNvCxnSpPr/>
          <p:nvPr/>
        </p:nvCxnSpPr>
        <p:spPr>
          <a:xfrm flipH="1">
            <a:off x="6011825" y="3499375"/>
            <a:ext cx="1473000" cy="857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Shape 266"/>
          <p:cNvCxnSpPr/>
          <p:nvPr/>
        </p:nvCxnSpPr>
        <p:spPr>
          <a:xfrm rot="10800000">
            <a:off x="1062417" y="3151360"/>
            <a:ext cx="5391300" cy="1205100"/>
          </a:xfrm>
          <a:prstGeom prst="bentConnector3">
            <a:avLst>
              <a:gd fmla="val 10022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Shape 267"/>
          <p:cNvCxnSpPr/>
          <p:nvPr/>
        </p:nvCxnSpPr>
        <p:spPr>
          <a:xfrm flipH="1" rot="10800000">
            <a:off x="1171175" y="3187600"/>
            <a:ext cx="1316100" cy="1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Shape 268"/>
          <p:cNvCxnSpPr>
            <a:stCxn id="250" idx="2"/>
            <a:endCxn id="257" idx="2"/>
          </p:cNvCxnSpPr>
          <p:nvPr/>
        </p:nvCxnSpPr>
        <p:spPr>
          <a:xfrm flipH="1" rot="10800000">
            <a:off x="784317" y="3121960"/>
            <a:ext cx="1876200" cy="3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