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4" r:id="rId23"/>
    <p:sldId id="305" r:id="rId24"/>
    <p:sldId id="306" r:id="rId25"/>
    <p:sldId id="307" r:id="rId26"/>
    <p:sldId id="308" r:id="rId27"/>
    <p:sldId id="309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0" r:id="rId50"/>
    <p:sldId id="301" r:id="rId51"/>
    <p:sldId id="302" r:id="rId52"/>
    <p:sldId id="303" r:id="rId53"/>
    <p:sldId id="299" r:id="rId54"/>
    <p:sldId id="258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82" autoAdjust="0"/>
  </p:normalViewPr>
  <p:slideViewPr>
    <p:cSldViewPr>
      <p:cViewPr varScale="1">
        <p:scale>
          <a:sx n="77" d="100"/>
          <a:sy n="77" d="100"/>
        </p:scale>
        <p:origin x="-1312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0CC963-8B57-421D-95B3-1773FDFABD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9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BBD83F-F6EE-4443-A148-EEF350B8B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932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E454A-CA4F-4203-9C71-74BC8310447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B39C-DAD1-460F-867F-347CCD81F59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9D96E-7F4F-4665-91F6-EF0E8ACA7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47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E8250-5873-46B0-8B0B-0DCB66465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92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CC4E-E1C1-465B-B64C-38CA7573F6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1256A-357B-4E1C-8699-B063627E2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40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EBBB-FC12-4CC3-9605-11700F1A9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46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8988-F371-437F-8C32-39EC36210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5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E770-4C11-4BF5-B071-F46F48DE5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74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D4E2-CC54-4504-85EC-DBF3C53615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0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30D5-3D14-40E4-80B9-F02E6754E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5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EFDB-54A1-4AAB-9A9F-CAF89A00E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36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D633B-CEA9-4DB9-81EF-32465109C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2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068AD8-A540-4C2C-B4B2-E5CACC30CD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/>
          <a:lstStyle/>
          <a:p>
            <a:r>
              <a:rPr lang="ru-RU" altLang="ru-RU" sz="3600" b="1" dirty="0" err="1" smtClean="0">
                <a:solidFill>
                  <a:schemeClr val="bg1"/>
                </a:solidFill>
                <a:latin typeface="Trebuchet MS" pitchFamily="34" charset="0"/>
              </a:rPr>
              <a:t>Apache</a:t>
            </a:r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Trebuchet MS" pitchFamily="34" charset="0"/>
              </a:rPr>
              <a:t>Spark</a:t>
            </a:r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Trebuchet MS" pitchFamily="34" charset="0"/>
              </a:rPr>
              <a:t>Streaming</a:t>
            </a:r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 - потоковая обработка событий клиентов и их отображение на интерактивной карте</a:t>
            </a:r>
            <a:r>
              <a:rPr lang="ru-RU" altLang="ru-RU" sz="4000" dirty="0" smtClean="0">
                <a:solidFill>
                  <a:schemeClr val="bg1"/>
                </a:solidFill>
              </a:rPr>
              <a:t> 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83893"/>
            <a:ext cx="7775575" cy="865187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chemeClr val="bg1"/>
                </a:solidFill>
              </a:rPr>
              <a:t>Александр Сербул</a:t>
            </a:r>
          </a:p>
          <a:p>
            <a:r>
              <a:rPr lang="ru-RU" altLang="ru-RU" sz="1800" dirty="0">
                <a:solidFill>
                  <a:schemeClr val="bg1"/>
                </a:solidFill>
              </a:rPr>
              <a:t>р</a:t>
            </a:r>
            <a:r>
              <a:rPr lang="ru-RU" altLang="ru-RU" sz="1800" dirty="0" smtClean="0">
                <a:solidFill>
                  <a:schemeClr val="bg1"/>
                </a:solidFill>
              </a:rPr>
              <a:t>уководитель направления, ООО «1С-Битрикс»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971600" y="5284475"/>
            <a:ext cx="7128792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22040" tIns="60840" rIns="122040" bIns="6084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36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Франц Кафка (1883 - 1924)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87824" y="1000475"/>
            <a:ext cx="3063959" cy="429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/>
        </p:nvSpPr>
        <p:spPr>
          <a:xfrm>
            <a:off x="395536" y="1988840"/>
            <a:ext cx="5002200" cy="43418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http://kafka.apache.org/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“LinkedIn”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Не совсем очередь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Совсем не очередь!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Клиентское приложение «держит» курсор потока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Scala!</a:t>
            </a: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24328" y="1196752"/>
            <a:ext cx="1267624" cy="197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82744" y="3140968"/>
            <a:ext cx="4325760" cy="36385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</a:t>
            </a:r>
            <a:r>
              <a:rPr lang="en-US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Kafka</a:t>
            </a:r>
          </a:p>
        </p:txBody>
      </p:sp>
    </p:spTree>
    <p:extLst>
      <p:ext uri="{BB962C8B-B14F-4D97-AF65-F5344CB8AC3E}">
        <p14:creationId xmlns:p14="http://schemas.microsoft.com/office/powerpoint/2010/main" val="2534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Kafka - 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глубже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479828" y="1768214"/>
            <a:ext cx="5002200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Очереди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2.0?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Highload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очереди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Халтура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?” :-)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2040" y="1913112"/>
            <a:ext cx="3927097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4640" y="3789040"/>
            <a:ext cx="4401376" cy="268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Storm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07268" y="1844824"/>
            <a:ext cx="5002200" cy="29568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http://storm.apache.org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Task parallel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Удобные, гибкие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workflow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Clojure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/JVM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79912" y="4267751"/>
            <a:ext cx="5313063" cy="22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16216" y="2060848"/>
            <a:ext cx="2411640" cy="755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/>
          <p:nvPr/>
        </p:nvSpPr>
        <p:spPr>
          <a:xfrm>
            <a:off x="107504" y="999667"/>
            <a:ext cx="900100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Событий — много,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может призвать, как там его… </a:t>
            </a:r>
            <a:r>
              <a:rPr lang="ru-RU" sz="2800" b="1" strike="sngStrike" dirty="0" err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К`Туна</a:t>
            </a:r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Hadoop</a:t>
            </a:r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42354" y="2420888"/>
            <a:ext cx="2931299" cy="361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Hadoop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056" y="2348880"/>
            <a:ext cx="3274002" cy="294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24328" y="1200240"/>
            <a:ext cx="1295280" cy="12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51658" y="5297468"/>
            <a:ext cx="1396800" cy="139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9552" y="5157192"/>
            <a:ext cx="4605208" cy="131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7"/>
          <p:cNvSpPr/>
          <p:nvPr/>
        </p:nvSpPr>
        <p:spPr>
          <a:xfrm>
            <a:off x="572261" y="1913112"/>
            <a:ext cx="6229440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Платформа: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вычисления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MapReduce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файловая система (HDFS)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“SQL-запросы” по данным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Hive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24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29625"/>
          <a:stretch>
            <a:fillRect/>
          </a:stretch>
        </p:blipFill>
        <p:spPr>
          <a:xfrm>
            <a:off x="6022" y="6436"/>
            <a:ext cx="9137978" cy="68515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"/>
          <p:cNvSpPr/>
          <p:nvPr/>
        </p:nvSpPr>
        <p:spPr>
          <a:xfrm>
            <a:off x="251519" y="908720"/>
            <a:ext cx="8784977" cy="477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22040" tIns="60840" rIns="122040" bIns="6084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solidFill>
                  <a:srgbClr val="FFFFFF"/>
                </a:solidFill>
              </a:defRPr>
            </a:pPr>
            <a:r>
              <a:rPr lang="ru-RU" sz="8000" b="1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Не увлекайтесь!</a:t>
            </a:r>
          </a:p>
        </p:txBody>
      </p:sp>
    </p:spTree>
    <p:extLst>
      <p:ext uri="{BB962C8B-B14F-4D97-AF65-F5344CB8AC3E}">
        <p14:creationId xmlns:p14="http://schemas.microsoft.com/office/powerpoint/2010/main" val="33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Hadoop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4048" y="2055345"/>
            <a:ext cx="3959400" cy="356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7"/>
          <p:cNvSpPr/>
          <p:nvPr/>
        </p:nvSpPr>
        <p:spPr>
          <a:xfrm>
            <a:off x="539552" y="2636912"/>
            <a:ext cx="4608512" cy="2402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Локальность данных?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Reduce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— алгоритмы?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Сетевые издержки…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Все измеряем и думаем.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152" y="3148820"/>
            <a:ext cx="287172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>
            <a:off x="755576" y="2708920"/>
            <a:ext cx="5040560" cy="2402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Скорость!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Работа в памяти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Кэширование в памяти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Простота развертывания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1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Парадигма </a:t>
            </a:r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MapReduce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7584" y="2132856"/>
            <a:ext cx="7199279" cy="2832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/>
          <p:nvPr/>
        </p:nvSpPr>
        <p:spPr>
          <a:xfrm>
            <a:off x="460703" y="5392800"/>
            <a:ext cx="8641080" cy="43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Mining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of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Massive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Datasets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»: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Leskovec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Rajaraman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Ullman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Stanford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University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1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0941" b="20622"/>
          <a:stretch>
            <a:fillRect/>
          </a:stretch>
        </p:blipFill>
        <p:spPr>
          <a:xfrm>
            <a:off x="0" y="27384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4"/>
          <p:cNvSpPr/>
          <p:nvPr/>
        </p:nvSpPr>
        <p:spPr>
          <a:xfrm>
            <a:off x="3131840" y="188640"/>
            <a:ext cx="5808592" cy="34185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54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Карл, я </a:t>
            </a:r>
            <a:r>
              <a:rPr lang="ru-RU" sz="5400" dirty="0" smtClean="0"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так люблю писать код и пишу его уже 20 лет</a:t>
            </a:r>
            <a:endParaRPr lang="ru-RU" sz="54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8" name="Text Box 5"/>
          <p:cNvSpPr/>
          <p:nvPr/>
        </p:nvSpPr>
        <p:spPr>
          <a:xfrm>
            <a:off x="395536" y="4869160"/>
            <a:ext cx="5678280" cy="173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5400" b="0" i="0" u="none" strike="noStrike" cap="none" baseline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Это очень круто, пап!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592" y="1772816"/>
            <a:ext cx="7419960" cy="432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 - 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код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3928" y="1988840"/>
            <a:ext cx="509984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/>
          <p:nvPr/>
        </p:nvSpPr>
        <p:spPr>
          <a:xfrm>
            <a:off x="251520" y="2063891"/>
            <a:ext cx="4402079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Реляционная алгебра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Распределенные коллекции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Цепочки обработки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317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- грабли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4088904" cy="3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323528" y="1895297"/>
            <a:ext cx="5637634" cy="387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Развертывание – 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spark-ec2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Cloudera, Hortonworks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Потроха: </a:t>
            </a:r>
            <a:r>
              <a:rPr lang="en-US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hdfs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Начало поддержки в 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Amazon Web Services (EMR)</a:t>
            </a: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Логирование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ротация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– куда попало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Несовместимость с 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AWS SDK for Java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85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- грабли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467544" y="2060848"/>
            <a:ext cx="4701530" cy="3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/spark/bin/spark-submit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--driver-memory 4G</a:t>
            </a: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--executor-memory 25G</a:t>
            </a: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системные свойства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-D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4386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- грабли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66" y="2924944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772816"/>
            <a:ext cx="7293818" cy="42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spark.serializer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org.apache.spark.serializer.KryoSerializer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spark.kryoserializer.buffer.mb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256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spark.storage.memoryFraction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0.1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spark.driver.maxResultSize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2048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spark.default.parallelism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128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63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– </a:t>
            </a:r>
            <a:r>
              <a:rPr lang="ru-RU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логирование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и очистка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41642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60" y="1700808"/>
            <a:ext cx="8078352" cy="42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export SPARK_LOCAL_DIRS="/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mnt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/spark,/mnt2/spark"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export SPARK_WORKER_DIR="/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mnt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spark_worker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"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export SPARK_WORKER_OPTS="-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Dspark.worker.cleanup.enabled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=true -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Dspark.worker.cleanup.interval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=1800 -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Dspark.worker.cleanup.appDataTtl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=259200"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#Worker executor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stdout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stderr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logs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spark.executor.logs.rolling.maxRetainedFiles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spark.executor.logs.rolling.strategy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time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spark.executor.logs.rolling.time.interval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daily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18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703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– выгрузка результатов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95536" y="1700808"/>
            <a:ext cx="5531644" cy="19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Actions: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RDD.collect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– 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падает по памяти</a:t>
            </a: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RDD.toLocalIterator</a:t>
            </a: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()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– медленно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как выгружать рекомендательные модели?</a:t>
            </a: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33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– сортировка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95536" y="2204864"/>
            <a:ext cx="8280920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HDFS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saveAsTextFile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saveAsSequenceFile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saveAsObjectFile</a:t>
            </a: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alt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alt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Как сохранить отсортированные данные?</a:t>
            </a:r>
          </a:p>
        </p:txBody>
      </p:sp>
    </p:spTree>
    <p:extLst>
      <p:ext uri="{BB962C8B-B14F-4D97-AF65-F5344CB8AC3E}">
        <p14:creationId xmlns:p14="http://schemas.microsoft.com/office/powerpoint/2010/main" val="13833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539552" y="2420888"/>
            <a:ext cx="4159080" cy="33261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Кластеризация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Bloom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-фильтр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Уникальные элементы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Агрегация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Ограничения по памяти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Это – уже не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SQL ;-)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95536" y="5949280"/>
            <a:ext cx="4303096" cy="43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«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Mining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of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Massive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Datasets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»: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Leskovec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Rajaraman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Ullman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(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Stanford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University</a:t>
            </a:r>
            <a:r>
              <a:rPr lang="ru-RU" sz="12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2040" y="1844824"/>
            <a:ext cx="4061072" cy="46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«</a:t>
            </a:r>
            <a:r>
              <a:rPr lang="en-US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Online</a:t>
            </a:r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» алгоритмы, они другие!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25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Война систем хранения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112" y="1628800"/>
            <a:ext cx="3472147" cy="26034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5"/>
          <p:cNvSpPr/>
          <p:nvPr/>
        </p:nvSpPr>
        <p:spPr>
          <a:xfrm>
            <a:off x="251520" y="1733399"/>
            <a:ext cx="5770640" cy="25596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SQL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MapReduce: Hive, Pig, Spark SQL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SQL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MPP (massive parallel processing):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Impala, Presto, Amazon RedShift, Vertica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NoSQL: Cassandra,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Hbase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Amazon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DynamoDB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Классика: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MySQL, MS SQL, Oracle, 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136" y="5078089"/>
            <a:ext cx="3203640" cy="117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8750" y="5013176"/>
            <a:ext cx="2719440" cy="135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5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/>
          <p:nvPr/>
        </p:nvSpPr>
        <p:spPr>
          <a:xfrm>
            <a:off x="2267744" y="116632"/>
            <a:ext cx="6801116" cy="67424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5400" b="0" i="0" u="none" strike="noStrike" cap="none" baseline="0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Но я его быстро забываю и приходится вспоминать</a:t>
            </a:r>
            <a:r>
              <a:rPr lang="ru-RU" sz="5400" b="0" i="0" u="none" strike="noStrike" cap="none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 код каждый раз заново!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5400" baseline="0" dirty="0">
              <a:solidFill>
                <a:srgbClr val="FFFFFF"/>
              </a:solidFill>
              <a:latin typeface="Arial" pitchFamily="34"/>
              <a:ea typeface="Microsoft YaHei" pitchFamily="2"/>
              <a:cs typeface="Microsoft YaHei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5400" b="0" i="0" u="none" strike="noStrike" cap="none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</a:rPr>
              <a:t>Дурака работа любит </a:t>
            </a:r>
            <a:r>
              <a:rPr lang="ru-RU" sz="5400" b="0" i="0" u="none" strike="noStrike" cap="none" dirty="0" smtClean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Microsoft YaHei" pitchFamily="2"/>
                <a:cs typeface="Microsoft YaHei" pitchFamily="2"/>
                <a:sym typeface="Wingdings" panose="05000000000000000000" pitchFamily="2" charset="2"/>
              </a:rPr>
              <a:t></a:t>
            </a:r>
            <a:endParaRPr lang="ru-RU" sz="54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76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Lambda - 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архитектура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467544" y="2204864"/>
            <a:ext cx="415908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Людей заваливает данными…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 большой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скоростью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780" y="3933056"/>
            <a:ext cx="4462962" cy="240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5997" y="3933056"/>
            <a:ext cx="4356154" cy="254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20272" y="1700808"/>
            <a:ext cx="1714319" cy="171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9765"/>
          <a:stretch/>
        </p:blipFill>
        <p:spPr>
          <a:xfrm>
            <a:off x="0" y="0"/>
            <a:ext cx="9144000" cy="686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/>
          <p:nvPr/>
        </p:nvSpPr>
        <p:spPr>
          <a:xfrm>
            <a:off x="107504" y="2780928"/>
            <a:ext cx="8784976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Как устроен наш облачный сервис рекомендаций. Разминаем мозг.</a:t>
            </a:r>
          </a:p>
        </p:txBody>
      </p:sp>
    </p:spTree>
    <p:extLst>
      <p:ext uri="{BB962C8B-B14F-4D97-AF65-F5344CB8AC3E}">
        <p14:creationId xmlns:p14="http://schemas.microsoft.com/office/powerpoint/2010/main" val="34606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BigData</a:t>
            </a:r>
            <a:r>
              <a:rPr lang="en-US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– </a:t>
            </a:r>
            <a:r>
              <a:rPr lang="ru-RU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«под капотом». Виды событий.</a:t>
            </a:r>
          </a:p>
        </p:txBody>
      </p:sp>
      <p:sp>
        <p:nvSpPr>
          <p:cNvPr id="13" name="Rectangle 3"/>
          <p:cNvSpPr/>
          <p:nvPr/>
        </p:nvSpPr>
        <p:spPr>
          <a:xfrm>
            <a:off x="377917" y="2132856"/>
            <a:ext cx="2609907" cy="37878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Кука Пользователя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Хэш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лицензии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Домен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ID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товара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Название Товара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Категории Товара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ID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рекомендации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ряд других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591809" y="1680929"/>
            <a:ext cx="4516695" cy="4851596"/>
            <a:chOff x="6138860" y="1447056"/>
            <a:chExt cx="4516695" cy="4851596"/>
          </a:xfrm>
        </p:grpSpPr>
        <p:sp>
          <p:nvSpPr>
            <p:cNvPr id="12" name="Oval 2"/>
            <p:cNvSpPr/>
            <p:nvPr/>
          </p:nvSpPr>
          <p:spPr>
            <a:xfrm>
              <a:off x="7452320" y="2924944"/>
              <a:ext cx="1924944" cy="192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57240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800" b="1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Событие</a:t>
              </a:r>
            </a:p>
          </p:txBody>
        </p:sp>
        <p:sp>
          <p:nvSpPr>
            <p:cNvPr id="14" name="Oval 4"/>
            <p:cNvSpPr/>
            <p:nvPr/>
          </p:nvSpPr>
          <p:spPr>
            <a:xfrm>
              <a:off x="6138860" y="1447056"/>
              <a:ext cx="1909936" cy="19099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800" b="1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Просмотр товара</a:t>
              </a:r>
            </a:p>
          </p:txBody>
        </p:sp>
        <p:sp>
          <p:nvSpPr>
            <p:cNvPr id="16" name="Oval 5"/>
            <p:cNvSpPr/>
            <p:nvPr/>
          </p:nvSpPr>
          <p:spPr>
            <a:xfrm>
              <a:off x="8748463" y="1456416"/>
              <a:ext cx="1895933" cy="18962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400" b="1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Добавление</a:t>
              </a:r>
              <a:br>
                <a:rPr lang="ru-RU" sz="1400" b="1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</a:br>
              <a:r>
                <a:rPr lang="ru-RU" sz="1400" b="1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 в корзину</a:t>
              </a:r>
            </a:p>
          </p:txBody>
        </p:sp>
        <p:sp>
          <p:nvSpPr>
            <p:cNvPr id="17" name="Oval 6"/>
            <p:cNvSpPr/>
            <p:nvPr/>
          </p:nvSpPr>
          <p:spPr>
            <a:xfrm>
              <a:off x="6228183" y="4356936"/>
              <a:ext cx="1831773" cy="18317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800" b="1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Заказ</a:t>
              </a:r>
            </a:p>
          </p:txBody>
        </p:sp>
        <p:sp>
          <p:nvSpPr>
            <p:cNvPr id="18" name="Oval 7"/>
            <p:cNvSpPr/>
            <p:nvPr/>
          </p:nvSpPr>
          <p:spPr>
            <a:xfrm>
              <a:off x="8748462" y="4391856"/>
              <a:ext cx="1907093" cy="1906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28440">
              <a:solidFill>
                <a:srgbClr val="FF0000"/>
              </a:solidFill>
              <a:custDash>
                <a:ds d="400000" sp="100000"/>
              </a:custDash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800" b="1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Оплата Заказа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Бигдата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– с птичьего полета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AutoShape 1"/>
          <p:cNvSpPr/>
          <p:nvPr/>
        </p:nvSpPr>
        <p:spPr>
          <a:xfrm>
            <a:off x="1738226" y="2931803"/>
            <a:ext cx="1381097" cy="183035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400" b="0" i="0" u="none" strike="noStrike" cap="none" baseline="0">
                <a:ln>
                  <a:noFill/>
                </a:ln>
                <a:solidFill>
                  <a:srgbClr val="AFABAB"/>
                </a:solidFill>
                <a:latin typeface="Arial" pitchFamily="34"/>
                <a:ea typeface="Microsoft YaHei" pitchFamily="2"/>
                <a:cs typeface="Microsoft YaHei" pitchFamily="2"/>
              </a:rPr>
              <a:t>Регистрация</a:t>
            </a:r>
          </a:p>
        </p:txBody>
      </p:sp>
      <p:sp>
        <p:nvSpPr>
          <p:cNvPr id="12" name="AutoShape 2"/>
          <p:cNvSpPr/>
          <p:nvPr/>
        </p:nvSpPr>
        <p:spPr>
          <a:xfrm>
            <a:off x="3738204" y="3010653"/>
            <a:ext cx="1461573" cy="183035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400" b="0" i="0" u="none" strike="noStrike" cap="none" baseline="0">
                <a:ln>
                  <a:noFill/>
                </a:ln>
                <a:solidFill>
                  <a:srgbClr val="AFABAB"/>
                </a:solidFill>
                <a:latin typeface="Arial" pitchFamily="34"/>
                <a:ea typeface="Microsoft YaHei" pitchFamily="2"/>
                <a:cs typeface="Microsoft YaHei" pitchFamily="2"/>
              </a:rPr>
              <a:t>Хранение</a:t>
            </a:r>
          </a:p>
        </p:txBody>
      </p:sp>
      <p:sp>
        <p:nvSpPr>
          <p:cNvPr id="13" name="AutoShape 4"/>
          <p:cNvSpPr/>
          <p:nvPr/>
        </p:nvSpPr>
        <p:spPr>
          <a:xfrm>
            <a:off x="2240050" y="2257918"/>
            <a:ext cx="1425265" cy="384767"/>
          </a:xfrm>
          <a:custGeom>
            <a:avLst>
              <a:gd name="f0" fmla="val -5008"/>
              <a:gd name="f1" fmla="val 0"/>
              <a:gd name="f2" fmla="val 49793"/>
              <a:gd name="f3" fmla="val -1800"/>
              <a:gd name="f4" fmla="val 4000"/>
              <a:gd name="f5" fmla="val 0"/>
              <a:gd name="f6" fmla="val 0"/>
              <a:gd name="f7" fmla="val 0"/>
            </a:avLst>
            <a:gdLst>
              <a:gd name="f8" fmla="val w"/>
              <a:gd name="f9" fmla="val h"/>
              <a:gd name="f10" fmla="val 0"/>
              <a:gd name="f11" fmla="val 21600"/>
              <a:gd name="f12" fmla="val -2147483647"/>
              <a:gd name="f13" fmla="val 2147483647"/>
              <a:gd name="f14" fmla="*/ f8 1 21600"/>
              <a:gd name="f15" fmla="*/ f9 1 21600"/>
              <a:gd name="f16" fmla="pin -2147483647 f0 2147483647"/>
              <a:gd name="f17" fmla="pin -2147483647 f2 2147483647"/>
              <a:gd name="f18" fmla="pin -2147483647 f3 2147483647"/>
              <a:gd name="f19" fmla="pin -2147483647 f4 2147483647"/>
              <a:gd name="f20" fmla="val f16"/>
              <a:gd name="f21" fmla="val f17"/>
              <a:gd name="f22" fmla="val f18"/>
              <a:gd name="f23" fmla="val f19"/>
              <a:gd name="f24" fmla="*/ f16 f14 1"/>
              <a:gd name="f25" fmla="*/ f17 f15 1"/>
              <a:gd name="f26" fmla="*/ f18 f14 1"/>
              <a:gd name="f27" fmla="*/ f19 f15 1"/>
            </a:gdLst>
            <a:ahLst>
              <a:ahXY gdRefX="f0" minX="f12" maxX="f13" gdRefY="f2" minY="f12" maxY="f13">
                <a:pos x="f24" y="f25"/>
              </a:ahXY>
              <a:ahXY gdRefX="f3" minX="f12" maxX="f13" gdRefY="f4" minY="f12" maxY="f13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 stroke="0">
                <a:moveTo>
                  <a:pt x="f10" y="f10"/>
                </a:moveTo>
                <a:lnTo>
                  <a:pt x="f11" y="f10"/>
                </a:lnTo>
                <a:lnTo>
                  <a:pt x="f11" y="f11"/>
                </a:lnTo>
                <a:lnTo>
                  <a:pt x="f10" y="f11"/>
                </a:lnTo>
                <a:close/>
              </a:path>
              <a:path w="21600" h="21600">
                <a:moveTo>
                  <a:pt x="f20" y="f21"/>
                </a:moveTo>
                <a:lnTo>
                  <a:pt x="f22" y="f23"/>
                </a:lnTo>
              </a:path>
              <a:path w="21600" h="21600">
                <a:moveTo>
                  <a:pt x="f22" y="f10"/>
                </a:moveTo>
                <a:lnTo>
                  <a:pt x="f22" y="f11"/>
                </a:lnTo>
              </a:path>
            </a:pathLst>
          </a:custGeom>
          <a:solidFill>
            <a:srgbClr val="F2F2F2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~1700 </a:t>
            </a:r>
            <a:r>
              <a:rPr lang="ru-RU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запросов/сек</a:t>
            </a:r>
          </a:p>
        </p:txBody>
      </p:sp>
      <p:sp>
        <p:nvSpPr>
          <p:cNvPr id="14" name="Oval 5"/>
          <p:cNvSpPr/>
          <p:nvPr/>
        </p:nvSpPr>
        <p:spPr>
          <a:xfrm>
            <a:off x="1267293" y="3681015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6" name="Oval 6"/>
          <p:cNvSpPr/>
          <p:nvPr/>
        </p:nvSpPr>
        <p:spPr>
          <a:xfrm>
            <a:off x="1096586" y="4084750"/>
            <a:ext cx="164745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7" name="Oval 7"/>
          <p:cNvSpPr/>
          <p:nvPr/>
        </p:nvSpPr>
        <p:spPr>
          <a:xfrm>
            <a:off x="610207" y="3792110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8" name="Oval 8"/>
          <p:cNvSpPr/>
          <p:nvPr/>
        </p:nvSpPr>
        <p:spPr>
          <a:xfrm>
            <a:off x="1337743" y="4296372"/>
            <a:ext cx="165016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9" name="Oval 9"/>
          <p:cNvSpPr/>
          <p:nvPr/>
        </p:nvSpPr>
        <p:spPr>
          <a:xfrm>
            <a:off x="1433393" y="4031099"/>
            <a:ext cx="165016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0" name="Oval 10"/>
          <p:cNvSpPr/>
          <p:nvPr/>
        </p:nvSpPr>
        <p:spPr>
          <a:xfrm>
            <a:off x="1428516" y="3596204"/>
            <a:ext cx="166100" cy="1658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512243" y="3819477"/>
            <a:ext cx="165016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2" name="Oval 12"/>
          <p:cNvSpPr/>
          <p:nvPr/>
        </p:nvSpPr>
        <p:spPr>
          <a:xfrm>
            <a:off x="844319" y="3379705"/>
            <a:ext cx="166100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3" name="Oval 13"/>
          <p:cNvSpPr/>
          <p:nvPr/>
        </p:nvSpPr>
        <p:spPr>
          <a:xfrm>
            <a:off x="285052" y="4027306"/>
            <a:ext cx="166100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4" name="Oval 14"/>
          <p:cNvSpPr/>
          <p:nvPr/>
        </p:nvSpPr>
        <p:spPr>
          <a:xfrm>
            <a:off x="1010420" y="3905643"/>
            <a:ext cx="166100" cy="164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5" name="Oval 15"/>
          <p:cNvSpPr/>
          <p:nvPr/>
        </p:nvSpPr>
        <p:spPr>
          <a:xfrm>
            <a:off x="693664" y="4510162"/>
            <a:ext cx="165016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6" name="Oval 16"/>
          <p:cNvSpPr/>
          <p:nvPr/>
        </p:nvSpPr>
        <p:spPr>
          <a:xfrm>
            <a:off x="444107" y="3596204"/>
            <a:ext cx="166100" cy="1658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7" name="Oval 17"/>
          <p:cNvSpPr/>
          <p:nvPr/>
        </p:nvSpPr>
        <p:spPr>
          <a:xfrm>
            <a:off x="977091" y="3549598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8" name="Oval 18"/>
          <p:cNvSpPr/>
          <p:nvPr/>
        </p:nvSpPr>
        <p:spPr>
          <a:xfrm>
            <a:off x="191841" y="4665424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9" name="Oval 19"/>
          <p:cNvSpPr/>
          <p:nvPr/>
        </p:nvSpPr>
        <p:spPr>
          <a:xfrm>
            <a:off x="502635" y="3296248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0" name="Oval 20"/>
          <p:cNvSpPr/>
          <p:nvPr/>
        </p:nvSpPr>
        <p:spPr>
          <a:xfrm>
            <a:off x="1033181" y="4376306"/>
            <a:ext cx="166100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1" name="Oval 21"/>
          <p:cNvSpPr/>
          <p:nvPr/>
        </p:nvSpPr>
        <p:spPr>
          <a:xfrm>
            <a:off x="191841" y="3131232"/>
            <a:ext cx="166100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2" name="AutoShape 22"/>
          <p:cNvSpPr/>
          <p:nvPr/>
        </p:nvSpPr>
        <p:spPr>
          <a:xfrm>
            <a:off x="1791877" y="3702421"/>
            <a:ext cx="1233152" cy="3286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bitrix.info</a:t>
            </a:r>
          </a:p>
        </p:txBody>
      </p:sp>
      <p:sp>
        <p:nvSpPr>
          <p:cNvPr id="33" name="Oval 23"/>
          <p:cNvSpPr/>
          <p:nvPr/>
        </p:nvSpPr>
        <p:spPr>
          <a:xfrm>
            <a:off x="753547" y="4066866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4" name="AutoShape 24"/>
          <p:cNvSpPr/>
          <p:nvPr/>
        </p:nvSpPr>
        <p:spPr>
          <a:xfrm>
            <a:off x="610207" y="2297207"/>
            <a:ext cx="817223" cy="1058652"/>
          </a:xfrm>
          <a:custGeom>
            <a:avLst>
              <a:gd name="f0" fmla="val 108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5" name="Oval 25"/>
          <p:cNvSpPr/>
          <p:nvPr/>
        </p:nvSpPr>
        <p:spPr>
          <a:xfrm>
            <a:off x="3562620" y="3694022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6" name="Oval 26"/>
          <p:cNvSpPr/>
          <p:nvPr/>
        </p:nvSpPr>
        <p:spPr>
          <a:xfrm>
            <a:off x="3804048" y="3905643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7" name="Oval 27"/>
          <p:cNvSpPr/>
          <p:nvPr/>
        </p:nvSpPr>
        <p:spPr>
          <a:xfrm>
            <a:off x="3476725" y="3514915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8" name="Oval 28"/>
          <p:cNvSpPr/>
          <p:nvPr/>
        </p:nvSpPr>
        <p:spPr>
          <a:xfrm>
            <a:off x="3499486" y="3985578"/>
            <a:ext cx="165829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9" name="Oval 29"/>
          <p:cNvSpPr/>
          <p:nvPr/>
        </p:nvSpPr>
        <p:spPr>
          <a:xfrm>
            <a:off x="3220936" y="3677221"/>
            <a:ext cx="165016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0" name="AutoShape 30"/>
          <p:cNvSpPr/>
          <p:nvPr/>
        </p:nvSpPr>
        <p:spPr>
          <a:xfrm>
            <a:off x="3943865" y="3433626"/>
            <a:ext cx="1071658" cy="881713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E2F0D9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1" name="AutoShape 31"/>
          <p:cNvSpPr/>
          <p:nvPr/>
        </p:nvSpPr>
        <p:spPr>
          <a:xfrm>
            <a:off x="5276190" y="1820583"/>
            <a:ext cx="1459948" cy="41831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400" b="0" i="0" u="none" strike="noStrike" cap="none" baseline="0">
                <a:ln>
                  <a:noFill/>
                </a:ln>
                <a:solidFill>
                  <a:srgbClr val="AFABAB"/>
                </a:solidFill>
                <a:latin typeface="Arial" pitchFamily="34"/>
                <a:ea typeface="Microsoft YaHei" pitchFamily="2"/>
                <a:cs typeface="Microsoft YaHei" pitchFamily="2"/>
              </a:rPr>
              <a:t>Обработка, анализ</a:t>
            </a:r>
          </a:p>
        </p:txBody>
      </p:sp>
      <p:sp>
        <p:nvSpPr>
          <p:cNvPr id="42" name="AutoShape 32"/>
          <p:cNvSpPr/>
          <p:nvPr/>
        </p:nvSpPr>
        <p:spPr>
          <a:xfrm>
            <a:off x="5405168" y="2132462"/>
            <a:ext cx="1233152" cy="16274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BE5D6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Batch </a:t>
            </a:r>
            <a:r>
              <a:rPr lang="ru-RU" sz="19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процессинг</a:t>
            </a:r>
          </a:p>
        </p:txBody>
      </p:sp>
      <p:sp>
        <p:nvSpPr>
          <p:cNvPr id="43" name="AutoShape 33"/>
          <p:cNvSpPr/>
          <p:nvPr/>
        </p:nvSpPr>
        <p:spPr>
          <a:xfrm>
            <a:off x="5389723" y="3925966"/>
            <a:ext cx="1233152" cy="15303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BE5D6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On-line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9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процессинг</a:t>
            </a:r>
          </a:p>
        </p:txBody>
      </p:sp>
      <p:sp>
        <p:nvSpPr>
          <p:cNvPr id="44" name="AutoShape 34"/>
          <p:cNvSpPr/>
          <p:nvPr/>
        </p:nvSpPr>
        <p:spPr>
          <a:xfrm rot="2700000">
            <a:off x="4004088" y="3877701"/>
            <a:ext cx="1415781" cy="507785"/>
          </a:xfrm>
          <a:custGeom>
            <a:avLst>
              <a:gd name="f0" fmla="val 1772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5" name="AutoShape 35"/>
          <p:cNvSpPr/>
          <p:nvPr/>
        </p:nvSpPr>
        <p:spPr>
          <a:xfrm rot="5400000">
            <a:off x="5034898" y="3733446"/>
            <a:ext cx="1415781" cy="507785"/>
          </a:xfrm>
          <a:custGeom>
            <a:avLst>
              <a:gd name="f0" fmla="val 1772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6" name="AutoShape 36"/>
          <p:cNvSpPr/>
          <p:nvPr/>
        </p:nvSpPr>
        <p:spPr>
          <a:xfrm>
            <a:off x="6823388" y="2895764"/>
            <a:ext cx="1694331" cy="18306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F2F2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1200" b="0" i="0" u="none" strike="noStrike" cap="none" baseline="0">
                <a:ln>
                  <a:noFill/>
                </a:ln>
                <a:solidFill>
                  <a:srgbClr val="AFABAB"/>
                </a:solidFill>
                <a:latin typeface="Arial" pitchFamily="34"/>
                <a:ea typeface="Microsoft YaHei" pitchFamily="2"/>
                <a:cs typeface="Microsoft YaHei" pitchFamily="2"/>
              </a:rPr>
              <a:t>Выдача ключевой информации</a:t>
            </a:r>
          </a:p>
        </p:txBody>
      </p:sp>
      <p:sp>
        <p:nvSpPr>
          <p:cNvPr id="47" name="AutoShape 37"/>
          <p:cNvSpPr/>
          <p:nvPr/>
        </p:nvSpPr>
        <p:spPr>
          <a:xfrm>
            <a:off x="6877310" y="3666654"/>
            <a:ext cx="1579443" cy="3284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9D9D9"/>
          </a:solidFill>
          <a:ln w="12600">
            <a:solidFill>
              <a:srgbClr val="41719C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1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rPr>
              <a:t>analytics.bitrix.info</a:t>
            </a:r>
          </a:p>
        </p:txBody>
      </p:sp>
      <p:sp>
        <p:nvSpPr>
          <p:cNvPr id="48" name="AutoShape 38"/>
          <p:cNvSpPr/>
          <p:nvPr/>
        </p:nvSpPr>
        <p:spPr>
          <a:xfrm>
            <a:off x="3201697" y="3328493"/>
            <a:ext cx="816140" cy="1058652"/>
          </a:xfrm>
          <a:custGeom>
            <a:avLst>
              <a:gd name="f0" fmla="val 108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9" name="AutoShape 39"/>
          <p:cNvSpPr/>
          <p:nvPr/>
        </p:nvSpPr>
        <p:spPr>
          <a:xfrm>
            <a:off x="5487540" y="3587804"/>
            <a:ext cx="1416052" cy="508868"/>
          </a:xfrm>
          <a:custGeom>
            <a:avLst>
              <a:gd name="f0" fmla="val 1772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0" name="Oval 40"/>
          <p:cNvSpPr/>
          <p:nvPr/>
        </p:nvSpPr>
        <p:spPr>
          <a:xfrm>
            <a:off x="8860758" y="3778833"/>
            <a:ext cx="164745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48235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1" name="Oval 41"/>
          <p:cNvSpPr/>
          <p:nvPr/>
        </p:nvSpPr>
        <p:spPr>
          <a:xfrm>
            <a:off x="8774592" y="3599726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48235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2" name="Oval 42"/>
          <p:cNvSpPr/>
          <p:nvPr/>
        </p:nvSpPr>
        <p:spPr>
          <a:xfrm>
            <a:off x="8530996" y="3762033"/>
            <a:ext cx="166100" cy="1650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48235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3" name="Oval 43"/>
          <p:cNvSpPr/>
          <p:nvPr/>
        </p:nvSpPr>
        <p:spPr>
          <a:xfrm>
            <a:off x="8784347" y="4031099"/>
            <a:ext cx="166100" cy="1661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48235"/>
          </a:solidFill>
          <a:ln w="3240">
            <a:solidFill>
              <a:srgbClr val="41719C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4" name="AutoShape 45"/>
          <p:cNvSpPr/>
          <p:nvPr/>
        </p:nvSpPr>
        <p:spPr>
          <a:xfrm>
            <a:off x="8268162" y="4594973"/>
            <a:ext cx="816140" cy="1058652"/>
          </a:xfrm>
          <a:custGeom>
            <a:avLst>
              <a:gd name="f0" fmla="val 108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5" name="AutoShape 34"/>
          <p:cNvSpPr/>
          <p:nvPr/>
        </p:nvSpPr>
        <p:spPr>
          <a:xfrm rot="18900000">
            <a:off x="4099568" y="2908261"/>
            <a:ext cx="1415781" cy="507785"/>
          </a:xfrm>
          <a:custGeom>
            <a:avLst>
              <a:gd name="f0" fmla="val 1772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7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720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Бигдата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- детально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1628800"/>
            <a:ext cx="8956966" cy="4535976"/>
            <a:chOff x="326880" y="915840"/>
            <a:chExt cx="11379190" cy="5762635"/>
          </a:xfrm>
        </p:grpSpPr>
        <p:sp>
          <p:nvSpPr>
            <p:cNvPr id="11" name="AutoShape 1"/>
            <p:cNvSpPr/>
            <p:nvPr/>
          </p:nvSpPr>
          <p:spPr>
            <a:xfrm>
              <a:off x="9840910" y="925559"/>
              <a:ext cx="1865160" cy="55864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Amazon DynamoDB</a:t>
              </a:r>
            </a:p>
          </p:txBody>
        </p:sp>
        <p:sp>
          <p:nvSpPr>
            <p:cNvPr id="12" name="AutoShape 2"/>
            <p:cNvSpPr/>
            <p:nvPr/>
          </p:nvSpPr>
          <p:spPr>
            <a:xfrm>
              <a:off x="2381399" y="2502000"/>
              <a:ext cx="1834919" cy="24318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nginx+Lua</a:t>
              </a:r>
            </a:p>
          </p:txBody>
        </p:sp>
        <p:sp>
          <p:nvSpPr>
            <p:cNvPr id="13" name="AutoShape 3"/>
            <p:cNvSpPr/>
            <p:nvPr/>
          </p:nvSpPr>
          <p:spPr>
            <a:xfrm>
              <a:off x="5172120" y="2606759"/>
              <a:ext cx="2251080" cy="243180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Amazon Kinesis</a:t>
              </a:r>
            </a:p>
          </p:txBody>
        </p:sp>
        <p:sp>
          <p:nvSpPr>
            <p:cNvPr id="14" name="Line 5"/>
            <p:cNvSpPr/>
            <p:nvPr/>
          </p:nvSpPr>
          <p:spPr>
            <a:xfrm>
              <a:off x="590400" y="5999040"/>
              <a:ext cx="6350040" cy="1800"/>
            </a:xfrm>
            <a:prstGeom prst="line">
              <a:avLst/>
            </a:prstGeom>
            <a:noFill/>
            <a:ln w="6480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6" name="AutoShape 6"/>
            <p:cNvSpPr/>
            <p:nvPr/>
          </p:nvSpPr>
          <p:spPr>
            <a:xfrm>
              <a:off x="3048120" y="1606680"/>
              <a:ext cx="1893600" cy="511200"/>
            </a:xfrm>
            <a:custGeom>
              <a:avLst>
                <a:gd name="f0" fmla="val -5008"/>
                <a:gd name="f1" fmla="val 0"/>
                <a:gd name="f2" fmla="val 49793"/>
                <a:gd name="f3" fmla="val -1800"/>
                <a:gd name="f4" fmla="val 4000"/>
                <a:gd name="f5" fmla="val 0"/>
                <a:gd name="f6" fmla="val 0"/>
                <a:gd name="f7" fmla="val 0"/>
              </a:avLst>
              <a:gdLst>
                <a:gd name="f8" fmla="val w"/>
                <a:gd name="f9" fmla="val h"/>
                <a:gd name="f10" fmla="val 0"/>
                <a:gd name="f11" fmla="val 21600"/>
                <a:gd name="f12" fmla="val -2147483647"/>
                <a:gd name="f13" fmla="val 2147483647"/>
                <a:gd name="f14" fmla="*/ f8 1 21600"/>
                <a:gd name="f15" fmla="*/ f9 1 21600"/>
                <a:gd name="f16" fmla="pin -2147483647 f0 2147483647"/>
                <a:gd name="f17" fmla="pin -2147483647 f2 2147483647"/>
                <a:gd name="f18" fmla="pin -2147483647 f3 2147483647"/>
                <a:gd name="f19" fmla="pin -2147483647 f4 2147483647"/>
                <a:gd name="f20" fmla="val f16"/>
                <a:gd name="f21" fmla="val f17"/>
                <a:gd name="f22" fmla="val f18"/>
                <a:gd name="f23" fmla="val f19"/>
                <a:gd name="f24" fmla="*/ f16 f14 1"/>
                <a:gd name="f25" fmla="*/ f17 f15 1"/>
                <a:gd name="f26" fmla="*/ f18 f14 1"/>
                <a:gd name="f27" fmla="*/ f19 f15 1"/>
              </a:gdLst>
              <a:ahLst>
                <a:ahXY gdRefX="f0" minX="f12" maxX="f13" gdRefY="f2" minY="f12" maxY="f13">
                  <a:pos x="f24" y="f25"/>
                </a:ahXY>
                <a:ahXY gdRefX="f3" minX="f12" maxX="f13" gdRefY="f4" minY="f12" maxY="f13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 stroke="0">
                  <a:moveTo>
                    <a:pt x="f10" y="f10"/>
                  </a:moveTo>
                  <a:lnTo>
                    <a:pt x="f11" y="f10"/>
                  </a:lnTo>
                  <a:lnTo>
                    <a:pt x="f11" y="f11"/>
                  </a:lnTo>
                  <a:lnTo>
                    <a:pt x="f10" y="f11"/>
                  </a:lnTo>
                  <a:close/>
                </a:path>
                <a:path w="21600" h="21600">
                  <a:moveTo>
                    <a:pt x="f20" y="f21"/>
                  </a:moveTo>
                  <a:lnTo>
                    <a:pt x="f22" y="f23"/>
                  </a:lnTo>
                </a:path>
                <a:path w="21600" h="21600">
                  <a:moveTo>
                    <a:pt x="f22" y="f10"/>
                  </a:moveTo>
                  <a:lnTo>
                    <a:pt x="f22" y="f11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~1700 </a:t>
              </a:r>
              <a:r>
                <a:rPr lang="ru-RU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icrosoft YaHei" pitchFamily="2"/>
                </a:rPr>
                <a:t>запросов/сек</a:t>
              </a:r>
            </a:p>
          </p:txBody>
        </p:sp>
        <p:sp>
          <p:nvSpPr>
            <p:cNvPr id="17" name="AutoShape 7"/>
            <p:cNvSpPr/>
            <p:nvPr/>
          </p:nvSpPr>
          <p:spPr>
            <a:xfrm rot="16200000">
              <a:off x="5512393" y="5176555"/>
              <a:ext cx="1478161" cy="1525680"/>
            </a:xfrm>
            <a:custGeom>
              <a:avLst>
                <a:gd name="f0" fmla="val 522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eaVert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  <a:defRPr>
                  <a:latin typeface="Arial" pitchFamily="34"/>
                </a:defRPr>
              </a:pPr>
              <a:r>
                <a:rPr lang="ru-RU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Буфер</a:t>
              </a:r>
            </a:p>
          </p:txBody>
        </p:sp>
        <p:sp>
          <p:nvSpPr>
            <p:cNvPr id="18" name="Oval 8"/>
            <p:cNvSpPr/>
            <p:nvPr/>
          </p:nvSpPr>
          <p:spPr>
            <a:xfrm>
              <a:off x="1755720" y="349740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9" name="Oval 9"/>
            <p:cNvSpPr/>
            <p:nvPr/>
          </p:nvSpPr>
          <p:spPr>
            <a:xfrm>
              <a:off x="1528920" y="4033800"/>
              <a:ext cx="2188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0" name="Oval 10"/>
            <p:cNvSpPr/>
            <p:nvPr/>
          </p:nvSpPr>
          <p:spPr>
            <a:xfrm>
              <a:off x="882719" y="364500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1" name="Oval 11"/>
            <p:cNvSpPr/>
            <p:nvPr/>
          </p:nvSpPr>
          <p:spPr>
            <a:xfrm>
              <a:off x="1849319" y="4314960"/>
              <a:ext cx="21924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2" name="Oval 12"/>
            <p:cNvSpPr/>
            <p:nvPr/>
          </p:nvSpPr>
          <p:spPr>
            <a:xfrm>
              <a:off x="1976400" y="3962520"/>
              <a:ext cx="21924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3" name="Oval 13"/>
            <p:cNvSpPr/>
            <p:nvPr/>
          </p:nvSpPr>
          <p:spPr>
            <a:xfrm>
              <a:off x="1969920" y="3384720"/>
              <a:ext cx="220680" cy="22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4" name="Oval 14"/>
            <p:cNvSpPr/>
            <p:nvPr/>
          </p:nvSpPr>
          <p:spPr>
            <a:xfrm>
              <a:off x="2081160" y="3681359"/>
              <a:ext cx="21924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5" name="Oval 15"/>
            <p:cNvSpPr/>
            <p:nvPr/>
          </p:nvSpPr>
          <p:spPr>
            <a:xfrm>
              <a:off x="1193759" y="309708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6" name="Oval 16"/>
            <p:cNvSpPr/>
            <p:nvPr/>
          </p:nvSpPr>
          <p:spPr>
            <a:xfrm>
              <a:off x="450720" y="395748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7" name="Oval 17"/>
            <p:cNvSpPr/>
            <p:nvPr/>
          </p:nvSpPr>
          <p:spPr>
            <a:xfrm>
              <a:off x="1414440" y="3795839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Oval 18"/>
            <p:cNvSpPr/>
            <p:nvPr/>
          </p:nvSpPr>
          <p:spPr>
            <a:xfrm>
              <a:off x="993600" y="4599000"/>
              <a:ext cx="21924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Oval 19"/>
            <p:cNvSpPr/>
            <p:nvPr/>
          </p:nvSpPr>
          <p:spPr>
            <a:xfrm>
              <a:off x="662040" y="3384720"/>
              <a:ext cx="220680" cy="22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0" name="Oval 20"/>
            <p:cNvSpPr/>
            <p:nvPr/>
          </p:nvSpPr>
          <p:spPr>
            <a:xfrm>
              <a:off x="1370159" y="3322799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1" name="Oval 21"/>
            <p:cNvSpPr/>
            <p:nvPr/>
          </p:nvSpPr>
          <p:spPr>
            <a:xfrm>
              <a:off x="326880" y="480528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Oval 22"/>
            <p:cNvSpPr/>
            <p:nvPr/>
          </p:nvSpPr>
          <p:spPr>
            <a:xfrm>
              <a:off x="739799" y="298620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3" name="Oval 23"/>
            <p:cNvSpPr/>
            <p:nvPr/>
          </p:nvSpPr>
          <p:spPr>
            <a:xfrm>
              <a:off x="1444680" y="442116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Oval 24"/>
            <p:cNvSpPr/>
            <p:nvPr/>
          </p:nvSpPr>
          <p:spPr>
            <a:xfrm>
              <a:off x="326880" y="276696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AutoShape 25"/>
            <p:cNvSpPr/>
            <p:nvPr/>
          </p:nvSpPr>
          <p:spPr>
            <a:xfrm>
              <a:off x="2452680" y="3525839"/>
              <a:ext cx="1638360" cy="43667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1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bitrix.info</a:t>
              </a:r>
            </a:p>
          </p:txBody>
        </p:sp>
        <p:sp>
          <p:nvSpPr>
            <p:cNvPr id="36" name="Oval 26"/>
            <p:cNvSpPr/>
            <p:nvPr/>
          </p:nvSpPr>
          <p:spPr>
            <a:xfrm>
              <a:off x="1073160" y="4010039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grpSp>
          <p:nvGrpSpPr>
            <p:cNvPr id="37" name="Group 27"/>
            <p:cNvGrpSpPr/>
            <p:nvPr/>
          </p:nvGrpSpPr>
          <p:grpSpPr>
            <a:xfrm>
              <a:off x="5989680" y="3695760"/>
              <a:ext cx="968400" cy="222120"/>
              <a:chOff x="5989680" y="3695760"/>
              <a:chExt cx="968400" cy="222120"/>
            </a:xfrm>
          </p:grpSpPr>
          <p:sp>
            <p:nvSpPr>
              <p:cNvPr id="38" name="Oval 28"/>
              <p:cNvSpPr/>
              <p:nvPr/>
            </p:nvSpPr>
            <p:spPr>
              <a:xfrm>
                <a:off x="5989680" y="3695760"/>
                <a:ext cx="21888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39" name="Oval 29"/>
              <p:cNvSpPr/>
              <p:nvPr/>
            </p:nvSpPr>
            <p:spPr>
              <a:xfrm>
                <a:off x="6235560" y="3699000"/>
                <a:ext cx="21924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0" name="Oval 30"/>
              <p:cNvSpPr/>
              <p:nvPr/>
            </p:nvSpPr>
            <p:spPr>
              <a:xfrm>
                <a:off x="6492960" y="3695760"/>
                <a:ext cx="21888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1" name="Oval 31"/>
              <p:cNvSpPr/>
              <p:nvPr/>
            </p:nvSpPr>
            <p:spPr>
              <a:xfrm>
                <a:off x="6738840" y="3699000"/>
                <a:ext cx="21924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42" name="Group 32"/>
            <p:cNvGrpSpPr/>
            <p:nvPr/>
          </p:nvGrpSpPr>
          <p:grpSpPr>
            <a:xfrm>
              <a:off x="5989680" y="3448080"/>
              <a:ext cx="968400" cy="222120"/>
              <a:chOff x="5989680" y="3448080"/>
              <a:chExt cx="968400" cy="22212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5989680" y="3448080"/>
                <a:ext cx="21888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4" name="Oval 34"/>
              <p:cNvSpPr/>
              <p:nvPr/>
            </p:nvSpPr>
            <p:spPr>
              <a:xfrm>
                <a:off x="6235560" y="3451320"/>
                <a:ext cx="21924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5" name="Oval 35"/>
              <p:cNvSpPr/>
              <p:nvPr/>
            </p:nvSpPr>
            <p:spPr>
              <a:xfrm>
                <a:off x="6492960" y="3448080"/>
                <a:ext cx="21888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6" name="Oval 36"/>
              <p:cNvSpPr/>
              <p:nvPr/>
            </p:nvSpPr>
            <p:spPr>
              <a:xfrm>
                <a:off x="6738840" y="3451320"/>
                <a:ext cx="219240" cy="2188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47" name="Group 37"/>
            <p:cNvGrpSpPr/>
            <p:nvPr/>
          </p:nvGrpSpPr>
          <p:grpSpPr>
            <a:xfrm>
              <a:off x="5989680" y="3956040"/>
              <a:ext cx="968400" cy="220679"/>
              <a:chOff x="5989680" y="3956040"/>
              <a:chExt cx="968400" cy="220679"/>
            </a:xfrm>
          </p:grpSpPr>
          <p:sp>
            <p:nvSpPr>
              <p:cNvPr id="48" name="Oval 38"/>
              <p:cNvSpPr/>
              <p:nvPr/>
            </p:nvSpPr>
            <p:spPr>
              <a:xfrm>
                <a:off x="5989680" y="3956040"/>
                <a:ext cx="218880" cy="2174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49" name="Oval 39"/>
              <p:cNvSpPr/>
              <p:nvPr/>
            </p:nvSpPr>
            <p:spPr>
              <a:xfrm>
                <a:off x="6235560" y="3959279"/>
                <a:ext cx="219240" cy="2174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50" name="Oval 40"/>
              <p:cNvSpPr/>
              <p:nvPr/>
            </p:nvSpPr>
            <p:spPr>
              <a:xfrm>
                <a:off x="6492960" y="3956040"/>
                <a:ext cx="218880" cy="2174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51" name="Oval 41"/>
              <p:cNvSpPr/>
              <p:nvPr/>
            </p:nvSpPr>
            <p:spPr>
              <a:xfrm>
                <a:off x="6738840" y="3959279"/>
                <a:ext cx="219240" cy="2174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</p:grpSp>
        <p:sp>
          <p:nvSpPr>
            <p:cNvPr id="52" name="AutoShape 42"/>
            <p:cNvSpPr/>
            <p:nvPr/>
          </p:nvSpPr>
          <p:spPr>
            <a:xfrm>
              <a:off x="882719" y="1658879"/>
              <a:ext cx="1085759" cy="1406520"/>
            </a:xfrm>
            <a:custGeom>
              <a:avLst>
                <a:gd name="f0" fmla="val 108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3" name="AutoShape 43"/>
            <p:cNvSpPr/>
            <p:nvPr/>
          </p:nvSpPr>
          <p:spPr>
            <a:xfrm>
              <a:off x="4325760" y="3029040"/>
              <a:ext cx="1084319" cy="1406520"/>
            </a:xfrm>
            <a:custGeom>
              <a:avLst>
                <a:gd name="f0" fmla="val 108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4" name="Oval 44"/>
            <p:cNvSpPr/>
            <p:nvPr/>
          </p:nvSpPr>
          <p:spPr>
            <a:xfrm>
              <a:off x="4805280" y="351468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5" name="Oval 45"/>
            <p:cNvSpPr/>
            <p:nvPr/>
          </p:nvSpPr>
          <p:spPr>
            <a:xfrm>
              <a:off x="5126040" y="3795839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6" name="Oval 46"/>
            <p:cNvSpPr/>
            <p:nvPr/>
          </p:nvSpPr>
          <p:spPr>
            <a:xfrm>
              <a:off x="4691160" y="327672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7" name="Oval 47"/>
            <p:cNvSpPr/>
            <p:nvPr/>
          </p:nvSpPr>
          <p:spPr>
            <a:xfrm>
              <a:off x="4721400" y="3902040"/>
              <a:ext cx="22032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8" name="Oval 48"/>
            <p:cNvSpPr/>
            <p:nvPr/>
          </p:nvSpPr>
          <p:spPr>
            <a:xfrm>
              <a:off x="4351320" y="3492359"/>
              <a:ext cx="21924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AutoShape 49"/>
            <p:cNvSpPr/>
            <p:nvPr/>
          </p:nvSpPr>
          <p:spPr>
            <a:xfrm>
              <a:off x="7756560" y="915840"/>
              <a:ext cx="1865160" cy="55864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worker’s cluster</a:t>
              </a:r>
            </a:p>
          </p:txBody>
        </p:sp>
        <p:sp>
          <p:nvSpPr>
            <p:cNvPr id="60" name="AutoShape 50"/>
            <p:cNvSpPr/>
            <p:nvPr/>
          </p:nvSpPr>
          <p:spPr>
            <a:xfrm>
              <a:off x="7858080" y="1300319"/>
              <a:ext cx="1638360" cy="436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1" name="AutoShape 52"/>
            <p:cNvSpPr/>
            <p:nvPr/>
          </p:nvSpPr>
          <p:spPr>
            <a:xfrm>
              <a:off x="7858080" y="1860479"/>
              <a:ext cx="1638360" cy="43667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2" name="AutoShape 53"/>
            <p:cNvSpPr/>
            <p:nvPr/>
          </p:nvSpPr>
          <p:spPr>
            <a:xfrm>
              <a:off x="7869240" y="2421000"/>
              <a:ext cx="1638360" cy="43667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3" name="AutoShape 54"/>
            <p:cNvSpPr/>
            <p:nvPr/>
          </p:nvSpPr>
          <p:spPr>
            <a:xfrm>
              <a:off x="7869240" y="2981159"/>
              <a:ext cx="1638360" cy="43667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4" name="AutoShape 55"/>
            <p:cNvSpPr/>
            <p:nvPr/>
          </p:nvSpPr>
          <p:spPr>
            <a:xfrm>
              <a:off x="7869240" y="3527279"/>
              <a:ext cx="1638360" cy="438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5" name="AutoShape 56"/>
            <p:cNvSpPr/>
            <p:nvPr/>
          </p:nvSpPr>
          <p:spPr>
            <a:xfrm>
              <a:off x="7869240" y="4087800"/>
              <a:ext cx="1638360" cy="438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6" name="AutoShape 57"/>
            <p:cNvSpPr/>
            <p:nvPr/>
          </p:nvSpPr>
          <p:spPr>
            <a:xfrm>
              <a:off x="7881840" y="4648320"/>
              <a:ext cx="1638360" cy="438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7" name="AutoShape 58"/>
            <p:cNvSpPr/>
            <p:nvPr/>
          </p:nvSpPr>
          <p:spPr>
            <a:xfrm>
              <a:off x="7881840" y="5208480"/>
              <a:ext cx="1638360" cy="43811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worker (PHP)</a:t>
              </a:r>
            </a:p>
          </p:txBody>
        </p:sp>
        <p:sp>
          <p:nvSpPr>
            <p:cNvPr id="68" name="AutoShape 59"/>
            <p:cNvSpPr/>
            <p:nvPr/>
          </p:nvSpPr>
          <p:spPr>
            <a:xfrm rot="18212009">
              <a:off x="6518243" y="2113738"/>
              <a:ext cx="1528921" cy="428400"/>
            </a:xfrm>
            <a:custGeom>
              <a:avLst>
                <a:gd name="f0" fmla="val 18579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9" name="AutoShape 60"/>
            <p:cNvSpPr/>
            <p:nvPr/>
          </p:nvSpPr>
          <p:spPr>
            <a:xfrm rot="2700000">
              <a:off x="6734252" y="4778419"/>
              <a:ext cx="1217880" cy="4269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0" name="AutoShape 61"/>
            <p:cNvSpPr/>
            <p:nvPr/>
          </p:nvSpPr>
          <p:spPr>
            <a:xfrm>
              <a:off x="6840360" y="3544920"/>
              <a:ext cx="1217880" cy="4287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1" name="Oval 62"/>
            <p:cNvSpPr/>
            <p:nvPr/>
          </p:nvSpPr>
          <p:spPr>
            <a:xfrm>
              <a:off x="7202520" y="2217599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2" name="Oval 63"/>
            <p:cNvSpPr/>
            <p:nvPr/>
          </p:nvSpPr>
          <p:spPr>
            <a:xfrm>
              <a:off x="7042319" y="2473200"/>
              <a:ext cx="2188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3" name="Oval 64"/>
            <p:cNvSpPr/>
            <p:nvPr/>
          </p:nvSpPr>
          <p:spPr>
            <a:xfrm>
              <a:off x="7365959" y="196848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grpSp>
          <p:nvGrpSpPr>
            <p:cNvPr id="74" name="Group 65"/>
            <p:cNvGrpSpPr/>
            <p:nvPr/>
          </p:nvGrpSpPr>
          <p:grpSpPr>
            <a:xfrm>
              <a:off x="7013335" y="3600363"/>
              <a:ext cx="902975" cy="307508"/>
              <a:chOff x="7013335" y="3600363"/>
              <a:chExt cx="902975" cy="307508"/>
            </a:xfrm>
          </p:grpSpPr>
          <p:sp>
            <p:nvSpPr>
              <p:cNvPr id="75" name="Oval 66"/>
              <p:cNvSpPr/>
              <p:nvPr/>
            </p:nvSpPr>
            <p:spPr>
              <a:xfrm rot="3480000">
                <a:off x="7314628" y="3630243"/>
                <a:ext cx="300960" cy="241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76" name="Oval 67"/>
              <p:cNvSpPr/>
              <p:nvPr/>
            </p:nvSpPr>
            <p:spPr>
              <a:xfrm rot="3480000">
                <a:off x="6983635" y="3630158"/>
                <a:ext cx="300960" cy="241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77" name="Oval 68"/>
              <p:cNvSpPr/>
              <p:nvPr/>
            </p:nvSpPr>
            <p:spPr>
              <a:xfrm rot="3480000">
                <a:off x="7644870" y="3636431"/>
                <a:ext cx="301320" cy="241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</p:grpSp>
        <p:grpSp>
          <p:nvGrpSpPr>
            <p:cNvPr id="78" name="Group 69"/>
            <p:cNvGrpSpPr/>
            <p:nvPr/>
          </p:nvGrpSpPr>
          <p:grpSpPr>
            <a:xfrm>
              <a:off x="6984962" y="4630674"/>
              <a:ext cx="670993" cy="710993"/>
              <a:chOff x="6984962" y="4630674"/>
              <a:chExt cx="670993" cy="710993"/>
            </a:xfrm>
          </p:grpSpPr>
          <p:sp>
            <p:nvSpPr>
              <p:cNvPr id="79" name="Oval 70"/>
              <p:cNvSpPr/>
              <p:nvPr/>
            </p:nvSpPr>
            <p:spPr>
              <a:xfrm rot="6300000">
                <a:off x="7206181" y="4867014"/>
                <a:ext cx="23508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80" name="Oval 71"/>
              <p:cNvSpPr/>
              <p:nvPr/>
            </p:nvSpPr>
            <p:spPr>
              <a:xfrm rot="6300000">
                <a:off x="6985502" y="4630134"/>
                <a:ext cx="23508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  <p:sp>
            <p:nvSpPr>
              <p:cNvPr id="81" name="Oval 72"/>
              <p:cNvSpPr/>
              <p:nvPr/>
            </p:nvSpPr>
            <p:spPr>
              <a:xfrm rot="6300000">
                <a:off x="7420155" y="5105867"/>
                <a:ext cx="235440" cy="236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3240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1"/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448919" algn="l"/>
                    <a:tab pos="898199" algn="l"/>
                    <a:tab pos="1347480" algn="l"/>
                    <a:tab pos="1796760" algn="l"/>
                    <a:tab pos="2246040" algn="l"/>
                    <a:tab pos="2695320" algn="l"/>
                    <a:tab pos="3144600" algn="l"/>
                    <a:tab pos="3593880" algn="l"/>
                    <a:tab pos="4043159" algn="l"/>
                    <a:tab pos="4492440" algn="l"/>
                    <a:tab pos="4941719" algn="l"/>
                    <a:tab pos="5391000" algn="l"/>
                    <a:tab pos="5840280" algn="l"/>
                    <a:tab pos="6289560" algn="l"/>
                    <a:tab pos="6738840" algn="l"/>
                    <a:tab pos="7188120" algn="l"/>
                    <a:tab pos="7637400" algn="l"/>
                    <a:tab pos="8086679" algn="l"/>
                    <a:tab pos="8535960" algn="l"/>
                    <a:tab pos="8985240" algn="l"/>
                  </a:tabLst>
                </a:pPr>
                <a:endParaRPr lang="ru-RU" sz="1900" b="0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Calibri" pitchFamily="34"/>
                  <a:ea typeface="Microsoft YaHei" pitchFamily="2"/>
                  <a:cs typeface="Microsoft YaHei" pitchFamily="2"/>
                </a:endParaRPr>
              </a:p>
            </p:txBody>
          </p:sp>
        </p:grpSp>
        <p:sp>
          <p:nvSpPr>
            <p:cNvPr id="82" name="AutoShape 73"/>
            <p:cNvSpPr/>
            <p:nvPr/>
          </p:nvSpPr>
          <p:spPr>
            <a:xfrm>
              <a:off x="9991750" y="2901960"/>
              <a:ext cx="1477799" cy="1525680"/>
            </a:xfrm>
            <a:custGeom>
              <a:avLst>
                <a:gd name="f0" fmla="val 522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Лог событий</a:t>
              </a:r>
            </a:p>
          </p:txBody>
        </p:sp>
        <p:sp>
          <p:nvSpPr>
            <p:cNvPr id="83" name="AutoShape 74"/>
            <p:cNvSpPr/>
            <p:nvPr/>
          </p:nvSpPr>
          <p:spPr>
            <a:xfrm rot="2700000">
              <a:off x="9539869" y="2153628"/>
              <a:ext cx="1217519" cy="4287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84" name="Picture 7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809280" y="2023919"/>
              <a:ext cx="639720" cy="682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Oval 77"/>
            <p:cNvSpPr/>
            <p:nvPr/>
          </p:nvSpPr>
          <p:spPr>
            <a:xfrm>
              <a:off x="9975960" y="475776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6" name="Oval 78"/>
            <p:cNvSpPr/>
            <p:nvPr/>
          </p:nvSpPr>
          <p:spPr>
            <a:xfrm>
              <a:off x="9815399" y="501336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7" name="Oval 79"/>
            <p:cNvSpPr/>
            <p:nvPr/>
          </p:nvSpPr>
          <p:spPr>
            <a:xfrm>
              <a:off x="10140840" y="4506840"/>
              <a:ext cx="21924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88" name="AutoShape 80"/>
            <p:cNvSpPr/>
            <p:nvPr/>
          </p:nvSpPr>
          <p:spPr>
            <a:xfrm>
              <a:off x="9594720" y="3473279"/>
              <a:ext cx="1217880" cy="42732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9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89" name="Picture 8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9802800" y="3560760"/>
              <a:ext cx="841319" cy="2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AutoShape 82"/>
            <p:cNvSpPr/>
            <p:nvPr/>
          </p:nvSpPr>
          <p:spPr>
            <a:xfrm>
              <a:off x="10037830" y="4640400"/>
              <a:ext cx="1425601" cy="11714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Пользователи</a:t>
              </a:r>
            </a:p>
          </p:txBody>
        </p:sp>
        <p:sp>
          <p:nvSpPr>
            <p:cNvPr id="91" name="AutoShape 83"/>
            <p:cNvSpPr/>
            <p:nvPr/>
          </p:nvSpPr>
          <p:spPr>
            <a:xfrm>
              <a:off x="10072750" y="1246321"/>
              <a:ext cx="1425601" cy="11728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4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Домены</a:t>
              </a:r>
            </a:p>
          </p:txBody>
        </p:sp>
      </p:grpSp>
      <p:sp>
        <p:nvSpPr>
          <p:cNvPr id="92" name="AutoShape 74"/>
          <p:cNvSpPr/>
          <p:nvPr/>
        </p:nvSpPr>
        <p:spPr>
          <a:xfrm rot="17988595">
            <a:off x="7299650" y="4526468"/>
            <a:ext cx="958353" cy="337492"/>
          </a:xfrm>
          <a:custGeom>
            <a:avLst>
              <a:gd name="f0" fmla="val 17805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noFill/>
          <a:ln w="12600">
            <a:solidFill>
              <a:srgbClr val="41719C"/>
            </a:solidFill>
            <a:custDash>
              <a:ds d="800000" sp="100000"/>
            </a:custDash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1900" b="0" i="0" u="none" strike="noStrike" cap="none" baseline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72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/>
          <p:nvPr/>
        </p:nvSpPr>
        <p:spPr>
          <a:xfrm>
            <a:off x="539552" y="836712"/>
            <a:ext cx="7851960" cy="720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Бигдата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 - детально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230" y="1599457"/>
            <a:ext cx="9039240" cy="4214279"/>
            <a:chOff x="358920" y="1023840"/>
            <a:chExt cx="11621880" cy="5418359"/>
          </a:xfrm>
        </p:grpSpPr>
        <p:sp>
          <p:nvSpPr>
            <p:cNvPr id="93" name="AutoShape 1"/>
            <p:cNvSpPr/>
            <p:nvPr/>
          </p:nvSpPr>
          <p:spPr>
            <a:xfrm>
              <a:off x="1309680" y="1023840"/>
              <a:ext cx="1865160" cy="532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Amazon DynamoDB</a:t>
              </a:r>
            </a:p>
          </p:txBody>
        </p:sp>
        <p:sp>
          <p:nvSpPr>
            <p:cNvPr id="94" name="Line 3"/>
            <p:cNvSpPr/>
            <p:nvPr/>
          </p:nvSpPr>
          <p:spPr>
            <a:xfrm>
              <a:off x="590400" y="5999040"/>
              <a:ext cx="6350040" cy="1800"/>
            </a:xfrm>
            <a:prstGeom prst="line">
              <a:avLst/>
            </a:prstGeom>
            <a:noFill/>
            <a:ln w="6480">
              <a:solidFill>
                <a:srgbClr val="D9D9D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5" name="AutoShape 4"/>
            <p:cNvSpPr/>
            <p:nvPr/>
          </p:nvSpPr>
          <p:spPr>
            <a:xfrm>
              <a:off x="1490760" y="2511360"/>
              <a:ext cx="1476360" cy="1525680"/>
            </a:xfrm>
            <a:custGeom>
              <a:avLst>
                <a:gd name="f0" fmla="val 522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Лог событий</a:t>
              </a:r>
            </a:p>
          </p:txBody>
        </p:sp>
        <p:sp>
          <p:nvSpPr>
            <p:cNvPr id="96" name="AutoShape 5"/>
            <p:cNvSpPr/>
            <p:nvPr/>
          </p:nvSpPr>
          <p:spPr>
            <a:xfrm rot="2700000">
              <a:off x="721256" y="2252035"/>
              <a:ext cx="1217880" cy="4287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97" name="Picture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987480" y="2120760"/>
              <a:ext cx="646200" cy="682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Oval 7"/>
            <p:cNvSpPr/>
            <p:nvPr/>
          </p:nvSpPr>
          <p:spPr>
            <a:xfrm>
              <a:off x="1098719" y="4875120"/>
              <a:ext cx="2188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9" name="Oval 8"/>
            <p:cNvSpPr/>
            <p:nvPr/>
          </p:nvSpPr>
          <p:spPr>
            <a:xfrm>
              <a:off x="936720" y="513072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0" name="Oval 9"/>
            <p:cNvSpPr/>
            <p:nvPr/>
          </p:nvSpPr>
          <p:spPr>
            <a:xfrm>
              <a:off x="1262160" y="4624560"/>
              <a:ext cx="220680" cy="22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1" name="AutoShape 10"/>
            <p:cNvSpPr/>
            <p:nvPr/>
          </p:nvSpPr>
          <p:spPr>
            <a:xfrm>
              <a:off x="358920" y="3571920"/>
              <a:ext cx="1217519" cy="4269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102" name="Picture 11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66640" y="3657600"/>
              <a:ext cx="841319" cy="24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AutoShape 12"/>
            <p:cNvSpPr/>
            <p:nvPr/>
          </p:nvSpPr>
          <p:spPr>
            <a:xfrm>
              <a:off x="1515960" y="4373640"/>
              <a:ext cx="1425600" cy="11714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100" b="0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Пользователи</a:t>
              </a:r>
            </a:p>
          </p:txBody>
        </p:sp>
        <p:sp>
          <p:nvSpPr>
            <p:cNvPr id="104" name="AutoShape 13"/>
            <p:cNvSpPr/>
            <p:nvPr/>
          </p:nvSpPr>
          <p:spPr>
            <a:xfrm>
              <a:off x="1541520" y="1173240"/>
              <a:ext cx="1425600" cy="117144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E2F0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Домены</a:t>
              </a:r>
            </a:p>
          </p:txBody>
        </p:sp>
        <p:sp>
          <p:nvSpPr>
            <p:cNvPr id="105" name="AutoShape 14"/>
            <p:cNvSpPr/>
            <p:nvPr/>
          </p:nvSpPr>
          <p:spPr>
            <a:xfrm rot="18201713">
              <a:off x="403986" y="4840327"/>
              <a:ext cx="1530360" cy="426960"/>
            </a:xfrm>
            <a:custGeom>
              <a:avLst>
                <a:gd name="f0" fmla="val 18579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06" name="AutoShape 15"/>
            <p:cNvSpPr/>
            <p:nvPr/>
          </p:nvSpPr>
          <p:spPr>
            <a:xfrm>
              <a:off x="5734080" y="1758960"/>
              <a:ext cx="1865160" cy="44197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Apache Spark</a:t>
              </a:r>
            </a:p>
          </p:txBody>
        </p:sp>
        <p:sp>
          <p:nvSpPr>
            <p:cNvPr id="107" name="AutoShape 16"/>
            <p:cNvSpPr/>
            <p:nvPr/>
          </p:nvSpPr>
          <p:spPr>
            <a:xfrm>
              <a:off x="5846760" y="2076480"/>
              <a:ext cx="1638360" cy="5778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Сервер (</a:t>
              </a: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spot</a:t>
              </a: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)</a:t>
              </a:r>
            </a:p>
          </p:txBody>
        </p:sp>
        <p:sp>
          <p:nvSpPr>
            <p:cNvPr id="108" name="AutoShape 17"/>
            <p:cNvSpPr/>
            <p:nvPr/>
          </p:nvSpPr>
          <p:spPr>
            <a:xfrm>
              <a:off x="3586320" y="1114559"/>
              <a:ext cx="1863719" cy="532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Amazon S3</a:t>
              </a:r>
            </a:p>
          </p:txBody>
        </p:sp>
        <p:sp>
          <p:nvSpPr>
            <p:cNvPr id="109" name="AutoShape 18"/>
            <p:cNvSpPr/>
            <p:nvPr/>
          </p:nvSpPr>
          <p:spPr>
            <a:xfrm>
              <a:off x="3836880" y="1879560"/>
              <a:ext cx="1478160" cy="1606680"/>
            </a:xfrm>
            <a:custGeom>
              <a:avLst>
                <a:gd name="f0" fmla="val 496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FFF2CC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Файл данных</a:t>
              </a:r>
            </a:p>
          </p:txBody>
        </p:sp>
        <p:sp>
          <p:nvSpPr>
            <p:cNvPr id="110" name="AutoShape 19"/>
            <p:cNvSpPr/>
            <p:nvPr/>
          </p:nvSpPr>
          <p:spPr>
            <a:xfrm>
              <a:off x="3836880" y="3938759"/>
              <a:ext cx="1478160" cy="1606320"/>
            </a:xfrm>
            <a:custGeom>
              <a:avLst>
                <a:gd name="f0" fmla="val 496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solidFill>
              <a:srgbClr val="FFF2CC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Файл данных</a:t>
              </a:r>
            </a:p>
          </p:txBody>
        </p:sp>
        <p:sp>
          <p:nvSpPr>
            <p:cNvPr id="111" name="AutoShape 20"/>
            <p:cNvSpPr/>
            <p:nvPr/>
          </p:nvSpPr>
          <p:spPr>
            <a:xfrm>
              <a:off x="5846760" y="2820960"/>
              <a:ext cx="1638360" cy="5778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Сервер (</a:t>
              </a: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spot</a:t>
              </a: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)</a:t>
              </a:r>
            </a:p>
          </p:txBody>
        </p:sp>
        <p:sp>
          <p:nvSpPr>
            <p:cNvPr id="112" name="AutoShape 21"/>
            <p:cNvSpPr/>
            <p:nvPr/>
          </p:nvSpPr>
          <p:spPr>
            <a:xfrm>
              <a:off x="5846760" y="3567240"/>
              <a:ext cx="1638360" cy="5778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Сервер (</a:t>
              </a: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spot</a:t>
              </a: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)</a:t>
              </a:r>
            </a:p>
          </p:txBody>
        </p:sp>
        <p:sp>
          <p:nvSpPr>
            <p:cNvPr id="113" name="AutoShape 22"/>
            <p:cNvSpPr/>
            <p:nvPr/>
          </p:nvSpPr>
          <p:spPr>
            <a:xfrm>
              <a:off x="5846760" y="4357800"/>
              <a:ext cx="1638360" cy="5778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Сервер (</a:t>
              </a: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spot</a:t>
              </a: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)</a:t>
              </a:r>
            </a:p>
          </p:txBody>
        </p:sp>
        <p:sp>
          <p:nvSpPr>
            <p:cNvPr id="114" name="AutoShape 23"/>
            <p:cNvSpPr/>
            <p:nvPr/>
          </p:nvSpPr>
          <p:spPr>
            <a:xfrm>
              <a:off x="5846760" y="5118120"/>
              <a:ext cx="1638360" cy="5792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…</a:t>
              </a:r>
            </a:p>
          </p:txBody>
        </p:sp>
        <p:sp>
          <p:nvSpPr>
            <p:cNvPr id="115" name="AutoShape 24"/>
            <p:cNvSpPr/>
            <p:nvPr/>
          </p:nvSpPr>
          <p:spPr>
            <a:xfrm>
              <a:off x="3083040" y="2462040"/>
              <a:ext cx="1217519" cy="42732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116" name="Picture 25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292559" y="2548080"/>
              <a:ext cx="834839" cy="24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AutoShape 26"/>
            <p:cNvSpPr/>
            <p:nvPr/>
          </p:nvSpPr>
          <p:spPr>
            <a:xfrm>
              <a:off x="3083040" y="4591080"/>
              <a:ext cx="1217519" cy="4287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118" name="Picture 27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3292559" y="4681440"/>
              <a:ext cx="834839" cy="238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AutoShape 28"/>
            <p:cNvSpPr/>
            <p:nvPr/>
          </p:nvSpPr>
          <p:spPr>
            <a:xfrm>
              <a:off x="4638600" y="3540240"/>
              <a:ext cx="1217519" cy="42840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120" name="Picture 29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4846680" y="3627360"/>
              <a:ext cx="841319" cy="2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AutoShape 30"/>
            <p:cNvSpPr/>
            <p:nvPr/>
          </p:nvSpPr>
          <p:spPr>
            <a:xfrm>
              <a:off x="7818480" y="1749599"/>
              <a:ext cx="2087640" cy="4419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Кластер рекомендаций</a:t>
              </a:r>
            </a:p>
          </p:txBody>
        </p:sp>
        <p:sp>
          <p:nvSpPr>
            <p:cNvPr id="122" name="AutoShape 31"/>
            <p:cNvSpPr/>
            <p:nvPr/>
          </p:nvSpPr>
          <p:spPr>
            <a:xfrm>
              <a:off x="8043840" y="2031839"/>
              <a:ext cx="1638360" cy="3375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E5D6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Apache Tomcat</a:t>
              </a:r>
            </a:p>
          </p:txBody>
        </p:sp>
        <p:sp>
          <p:nvSpPr>
            <p:cNvPr id="123" name="AutoShape 32"/>
            <p:cNvSpPr/>
            <p:nvPr/>
          </p:nvSpPr>
          <p:spPr>
            <a:xfrm>
              <a:off x="8110440" y="2843280"/>
              <a:ext cx="1503360" cy="18907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4B183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Apache Mahout</a:t>
              </a:r>
            </a:p>
          </p:txBody>
        </p:sp>
        <p:sp>
          <p:nvSpPr>
            <p:cNvPr id="124" name="AutoShape 33"/>
            <p:cNvSpPr/>
            <p:nvPr/>
          </p:nvSpPr>
          <p:spPr>
            <a:xfrm>
              <a:off x="8205840" y="3714840"/>
              <a:ext cx="1312920" cy="5284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«Мозги»</a:t>
              </a:r>
            </a:p>
          </p:txBody>
        </p:sp>
        <p:sp>
          <p:nvSpPr>
            <p:cNvPr id="125" name="AutoShape 34"/>
            <p:cNvSpPr/>
            <p:nvPr/>
          </p:nvSpPr>
          <p:spPr>
            <a:xfrm>
              <a:off x="10015560" y="2738519"/>
              <a:ext cx="1120680" cy="2668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2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Выдача</a:t>
              </a:r>
            </a:p>
          </p:txBody>
        </p:sp>
        <p:sp>
          <p:nvSpPr>
            <p:cNvPr id="126" name="AutoShape 35"/>
            <p:cNvSpPr/>
            <p:nvPr/>
          </p:nvSpPr>
          <p:spPr>
            <a:xfrm rot="5400000">
              <a:off x="9407521" y="3746701"/>
              <a:ext cx="2216156" cy="3301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D9D9D9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1" i="0" u="none" strike="noStrike" cap="none" baseline="0" dirty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analytics.bitrix.info</a:t>
              </a:r>
            </a:p>
          </p:txBody>
        </p:sp>
        <p:sp>
          <p:nvSpPr>
            <p:cNvPr id="127" name="Oval 36"/>
            <p:cNvSpPr/>
            <p:nvPr/>
          </p:nvSpPr>
          <p:spPr>
            <a:xfrm>
              <a:off x="11761920" y="3962520"/>
              <a:ext cx="2188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8" name="Oval 37"/>
            <p:cNvSpPr/>
            <p:nvPr/>
          </p:nvSpPr>
          <p:spPr>
            <a:xfrm>
              <a:off x="11647439" y="3724200"/>
              <a:ext cx="2206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29" name="Oval 38"/>
            <p:cNvSpPr/>
            <p:nvPr/>
          </p:nvSpPr>
          <p:spPr>
            <a:xfrm>
              <a:off x="11323800" y="3938759"/>
              <a:ext cx="220680" cy="220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0" name="Oval 39"/>
            <p:cNvSpPr/>
            <p:nvPr/>
          </p:nvSpPr>
          <p:spPr>
            <a:xfrm>
              <a:off x="11660039" y="429732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1" name="AutoShape 40"/>
            <p:cNvSpPr/>
            <p:nvPr/>
          </p:nvSpPr>
          <p:spPr>
            <a:xfrm>
              <a:off x="9296280" y="3763800"/>
              <a:ext cx="1219320" cy="42732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2" name="Oval 41"/>
            <p:cNvSpPr/>
            <p:nvPr/>
          </p:nvSpPr>
          <p:spPr>
            <a:xfrm>
              <a:off x="11366640" y="4191120"/>
              <a:ext cx="2188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133" name="Oval 42"/>
            <p:cNvSpPr/>
            <p:nvPr/>
          </p:nvSpPr>
          <p:spPr>
            <a:xfrm>
              <a:off x="11026800" y="3970440"/>
              <a:ext cx="218880" cy="220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2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/>
          <p:nvPr/>
        </p:nvSpPr>
        <p:spPr>
          <a:xfrm>
            <a:off x="611560" y="3140968"/>
            <a:ext cx="8118456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Как мы сделали визуализацию активности клиентов Битрикс24 по всему миру в реальном времени.</a:t>
            </a:r>
          </a:p>
          <a:p>
            <a:pPr algn="ctr"/>
            <a:endParaRPr lang="ru-RU" sz="36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  <a:p>
            <a:pPr algn="ctr"/>
            <a:endParaRPr lang="ru-RU" sz="36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36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760" y="4941168"/>
            <a:ext cx="6649919" cy="14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8"/>
          <p:cNvSpPr/>
          <p:nvPr/>
        </p:nvSpPr>
        <p:spPr>
          <a:xfrm>
            <a:off x="323528" y="1916832"/>
            <a:ext cx="7293968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Собираем дискретные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RDD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из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Kinesis,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фрейм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– 30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сек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Определяем координаты по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IP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-адресу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Maxmind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), кэш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 одной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ноде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формируем хэш-таблицу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геоточек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и доменов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Выгружаем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json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для серверного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кластеризатора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Отдаем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кластеризатором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результаты в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Яндекс.Карту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 Streaming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30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Apache Spark Streaming – </a:t>
            </a:r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под нагрузкой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316" y="2167715"/>
            <a:ext cx="8769376" cy="48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512" y="4293096"/>
            <a:ext cx="8856984" cy="1993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9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itchFamily="34" charset="0"/>
              </a:rPr>
              <a:t>Поставим себе цель!</a:t>
            </a:r>
            <a:endParaRPr lang="ru-RU" altLang="ru-RU" sz="2800" b="1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316865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Клиенты пользуются сервисом Битрикс24 по всему миру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Отобразить клиентов на карте!!!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Тысячи событий в секунду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Потоковые алгоритмы агрегации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Визуализация на карте (html5,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java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applet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пулю в лоб?)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Масштабирование карты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Чтобы работало быстро и «не вызывало приступов эпилепсии и рака глаз»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Но сначала посмотрим, что есть готового…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76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Структуры данных и алгоритмы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590400" y="1630440"/>
            <a:ext cx="8769600" cy="42494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Java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Amazon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Kinesis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=&gt;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Spark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Streaming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DStreams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Java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HashMap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&lt;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String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GeoPointInfo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&gt; —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геоточки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ИД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геоточки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latitude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+";"+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longitude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Хиты в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геоточке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LinkedList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&lt;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Long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&gt;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Домены клиента в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геоточке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HashMap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&lt;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String,Long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&gt;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Очистка хитов — раз в 30 сек при выгрузке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Очистки — полный перебор по итератору и удаление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Размер памяти (RSS) процесса: ~5ГБ.</a:t>
            </a:r>
          </a:p>
        </p:txBody>
      </p:sp>
    </p:spTree>
    <p:extLst>
      <p:ext uri="{BB962C8B-B14F-4D97-AF65-F5344CB8AC3E}">
        <p14:creationId xmlns:p14="http://schemas.microsoft.com/office/powerpoint/2010/main" val="38089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Архитектура сервиса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1916832"/>
            <a:ext cx="9041725" cy="3901951"/>
            <a:chOff x="260280" y="812880"/>
            <a:chExt cx="11933280" cy="5149800"/>
          </a:xfrm>
        </p:grpSpPr>
        <p:sp>
          <p:nvSpPr>
            <p:cNvPr id="5" name="Rectangle 2"/>
            <p:cNvSpPr/>
            <p:nvPr/>
          </p:nvSpPr>
          <p:spPr>
            <a:xfrm>
              <a:off x="590400" y="1630440"/>
              <a:ext cx="8087039" cy="1521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210960" marR="0" lvl="0" indent="-210960" algn="l" rtl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0960" algn="l"/>
                  <a:tab pos="659879" algn="l"/>
                  <a:tab pos="1109159" algn="l"/>
                  <a:tab pos="1558440" algn="l"/>
                  <a:tab pos="2007720" algn="l"/>
                  <a:tab pos="2457000" algn="l"/>
                  <a:tab pos="2906280" algn="l"/>
                  <a:tab pos="3355560" algn="l"/>
                  <a:tab pos="3804840" algn="l"/>
                  <a:tab pos="4254119" algn="l"/>
                  <a:tab pos="4703400" algn="l"/>
                  <a:tab pos="5152679" algn="l"/>
                  <a:tab pos="5601960" algn="l"/>
                  <a:tab pos="6051240" algn="l"/>
                  <a:tab pos="6500520" algn="l"/>
                  <a:tab pos="6949800" algn="l"/>
                  <a:tab pos="7399080" algn="l"/>
                  <a:tab pos="7848360" algn="l"/>
                  <a:tab pos="8297639" algn="l"/>
                  <a:tab pos="8746920" algn="l"/>
                  <a:tab pos="9196200" algn="l"/>
                </a:tabLst>
              </a:pPr>
              <a:endParaRPr lang="en-US" sz="11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  <a:p>
              <a:pPr marL="210960" marR="0" lvl="0" indent="-210960" algn="l" rtl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0960" algn="l"/>
                  <a:tab pos="659879" algn="l"/>
                  <a:tab pos="1109159" algn="l"/>
                  <a:tab pos="1558440" algn="l"/>
                  <a:tab pos="2007720" algn="l"/>
                  <a:tab pos="2457000" algn="l"/>
                  <a:tab pos="2906280" algn="l"/>
                  <a:tab pos="3355560" algn="l"/>
                  <a:tab pos="3804840" algn="l"/>
                  <a:tab pos="4254119" algn="l"/>
                  <a:tab pos="4703400" algn="l"/>
                  <a:tab pos="5152679" algn="l"/>
                  <a:tab pos="5601960" algn="l"/>
                  <a:tab pos="6051240" algn="l"/>
                  <a:tab pos="6500520" algn="l"/>
                  <a:tab pos="6949800" algn="l"/>
                  <a:tab pos="7399080" algn="l"/>
                  <a:tab pos="7848360" algn="l"/>
                  <a:tab pos="8297639" algn="l"/>
                  <a:tab pos="8746920" algn="l"/>
                  <a:tab pos="919620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  <a:p>
              <a:pPr marL="210960" marR="0" lvl="0" indent="-210960" algn="l" rtl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0960" algn="l"/>
                  <a:tab pos="659879" algn="l"/>
                  <a:tab pos="1109159" algn="l"/>
                  <a:tab pos="1558440" algn="l"/>
                  <a:tab pos="2007720" algn="l"/>
                  <a:tab pos="2457000" algn="l"/>
                  <a:tab pos="2906280" algn="l"/>
                  <a:tab pos="3355560" algn="l"/>
                  <a:tab pos="3804840" algn="l"/>
                  <a:tab pos="4254119" algn="l"/>
                  <a:tab pos="4703400" algn="l"/>
                  <a:tab pos="5152679" algn="l"/>
                  <a:tab pos="5601960" algn="l"/>
                  <a:tab pos="6051240" algn="l"/>
                  <a:tab pos="6500520" algn="l"/>
                  <a:tab pos="6949800" algn="l"/>
                  <a:tab pos="7399080" algn="l"/>
                  <a:tab pos="7848360" algn="l"/>
                  <a:tab pos="8297639" algn="l"/>
                  <a:tab pos="8746920" algn="l"/>
                  <a:tab pos="919620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595959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  <a:p>
              <a:pPr marL="210960" marR="0" lvl="0" indent="-210960" algn="l" rtl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210960" algn="l"/>
                  <a:tab pos="659879" algn="l"/>
                  <a:tab pos="1109159" algn="l"/>
                  <a:tab pos="1558440" algn="l"/>
                  <a:tab pos="2007720" algn="l"/>
                  <a:tab pos="2457000" algn="l"/>
                  <a:tab pos="2906280" algn="l"/>
                  <a:tab pos="3355560" algn="l"/>
                  <a:tab pos="3804840" algn="l"/>
                  <a:tab pos="4254119" algn="l"/>
                  <a:tab pos="4703400" algn="l"/>
                  <a:tab pos="5152679" algn="l"/>
                  <a:tab pos="5601960" algn="l"/>
                  <a:tab pos="6051240" algn="l"/>
                  <a:tab pos="6500520" algn="l"/>
                  <a:tab pos="6949800" algn="l"/>
                  <a:tab pos="7399080" algn="l"/>
                  <a:tab pos="7848360" algn="l"/>
                  <a:tab pos="8297639" algn="l"/>
                  <a:tab pos="8746920" algn="l"/>
                  <a:tab pos="919620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595959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7" name="AutoShape 10"/>
            <p:cNvSpPr/>
            <p:nvPr/>
          </p:nvSpPr>
          <p:spPr>
            <a:xfrm>
              <a:off x="623880" y="3571920"/>
              <a:ext cx="1217519" cy="426960"/>
            </a:xfrm>
            <a:custGeom>
              <a:avLst>
                <a:gd name="f0" fmla="val 17805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831959" y="3657600"/>
              <a:ext cx="841319" cy="244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AutoShape 1"/>
            <p:cNvSpPr/>
            <p:nvPr/>
          </p:nvSpPr>
          <p:spPr>
            <a:xfrm>
              <a:off x="1819439" y="3362400"/>
              <a:ext cx="1252439" cy="83483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Amazon Kinesis</a:t>
              </a:r>
            </a:p>
          </p:txBody>
        </p:sp>
        <p:sp>
          <p:nvSpPr>
            <p:cNvPr id="10" name="AutoShape 15"/>
            <p:cNvSpPr/>
            <p:nvPr/>
          </p:nvSpPr>
          <p:spPr>
            <a:xfrm>
              <a:off x="3406680" y="1447919"/>
              <a:ext cx="1865519" cy="4419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 dirty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Apache Spark Streaming</a:t>
              </a:r>
            </a:p>
          </p:txBody>
        </p:sp>
        <p:sp>
          <p:nvSpPr>
            <p:cNvPr id="13" name="AutoShape 6"/>
            <p:cNvSpPr/>
            <p:nvPr/>
          </p:nvSpPr>
          <p:spPr>
            <a:xfrm>
              <a:off x="2208240" y="2084400"/>
              <a:ext cx="1893960" cy="511200"/>
            </a:xfrm>
            <a:custGeom>
              <a:avLst>
                <a:gd name="f0" fmla="val -3861"/>
                <a:gd name="f1" fmla="val 0"/>
                <a:gd name="f2" fmla="val 53271"/>
                <a:gd name="f3" fmla="val -1800"/>
                <a:gd name="f4" fmla="val 4000"/>
                <a:gd name="f5" fmla="val 0"/>
                <a:gd name="f6" fmla="val 0"/>
                <a:gd name="f7" fmla="val 0"/>
              </a:avLst>
              <a:gdLst>
                <a:gd name="f8" fmla="val w"/>
                <a:gd name="f9" fmla="val h"/>
                <a:gd name="f10" fmla="val 0"/>
                <a:gd name="f11" fmla="val 21600"/>
                <a:gd name="f12" fmla="val -2147483647"/>
                <a:gd name="f13" fmla="val 2147483647"/>
                <a:gd name="f14" fmla="*/ f8 1 21600"/>
                <a:gd name="f15" fmla="*/ f9 1 21600"/>
                <a:gd name="f16" fmla="pin -2147483647 f0 2147483647"/>
                <a:gd name="f17" fmla="pin -2147483647 f2 2147483647"/>
                <a:gd name="f18" fmla="pin -2147483647 f3 2147483647"/>
                <a:gd name="f19" fmla="pin -2147483647 f4 2147483647"/>
                <a:gd name="f20" fmla="val f16"/>
                <a:gd name="f21" fmla="val f17"/>
                <a:gd name="f22" fmla="val f18"/>
                <a:gd name="f23" fmla="val f19"/>
                <a:gd name="f24" fmla="*/ f16 f14 1"/>
                <a:gd name="f25" fmla="*/ f17 f15 1"/>
                <a:gd name="f26" fmla="*/ f18 f14 1"/>
                <a:gd name="f27" fmla="*/ f19 f15 1"/>
              </a:gdLst>
              <a:ahLst>
                <a:ahXY gdRefX="f0" minX="f12" maxX="f13" gdRefY="f2" minY="f12" maxY="f13">
                  <a:pos x="f24" y="f25"/>
                </a:ahXY>
                <a:ahXY gdRefX="f3" minX="f12" maxX="f13" gdRefY="f4" minY="f12" maxY="f13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 stroke="0">
                  <a:moveTo>
                    <a:pt x="f10" y="f10"/>
                  </a:moveTo>
                  <a:lnTo>
                    <a:pt x="f11" y="f10"/>
                  </a:lnTo>
                  <a:lnTo>
                    <a:pt x="f11" y="f11"/>
                  </a:lnTo>
                  <a:lnTo>
                    <a:pt x="f10" y="f11"/>
                  </a:lnTo>
                  <a:close/>
                </a:path>
                <a:path w="21600" h="21600">
                  <a:moveTo>
                    <a:pt x="f20" y="f21"/>
                  </a:moveTo>
                  <a:lnTo>
                    <a:pt x="f22" y="f23"/>
                  </a:lnTo>
                </a:path>
                <a:path w="21600" h="21600">
                  <a:moveTo>
                    <a:pt x="f22" y="f10"/>
                  </a:moveTo>
                  <a:lnTo>
                    <a:pt x="f22" y="f11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~1700 </a:t>
              </a:r>
              <a:r>
                <a:rPr lang="ru-RU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событий/сек</a:t>
              </a:r>
            </a:p>
          </p:txBody>
        </p:sp>
        <p:grpSp>
          <p:nvGrpSpPr>
            <p:cNvPr id="14" name="Группа 1"/>
            <p:cNvGrpSpPr/>
            <p:nvPr/>
          </p:nvGrpSpPr>
          <p:grpSpPr>
            <a:xfrm>
              <a:off x="3919680" y="1833480"/>
              <a:ext cx="841319" cy="992160"/>
              <a:chOff x="3919680" y="1833480"/>
              <a:chExt cx="841319" cy="992160"/>
            </a:xfrm>
          </p:grpSpPr>
          <p:pic>
            <p:nvPicPr>
              <p:cNvPr id="15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183348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221796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258120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3919680" y="2948040"/>
              <a:ext cx="841319" cy="992160"/>
              <a:chOff x="3919680" y="2948040"/>
              <a:chExt cx="841319" cy="992160"/>
            </a:xfrm>
          </p:grpSpPr>
          <p:pic>
            <p:nvPicPr>
              <p:cNvPr id="19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294804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333252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369576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3919680" y="4068720"/>
              <a:ext cx="841319" cy="992160"/>
              <a:chOff x="3919680" y="4068720"/>
              <a:chExt cx="841319" cy="992160"/>
            </a:xfrm>
          </p:grpSpPr>
          <p:pic>
            <p:nvPicPr>
              <p:cNvPr id="23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406872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445320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11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3919680" y="4816440"/>
                <a:ext cx="841319" cy="2444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AutoShape 6"/>
            <p:cNvSpPr/>
            <p:nvPr/>
          </p:nvSpPr>
          <p:spPr>
            <a:xfrm>
              <a:off x="1498679" y="1119240"/>
              <a:ext cx="1893960" cy="511200"/>
            </a:xfrm>
            <a:custGeom>
              <a:avLst>
                <a:gd name="f0" fmla="val 24714"/>
                <a:gd name="f1" fmla="val 0"/>
                <a:gd name="f2" fmla="val 33178"/>
                <a:gd name="f3" fmla="val 23021"/>
                <a:gd name="f4" fmla="val 5932"/>
                <a:gd name="f5" fmla="val 0"/>
                <a:gd name="f6" fmla="val 0"/>
                <a:gd name="f7" fmla="val 0"/>
              </a:avLst>
              <a:gdLst>
                <a:gd name="f8" fmla="val w"/>
                <a:gd name="f9" fmla="val h"/>
                <a:gd name="f10" fmla="val 0"/>
                <a:gd name="f11" fmla="val 21600"/>
                <a:gd name="f12" fmla="val -2147483647"/>
                <a:gd name="f13" fmla="val 2147483647"/>
                <a:gd name="f14" fmla="*/ f8 1 21600"/>
                <a:gd name="f15" fmla="*/ f9 1 21600"/>
                <a:gd name="f16" fmla="pin -2147483647 f0 2147483647"/>
                <a:gd name="f17" fmla="pin -2147483647 f2 2147483647"/>
                <a:gd name="f18" fmla="pin -2147483647 f3 2147483647"/>
                <a:gd name="f19" fmla="pin -2147483647 f4 2147483647"/>
                <a:gd name="f20" fmla="val f16"/>
                <a:gd name="f21" fmla="val f17"/>
                <a:gd name="f22" fmla="val f18"/>
                <a:gd name="f23" fmla="val f19"/>
                <a:gd name="f24" fmla="*/ f16 f14 1"/>
                <a:gd name="f25" fmla="*/ f17 f15 1"/>
                <a:gd name="f26" fmla="*/ f18 f14 1"/>
                <a:gd name="f27" fmla="*/ f19 f15 1"/>
              </a:gdLst>
              <a:ahLst>
                <a:ahXY gdRefX="f0" minX="f12" maxX="f13" gdRefY="f2" minY="f12" maxY="f13">
                  <a:pos x="f24" y="f25"/>
                </a:ahXY>
                <a:ahXY gdRefX="f3" minX="f12" maxX="f13" gdRefY="f4" minY="f12" maxY="f13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 stroke="0">
                  <a:moveTo>
                    <a:pt x="f10" y="f10"/>
                  </a:moveTo>
                  <a:lnTo>
                    <a:pt x="f11" y="f10"/>
                  </a:lnTo>
                  <a:lnTo>
                    <a:pt x="f11" y="f11"/>
                  </a:lnTo>
                  <a:lnTo>
                    <a:pt x="f10" y="f11"/>
                  </a:lnTo>
                  <a:close/>
                </a:path>
                <a:path w="21600" h="21600">
                  <a:moveTo>
                    <a:pt x="f20" y="f21"/>
                  </a:moveTo>
                  <a:lnTo>
                    <a:pt x="f22" y="f23"/>
                  </a:lnTo>
                </a:path>
                <a:path w="21600" h="21600">
                  <a:moveTo>
                    <a:pt x="f22" y="f10"/>
                  </a:moveTo>
                  <a:lnTo>
                    <a:pt x="f22" y="f11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Окно агрегации – 30 секунд</a:t>
              </a:r>
            </a:p>
          </p:txBody>
        </p:sp>
        <p:sp>
          <p:nvSpPr>
            <p:cNvPr id="27" name="AutoShape 10"/>
            <p:cNvSpPr/>
            <p:nvPr/>
          </p:nvSpPr>
          <p:spPr>
            <a:xfrm>
              <a:off x="3071880" y="3578400"/>
              <a:ext cx="865080" cy="426960"/>
            </a:xfrm>
            <a:custGeom>
              <a:avLst>
                <a:gd name="f0" fmla="val 16252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8" name="Скругленный прямоугольник 2"/>
            <p:cNvSpPr/>
            <p:nvPr/>
          </p:nvSpPr>
          <p:spPr>
            <a:xfrm>
              <a:off x="3730680" y="1766880"/>
              <a:ext cx="1217519" cy="378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8160">
              <a:solidFill>
                <a:srgbClr val="00CC9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29" name="AutoShape 15"/>
            <p:cNvSpPr/>
            <p:nvPr/>
          </p:nvSpPr>
          <p:spPr>
            <a:xfrm>
              <a:off x="5919840" y="1501920"/>
              <a:ext cx="2697120" cy="44193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JVM</a:t>
              </a:r>
            </a:p>
          </p:txBody>
        </p:sp>
        <p:sp>
          <p:nvSpPr>
            <p:cNvPr id="30" name="AutoShape 15"/>
            <p:cNvSpPr/>
            <p:nvPr/>
          </p:nvSpPr>
          <p:spPr>
            <a:xfrm>
              <a:off x="6137279" y="2017799"/>
              <a:ext cx="2263680" cy="33894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HashTable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303960" y="2751120"/>
              <a:ext cx="1217519" cy="378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8160">
              <a:solidFill>
                <a:srgbClr val="00CC9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2" name="AutoShape 6"/>
            <p:cNvSpPr/>
            <p:nvPr/>
          </p:nvSpPr>
          <p:spPr>
            <a:xfrm>
              <a:off x="6259679" y="990719"/>
              <a:ext cx="1893600" cy="511200"/>
            </a:xfrm>
            <a:custGeom>
              <a:avLst>
                <a:gd name="f0" fmla="val 2345"/>
                <a:gd name="f1" fmla="val 0"/>
                <a:gd name="f2" fmla="val 71366"/>
                <a:gd name="f3" fmla="val -1800"/>
                <a:gd name="f4" fmla="val 4000"/>
                <a:gd name="f5" fmla="val 0"/>
                <a:gd name="f6" fmla="val 0"/>
                <a:gd name="f7" fmla="val 0"/>
              </a:avLst>
              <a:gdLst>
                <a:gd name="f8" fmla="val w"/>
                <a:gd name="f9" fmla="val h"/>
                <a:gd name="f10" fmla="val 0"/>
                <a:gd name="f11" fmla="val 21600"/>
                <a:gd name="f12" fmla="val -2147483647"/>
                <a:gd name="f13" fmla="val 2147483647"/>
                <a:gd name="f14" fmla="*/ f8 1 21600"/>
                <a:gd name="f15" fmla="*/ f9 1 21600"/>
                <a:gd name="f16" fmla="pin -2147483647 f0 2147483647"/>
                <a:gd name="f17" fmla="pin -2147483647 f2 2147483647"/>
                <a:gd name="f18" fmla="pin -2147483647 f3 2147483647"/>
                <a:gd name="f19" fmla="pin -2147483647 f4 2147483647"/>
                <a:gd name="f20" fmla="val f16"/>
                <a:gd name="f21" fmla="val f17"/>
                <a:gd name="f22" fmla="val f18"/>
                <a:gd name="f23" fmla="val f19"/>
                <a:gd name="f24" fmla="*/ f16 f14 1"/>
                <a:gd name="f25" fmla="*/ f17 f15 1"/>
                <a:gd name="f26" fmla="*/ f18 f14 1"/>
                <a:gd name="f27" fmla="*/ f19 f15 1"/>
              </a:gdLst>
              <a:ahLst>
                <a:ahXY gdRefX="f0" minX="f12" maxX="f13" gdRefY="f2" minY="f12" maxY="f13">
                  <a:pos x="f24" y="f25"/>
                </a:ahXY>
                <a:ahXY gdRefX="f3" minX="f12" maxX="f13" gdRefY="f4" minY="f12" maxY="f13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 stroke="0">
                  <a:moveTo>
                    <a:pt x="f10" y="f10"/>
                  </a:moveTo>
                  <a:lnTo>
                    <a:pt x="f11" y="f10"/>
                  </a:lnTo>
                  <a:lnTo>
                    <a:pt x="f11" y="f11"/>
                  </a:lnTo>
                  <a:lnTo>
                    <a:pt x="f10" y="f11"/>
                  </a:lnTo>
                  <a:close/>
                </a:path>
                <a:path w="21600" h="21600">
                  <a:moveTo>
                    <a:pt x="f20" y="f21"/>
                  </a:moveTo>
                  <a:lnTo>
                    <a:pt x="f22" y="f23"/>
                  </a:lnTo>
                </a:path>
                <a:path w="21600" h="21600">
                  <a:moveTo>
                    <a:pt x="f22" y="f10"/>
                  </a:moveTo>
                  <a:lnTo>
                    <a:pt x="f22" y="f11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Геоточка - </a:t>
              </a: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LinkedList</a:t>
              </a:r>
            </a:p>
          </p:txBody>
        </p:sp>
        <p:sp>
          <p:nvSpPr>
            <p:cNvPr id="33" name="Oval 39"/>
            <p:cNvSpPr/>
            <p:nvPr/>
          </p:nvSpPr>
          <p:spPr>
            <a:xfrm>
              <a:off x="6535800" y="283536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4" name="Oval 39"/>
            <p:cNvSpPr/>
            <p:nvPr/>
          </p:nvSpPr>
          <p:spPr>
            <a:xfrm>
              <a:off x="6802560" y="283860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5" name="Скругленный прямоугольник 39"/>
            <p:cNvSpPr/>
            <p:nvPr/>
          </p:nvSpPr>
          <p:spPr>
            <a:xfrm>
              <a:off x="6300720" y="3281400"/>
              <a:ext cx="1217519" cy="37764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8160">
              <a:solidFill>
                <a:srgbClr val="00CC9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6" name="Oval 39"/>
            <p:cNvSpPr/>
            <p:nvPr/>
          </p:nvSpPr>
          <p:spPr>
            <a:xfrm>
              <a:off x="6532560" y="336564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7" name="Oval 39"/>
            <p:cNvSpPr/>
            <p:nvPr/>
          </p:nvSpPr>
          <p:spPr>
            <a:xfrm>
              <a:off x="6799320" y="336852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8" name="Oval 39"/>
            <p:cNvSpPr/>
            <p:nvPr/>
          </p:nvSpPr>
          <p:spPr>
            <a:xfrm>
              <a:off x="7059600" y="337356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39" name="Скругленный прямоугольник 44"/>
            <p:cNvSpPr/>
            <p:nvPr/>
          </p:nvSpPr>
          <p:spPr>
            <a:xfrm>
              <a:off x="6294599" y="3817800"/>
              <a:ext cx="1217519" cy="378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8160">
              <a:solidFill>
                <a:srgbClr val="00CC9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526080" y="390204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1" name="AutoShape 10"/>
            <p:cNvSpPr/>
            <p:nvPr/>
          </p:nvSpPr>
          <p:spPr>
            <a:xfrm>
              <a:off x="5305319" y="3578400"/>
              <a:ext cx="863639" cy="426960"/>
            </a:xfrm>
            <a:custGeom>
              <a:avLst>
                <a:gd name="f0" fmla="val 16252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2" name="Скругленный прямоугольник 48"/>
            <p:cNvSpPr/>
            <p:nvPr/>
          </p:nvSpPr>
          <p:spPr>
            <a:xfrm>
              <a:off x="6296039" y="4356000"/>
              <a:ext cx="2017799" cy="3780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38160">
              <a:solidFill>
                <a:srgbClr val="00CC99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3" name="Oval 39"/>
            <p:cNvSpPr/>
            <p:nvPr/>
          </p:nvSpPr>
          <p:spPr>
            <a:xfrm>
              <a:off x="6527880" y="444024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4" name="Oval 39"/>
            <p:cNvSpPr/>
            <p:nvPr/>
          </p:nvSpPr>
          <p:spPr>
            <a:xfrm>
              <a:off x="6794640" y="444492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5" name="Oval 39"/>
            <p:cNvSpPr/>
            <p:nvPr/>
          </p:nvSpPr>
          <p:spPr>
            <a:xfrm>
              <a:off x="7059600" y="444024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6" name="Oval 39"/>
            <p:cNvSpPr/>
            <p:nvPr/>
          </p:nvSpPr>
          <p:spPr>
            <a:xfrm>
              <a:off x="7345440" y="443880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7" name="Oval 39"/>
            <p:cNvSpPr/>
            <p:nvPr/>
          </p:nvSpPr>
          <p:spPr>
            <a:xfrm>
              <a:off x="7612200" y="444348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8" name="Oval 39"/>
            <p:cNvSpPr/>
            <p:nvPr/>
          </p:nvSpPr>
          <p:spPr>
            <a:xfrm>
              <a:off x="7877160" y="443880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548235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49" name="AutoShape 15"/>
            <p:cNvSpPr/>
            <p:nvPr/>
          </p:nvSpPr>
          <p:spPr>
            <a:xfrm>
              <a:off x="8832960" y="1512720"/>
              <a:ext cx="863639" cy="44197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b" anchorCtr="0" compatLnSpc="1"/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100" b="0" i="0" u="none" strike="noStrike" cap="none" baseline="0">
                  <a:ln>
                    <a:noFill/>
                  </a:ln>
                  <a:solidFill>
                    <a:srgbClr val="AFABAB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Json</a:t>
              </a:r>
            </a:p>
          </p:txBody>
        </p:sp>
        <p:sp>
          <p:nvSpPr>
            <p:cNvPr id="50" name="Oval 39"/>
            <p:cNvSpPr/>
            <p:nvPr/>
          </p:nvSpPr>
          <p:spPr>
            <a:xfrm>
              <a:off x="9164520" y="284472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2600">
              <a:solidFill>
                <a:srgbClr val="009973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1" name="Oval 39"/>
            <p:cNvSpPr/>
            <p:nvPr/>
          </p:nvSpPr>
          <p:spPr>
            <a:xfrm>
              <a:off x="9161640" y="3375000"/>
              <a:ext cx="22032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2600">
              <a:solidFill>
                <a:srgbClr val="009973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2" name="Oval 39"/>
            <p:cNvSpPr/>
            <p:nvPr/>
          </p:nvSpPr>
          <p:spPr>
            <a:xfrm>
              <a:off x="9155160" y="391176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2600">
              <a:solidFill>
                <a:srgbClr val="009973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3" name="Oval 39"/>
            <p:cNvSpPr/>
            <p:nvPr/>
          </p:nvSpPr>
          <p:spPr>
            <a:xfrm>
              <a:off x="9156600" y="445140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2600">
              <a:solidFill>
                <a:srgbClr val="009973"/>
              </a:solidFill>
              <a:custDash>
                <a:ds d="1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4" name="AutoShape 10"/>
            <p:cNvSpPr/>
            <p:nvPr/>
          </p:nvSpPr>
          <p:spPr>
            <a:xfrm>
              <a:off x="7758000" y="3565440"/>
              <a:ext cx="865440" cy="426960"/>
            </a:xfrm>
            <a:custGeom>
              <a:avLst>
                <a:gd name="f0" fmla="val 16252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55" name="AutoShape 1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0113840" y="1530360"/>
              <a:ext cx="517680" cy="4432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AutoShape 10"/>
            <p:cNvSpPr/>
            <p:nvPr/>
          </p:nvSpPr>
          <p:spPr>
            <a:xfrm>
              <a:off x="9334440" y="3527279"/>
              <a:ext cx="865080" cy="427320"/>
            </a:xfrm>
            <a:custGeom>
              <a:avLst>
                <a:gd name="f0" fmla="val 16252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pic>
          <p:nvPicPr>
            <p:cNvPr id="57" name="Рисунок 3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r="62444"/>
            <a:stretch>
              <a:fillRect/>
            </a:stretch>
          </p:blipFill>
          <p:spPr>
            <a:xfrm>
              <a:off x="10704600" y="1677959"/>
              <a:ext cx="1488960" cy="3962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AutoShape 10"/>
            <p:cNvSpPr/>
            <p:nvPr/>
          </p:nvSpPr>
          <p:spPr>
            <a:xfrm>
              <a:off x="10488600" y="3527279"/>
              <a:ext cx="289080" cy="427320"/>
            </a:xfrm>
            <a:custGeom>
              <a:avLst>
                <a:gd name="f0" fmla="val 10779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noFill/>
            <a:ln w="12600">
              <a:solidFill>
                <a:srgbClr val="41719C"/>
              </a:solidFill>
              <a:custDash>
                <a:ds d="800000" sp="100000"/>
              </a:custDash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59" name="AutoShape 6"/>
            <p:cNvSpPr/>
            <p:nvPr/>
          </p:nvSpPr>
          <p:spPr>
            <a:xfrm>
              <a:off x="9840228" y="812880"/>
              <a:ext cx="1596252" cy="511200"/>
            </a:xfrm>
            <a:custGeom>
              <a:avLst>
                <a:gd name="f0" fmla="val 25601"/>
                <a:gd name="f1" fmla="val 0"/>
                <a:gd name="f2" fmla="val 56297"/>
                <a:gd name="f3" fmla="val 23438"/>
                <a:gd name="f4" fmla="val 14819"/>
                <a:gd name="f5" fmla="val 0"/>
                <a:gd name="f6" fmla="val 0"/>
                <a:gd name="f7" fmla="val 0"/>
              </a:avLst>
              <a:gdLst>
                <a:gd name="f8" fmla="val w"/>
                <a:gd name="f9" fmla="val h"/>
                <a:gd name="f10" fmla="val 0"/>
                <a:gd name="f11" fmla="val 21600"/>
                <a:gd name="f12" fmla="val -2147483647"/>
                <a:gd name="f13" fmla="val 2147483647"/>
                <a:gd name="f14" fmla="*/ f8 1 21600"/>
                <a:gd name="f15" fmla="*/ f9 1 21600"/>
                <a:gd name="f16" fmla="pin -2147483647 f0 2147483647"/>
                <a:gd name="f17" fmla="pin -2147483647 f2 2147483647"/>
                <a:gd name="f18" fmla="pin -2147483647 f3 2147483647"/>
                <a:gd name="f19" fmla="pin -2147483647 f4 2147483647"/>
                <a:gd name="f20" fmla="val f16"/>
                <a:gd name="f21" fmla="val f17"/>
                <a:gd name="f22" fmla="val f18"/>
                <a:gd name="f23" fmla="val f19"/>
                <a:gd name="f24" fmla="*/ f16 f14 1"/>
                <a:gd name="f25" fmla="*/ f17 f15 1"/>
                <a:gd name="f26" fmla="*/ f18 f14 1"/>
                <a:gd name="f27" fmla="*/ f19 f15 1"/>
              </a:gdLst>
              <a:ahLst>
                <a:ahXY gdRefX="f0" minX="f12" maxX="f13" gdRefY="f2" minY="f12" maxY="f13">
                  <a:pos x="f24" y="f25"/>
                </a:ahXY>
                <a:ahXY gdRefX="f3" minX="f12" maxX="f13" gdRefY="f4" minY="f12" maxY="f13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 stroke="0">
                  <a:moveTo>
                    <a:pt x="f10" y="f10"/>
                  </a:moveTo>
                  <a:lnTo>
                    <a:pt x="f11" y="f10"/>
                  </a:lnTo>
                  <a:lnTo>
                    <a:pt x="f11" y="f11"/>
                  </a:lnTo>
                  <a:lnTo>
                    <a:pt x="f10" y="f11"/>
                  </a:lnTo>
                  <a:close/>
                </a:path>
                <a:path w="21600" h="21600">
                  <a:moveTo>
                    <a:pt x="f20" y="f21"/>
                  </a:moveTo>
                  <a:lnTo>
                    <a:pt x="f22" y="f23"/>
                  </a:lnTo>
                </a:path>
                <a:path w="21600" h="21600">
                  <a:moveTo>
                    <a:pt x="f22" y="f10"/>
                  </a:moveTo>
                  <a:lnTo>
                    <a:pt x="f22" y="f11"/>
                  </a:lnTo>
                </a:path>
              </a:pathLst>
            </a:custGeom>
            <a:solidFill>
              <a:srgbClr val="F2F2F2"/>
            </a:solidFill>
            <a:ln w="12600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ru-RU" sz="1100" b="0" i="0" u="none" strike="noStrike" cap="none" baseline="0">
                  <a:ln>
                    <a:noFill/>
                  </a:ln>
                  <a:solidFill>
                    <a:srgbClr val="000000"/>
                  </a:solidFill>
                  <a:latin typeface="Trebuchet MS" panose="020B0603020202020204" pitchFamily="34" charset="0"/>
                  <a:ea typeface="Microsoft YaHei" pitchFamily="2"/>
                  <a:cs typeface="Microsoft YaHei" pitchFamily="2"/>
                </a:rPr>
                <a:t>Яндекс.Карта</a:t>
              </a:r>
            </a:p>
          </p:txBody>
        </p:sp>
        <p:sp>
          <p:nvSpPr>
            <p:cNvPr id="60" name="Oval 39"/>
            <p:cNvSpPr/>
            <p:nvPr/>
          </p:nvSpPr>
          <p:spPr>
            <a:xfrm>
              <a:off x="623880" y="326700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1" name="Oval 39"/>
            <p:cNvSpPr/>
            <p:nvPr/>
          </p:nvSpPr>
          <p:spPr>
            <a:xfrm>
              <a:off x="1031759" y="322272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2" name="Oval 39"/>
            <p:cNvSpPr/>
            <p:nvPr/>
          </p:nvSpPr>
          <p:spPr>
            <a:xfrm>
              <a:off x="480960" y="4191120"/>
              <a:ext cx="21924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3" name="Oval 39"/>
            <p:cNvSpPr/>
            <p:nvPr/>
          </p:nvSpPr>
          <p:spPr>
            <a:xfrm>
              <a:off x="369719" y="360216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4" name="Oval 39"/>
            <p:cNvSpPr/>
            <p:nvPr/>
          </p:nvSpPr>
          <p:spPr>
            <a:xfrm>
              <a:off x="887400" y="419112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5" name="Oval 39"/>
            <p:cNvSpPr/>
            <p:nvPr/>
          </p:nvSpPr>
          <p:spPr>
            <a:xfrm>
              <a:off x="544680" y="2851200"/>
              <a:ext cx="22032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6" name="Oval 39"/>
            <p:cNvSpPr/>
            <p:nvPr/>
          </p:nvSpPr>
          <p:spPr>
            <a:xfrm>
              <a:off x="649440" y="388296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7" name="Oval 39"/>
            <p:cNvSpPr/>
            <p:nvPr/>
          </p:nvSpPr>
          <p:spPr>
            <a:xfrm>
              <a:off x="260280" y="457524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8" name="Oval 39"/>
            <p:cNvSpPr/>
            <p:nvPr/>
          </p:nvSpPr>
          <p:spPr>
            <a:xfrm>
              <a:off x="260280" y="3003480"/>
              <a:ext cx="220680" cy="219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69" name="Oval 39"/>
            <p:cNvSpPr/>
            <p:nvPr/>
          </p:nvSpPr>
          <p:spPr>
            <a:xfrm>
              <a:off x="260280" y="2587680"/>
              <a:ext cx="220680" cy="218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3240">
              <a:solidFill>
                <a:srgbClr val="41719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ru-RU" sz="1100" b="0" i="0" u="none" strike="noStrike" cap="none" baseline="0">
                <a:ln>
                  <a:noFill/>
                </a:ln>
                <a:solidFill>
                  <a:srgbClr val="FFFFFF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9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Яндекс.Карты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68966" y="1758270"/>
            <a:ext cx="8374088" cy="29568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Нанести все объекты (десятки тысяч) на карту — очень медленно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Встроенная кластеризация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ObjectManager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 - медленно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Серверная кластеризация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RemoteObjectManager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 — отлично!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Алгоритм простой: разбиваем карту на прямоугольники и определяем среднюю точку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центроид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 в каждом</a:t>
            </a:r>
          </a:p>
        </p:txBody>
      </p:sp>
    </p:spTree>
    <p:extLst>
      <p:ext uri="{BB962C8B-B14F-4D97-AF65-F5344CB8AC3E}">
        <p14:creationId xmlns:p14="http://schemas.microsoft.com/office/powerpoint/2010/main" val="3042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Клиенты Битрикс24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510256"/>
            <a:ext cx="6510231" cy="661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www.bitrix24.ru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ru-RU" sz="28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online-domains-map</a:t>
            </a:r>
            <a:endParaRPr lang="ru-RU" sz="2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049" y="2195199"/>
            <a:ext cx="8022399" cy="4564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Следующий шаг – текущая активность клиентов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58585" y="5373216"/>
            <a:ext cx="6649919" cy="145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8"/>
          <p:cNvSpPr/>
          <p:nvPr/>
        </p:nvSpPr>
        <p:spPr>
          <a:xfrm>
            <a:off x="611560" y="1556792"/>
            <a:ext cx="8086679" cy="4895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Собираем дискретные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RDD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из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Kinesis – 30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сек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шаг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Определяем координаты по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IP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-адресу, кэшируем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На одной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ноде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формируем хэш-таблицу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геоточек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и доменов в памяти, с агрегацией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Храним ВСЕ хиты каждой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геоточки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вытесняем по времени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LinkedList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Астрономия — терминатор дня/ночи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Выгружаем </a:t>
            </a: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json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для серверного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кластеризатора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Отдаем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кластеризатором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результаты в карту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Клиенты Битрикс24 – текущая версия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268760"/>
            <a:ext cx="6510231" cy="661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www.bitrix24.ru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ru-RU" sz="28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online-domains-map</a:t>
            </a:r>
            <a:endParaRPr lang="ru-RU" sz="2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0503" y="2102286"/>
            <a:ext cx="8511014" cy="4495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2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Клиенты Битрикс24 – текущая версия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268760"/>
            <a:ext cx="6510231" cy="6617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www.bitrix24.ru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/</a:t>
            </a:r>
            <a:r>
              <a:rPr lang="ru-RU" sz="2800" b="0" i="0" u="none" strike="noStrike" cap="non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online-domains-map</a:t>
            </a:r>
            <a:endParaRPr lang="ru-RU" sz="2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576" y="1916832"/>
            <a:ext cx="7703999" cy="4689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6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11560" y="1719657"/>
            <a:ext cx="8086679" cy="37878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Собираем хиты из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Amazon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Kinesis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Redis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Хит содержит метрики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js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navigation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timing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Храним последние 1250 хитов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redis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list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Удаляем 20% самых долгих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Рассчитываем медиану времени отображения страницы в кластере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Отдаем на карту,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jsonp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RemoteObjectManager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73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928" y="1471276"/>
            <a:ext cx="7487496" cy="5126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3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22968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551" y="1340768"/>
            <a:ext cx="8395457" cy="545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34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itchFamily="34" charset="0"/>
              </a:rPr>
              <a:t>Куда сохранять события?</a:t>
            </a:r>
            <a:endParaRPr lang="ru-RU" altLang="ru-RU" sz="2800" b="1" dirty="0">
              <a:latin typeface="Trebuchet MS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467544" y="2060848"/>
            <a:ext cx="9777600" cy="38801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Клиенты выполняют действия с сервисом: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регистрация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просмотр страниц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из разных точек мира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нет понятия «ночи»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Куда сохранять события?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Как их «доставать обратно»?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 агрегация? Как ее делать??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1694" y="2708920"/>
            <a:ext cx="4122522" cy="2945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504" y="1700808"/>
            <a:ext cx="8926725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4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692" y="2060848"/>
            <a:ext cx="9107824" cy="352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Сервис «Скорость сайта»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952" y="1484784"/>
            <a:ext cx="8768402" cy="511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0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/>
          <p:nvPr/>
        </p:nvSpPr>
        <p:spPr>
          <a:xfrm>
            <a:off x="3517" y="692696"/>
            <a:ext cx="9104987" cy="10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Рекомендации</a:t>
            </a:r>
            <a:endParaRPr lang="ru-RU" sz="2800" b="1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51520" y="1628800"/>
            <a:ext cx="8640960" cy="42494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Не забивайте одним молотком/языком любые гвозди/задачи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Расширяйте кругозор, постоянно учитесь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Изучайте шаблоны проектирования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Изучайте классические алгоритмы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Поймите теорию алгоритмической сложности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Думайте, прежде чем программировать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Простое решение легче поддерживать, в нем меньше ошибок :-)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Экспериментируйте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Больше практики!!! Удачи.</a:t>
            </a:r>
          </a:p>
        </p:txBody>
      </p:sp>
    </p:spTree>
    <p:extLst>
      <p:ext uri="{BB962C8B-B14F-4D97-AF65-F5344CB8AC3E}">
        <p14:creationId xmlns:p14="http://schemas.microsoft.com/office/powerpoint/2010/main" val="38673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4800" b="1" dirty="0">
                <a:latin typeface="Trebuchet MS" pitchFamily="34" charset="0"/>
              </a:rPr>
              <a:t>Спасибо за внимание!</a:t>
            </a:r>
            <a:r>
              <a:rPr lang="en-US" sz="4800" b="1" dirty="0">
                <a:latin typeface="Trebuchet MS" pitchFamily="34" charset="0"/>
              </a:rPr>
              <a:t>  </a:t>
            </a:r>
            <a:br>
              <a:rPr lang="en-US" sz="4800" b="1" dirty="0">
                <a:latin typeface="Trebuchet MS" pitchFamily="34" charset="0"/>
              </a:rPr>
            </a:br>
            <a:r>
              <a:rPr lang="ru-RU" sz="4800" b="1" dirty="0">
                <a:latin typeface="Trebuchet MS" pitchFamily="34" charset="0"/>
              </a:rPr>
              <a:t>Вопросы?</a:t>
            </a:r>
            <a:endParaRPr lang="ru-RU" altLang="ru-RU" sz="4800" b="1" dirty="0">
              <a:latin typeface="Trebuchet MS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212977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dirty="0">
                <a:latin typeface="Trebuchet MS" pitchFamily="34" charset="0"/>
              </a:rPr>
              <a:t>Александр Сербул</a:t>
            </a:r>
          </a:p>
          <a:p>
            <a:pPr marL="0" indent="0">
              <a:buNone/>
            </a:pPr>
            <a:r>
              <a:rPr lang="en-US" altLang="ru-RU" sz="4000" dirty="0" smtClean="0">
                <a:latin typeface="Trebuchet MS" pitchFamily="34" charset="0"/>
              </a:rPr>
              <a:t>   </a:t>
            </a:r>
            <a:r>
              <a:rPr lang="ru-RU" altLang="ru-RU" sz="4000" dirty="0" smtClean="0">
                <a:latin typeface="Trebuchet MS" pitchFamily="34" charset="0"/>
              </a:rPr>
              <a:t>@</a:t>
            </a:r>
            <a:r>
              <a:rPr lang="en-US" altLang="ru-RU" sz="4000" dirty="0" err="1" smtClean="0">
                <a:latin typeface="Trebuchet MS" pitchFamily="34" charset="0"/>
              </a:rPr>
              <a:t>AlexSerbul</a:t>
            </a:r>
            <a:endParaRPr lang="en-US" altLang="ru-RU" sz="4000" dirty="0" smtClean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altLang="ru-RU" sz="4000" dirty="0" smtClean="0">
                <a:latin typeface="Trebuchet MS" pitchFamily="34" charset="0"/>
              </a:rPr>
              <a:t>   </a:t>
            </a:r>
            <a:r>
              <a:rPr lang="en-US" altLang="ru-RU" sz="4000" dirty="0" err="1" smtClean="0">
                <a:latin typeface="Trebuchet MS" pitchFamily="34" charset="0"/>
              </a:rPr>
              <a:t>Alexandr</a:t>
            </a:r>
            <a:r>
              <a:rPr lang="en-US" altLang="ru-RU" sz="4000" dirty="0" smtClean="0">
                <a:latin typeface="Trebuchet MS" pitchFamily="34" charset="0"/>
              </a:rPr>
              <a:t> </a:t>
            </a:r>
            <a:r>
              <a:rPr lang="en-US" altLang="ru-RU" sz="4000" dirty="0" err="1">
                <a:latin typeface="Trebuchet MS" pitchFamily="34" charset="0"/>
              </a:rPr>
              <a:t>Serbul</a:t>
            </a:r>
            <a:endParaRPr lang="en-US" altLang="ru-RU" sz="40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altLang="ru-RU" sz="4000" dirty="0" smtClean="0">
                <a:latin typeface="Trebuchet MS" pitchFamily="34" charset="0"/>
              </a:rPr>
              <a:t>serbul@1c-bitrix.ru</a:t>
            </a:r>
            <a:endParaRPr lang="en-US" altLang="ru-RU" sz="4000" dirty="0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020" y="4149080"/>
            <a:ext cx="407880" cy="40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" y="4869160"/>
            <a:ext cx="401638" cy="4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/>
          <p:nvPr/>
        </p:nvSpPr>
        <p:spPr>
          <a:xfrm>
            <a:off x="395536" y="1124744"/>
            <a:ext cx="8424936" cy="107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22040" tIns="60840" rIns="122040" bIns="6084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 давайте все события складывать в </a:t>
            </a:r>
            <a:r>
              <a:rPr lang="ru-RU" sz="2800" b="1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MySQL</a:t>
            </a:r>
            <a:r>
              <a:rPr lang="ru-RU" sz="2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В одну табличку. Просто же и удобно ;-)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5816" y="2276872"/>
            <a:ext cx="3528392" cy="3704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34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itchFamily="34" charset="0"/>
              </a:rPr>
              <a:t>Куда сохранять события?</a:t>
            </a:r>
            <a:endParaRPr lang="ru-RU" altLang="ru-RU" sz="2800" b="1" dirty="0">
              <a:latin typeface="Trebuchet MS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467544" y="2060848"/>
            <a:ext cx="9777600" cy="38801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Клиенты выполняют действия с сервисом: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регистрация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просмотр страниц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из разных точек мира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- нет понятия «ночи»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Куда сохранять события?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Как их «доставать обратно»?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 агрегация? Как ее делать??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1694" y="2708920"/>
            <a:ext cx="4122522" cy="2945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17" y="995887"/>
            <a:ext cx="8229600" cy="792088"/>
          </a:xfrm>
        </p:spPr>
        <p:txBody>
          <a:bodyPr/>
          <a:lstStyle/>
          <a:p>
            <a:r>
              <a:rPr lang="en-US" altLang="ru-RU" sz="2800" b="1" dirty="0" err="1" smtClean="0">
                <a:latin typeface="Trebuchet MS" pitchFamily="34" charset="0"/>
              </a:rPr>
              <a:t>Pinba</a:t>
            </a:r>
            <a:endParaRPr lang="ru-RU" altLang="ru-RU" sz="2800" b="1" dirty="0">
              <a:latin typeface="Trebuchet MS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571210" y="1916832"/>
            <a:ext cx="4720869" cy="39245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http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://pinba.org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Гениальный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инструмент. 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Авторы: Алексей Рыбак, Антон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Довгаль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Badoo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Агрегация внутри собств. движка в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MySQL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Интеграция с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PHP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Быстро, удобно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 Badoo.com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64288" y="1124744"/>
            <a:ext cx="1729080" cy="175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16474" y="4005064"/>
            <a:ext cx="350301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16474" y="2506678"/>
            <a:ext cx="1420560" cy="142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318814" y="980728"/>
            <a:ext cx="1415880" cy="141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17" y="995887"/>
            <a:ext cx="8229600" cy="792088"/>
          </a:xfrm>
        </p:spPr>
        <p:txBody>
          <a:bodyPr/>
          <a:lstStyle/>
          <a:p>
            <a:r>
              <a:rPr lang="en-US" altLang="ru-RU" sz="2800" b="1" dirty="0" err="1" smtClean="0">
                <a:latin typeface="Trebuchet MS" pitchFamily="34" charset="0"/>
              </a:rPr>
              <a:t>RabbitMQ</a:t>
            </a:r>
            <a:endParaRPr lang="ru-RU" altLang="ru-RU" sz="2800" b="1" dirty="0">
              <a:latin typeface="Trebuchet MS" pitchFamily="34" charset="0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360000" y="1916832"/>
            <a:ext cx="4428024" cy="23807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http://www.rabbitmq.com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Очереди сообщений на все вкусы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AMQP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rebuchet MS" panose="020B0603020202020204" pitchFamily="34" charset="0"/>
                <a:ea typeface="Microsoft YaHei" pitchFamily="2"/>
                <a:cs typeface="Microsoft YaHei" pitchFamily="2"/>
              </a:rPr>
              <a:t>Erlang</a:t>
            </a:r>
            <a:endParaRPr lang="en-US" sz="2000" dirty="0">
              <a:solidFill>
                <a:srgbClr val="000000"/>
              </a:solidFill>
              <a:latin typeface="Trebuchet MS" panose="020B0603020202020204" pitchFamily="34" charset="0"/>
              <a:ea typeface="Microsoft YaHei" pitchFamily="2"/>
              <a:cs typeface="Microsoft YaHei" pitchFamily="2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53898" y="1988840"/>
            <a:ext cx="4370689" cy="3959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1284</Words>
  <Application>Microsoft Office PowerPoint</Application>
  <PresentationFormat>Экран (4:3)</PresentationFormat>
  <Paragraphs>356</Paragraphs>
  <Slides>54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Оформление по умолчанию</vt:lpstr>
      <vt:lpstr>Apache Spark Streaming - потоковая обработка событий клиентов и их отображение на интерактивной карте </vt:lpstr>
      <vt:lpstr>Презентация PowerPoint</vt:lpstr>
      <vt:lpstr>Презентация PowerPoint</vt:lpstr>
      <vt:lpstr>Поставим себе цель!</vt:lpstr>
      <vt:lpstr>Куда сохранять события?</vt:lpstr>
      <vt:lpstr>Презентация PowerPoint</vt:lpstr>
      <vt:lpstr>Куда сохранять события?</vt:lpstr>
      <vt:lpstr>Pinba</vt:lpstr>
      <vt:lpstr>RabbitMQ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Александр Сербул</cp:lastModifiedBy>
  <cp:revision>69</cp:revision>
  <dcterms:created xsi:type="dcterms:W3CDTF">2010-04-05T13:31:49Z</dcterms:created>
  <dcterms:modified xsi:type="dcterms:W3CDTF">2017-06-16T12:59:52Z</dcterms:modified>
</cp:coreProperties>
</file>