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3.jpe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media/image4.jpeg" ContentType="image/jpeg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chemeClr val="accent5">
          <a:hueOff val="-176146"/>
          <a:satOff val="3665"/>
          <a:lumOff val="-13986"/>
        </a:schemeClr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chemeClr val="accent5">
          <a:hueOff val="-176146"/>
          <a:satOff val="3665"/>
          <a:lumOff val="-13986"/>
        </a:schemeClr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chemeClr val="accent5">
          <a:hueOff val="-176146"/>
          <a:satOff val="3665"/>
          <a:lumOff val="-13986"/>
        </a:schemeClr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chemeClr val="accent5">
          <a:hueOff val="-176146"/>
          <a:satOff val="3665"/>
          <a:lumOff val="-13986"/>
        </a:schemeClr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chemeClr val="accent5">
          <a:hueOff val="-176146"/>
          <a:satOff val="3665"/>
          <a:lumOff val="-13986"/>
        </a:schemeClr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4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5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6.xml.rels><?xml version="1.0" encoding="UTF-8" standalone="yes"?>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7.xml.rels><?xml version="1.0" encoding="UTF-8" standalone="yes"?>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8.xml.rels><?xml version="1.0" encoding="UTF-8" standalone="yes"?>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9.xml.rels><?xml version="1.0" encoding="UTF-8" standalone="yes"?>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0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31.xml.rels><?xml version="1.0" encoding="UTF-8" standalone="yes"?>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2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33.xml.rels><?xml version="1.0" encoding="UTF-8" standalone="yes"?>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34.xml.rels><?xml version="1.0" encoding="UTF-8" standalone="yes"?>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35.xml.rels><?xml version="1.0" encoding="UTF-8" standalone="yes"?>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36.xml.rels><?xml version="1.0" encoding="UTF-8" standalone="yes"?>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</Relationships>

</file>

<file path=ppt/notesSlides/_rels/notesSlide37.xml.rels><?xml version="1.0" encoding="UTF-8" standalone="yes"?>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38.xml.rels><?xml version="1.0" encoding="UTF-8" standalone="yes"?>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
</file>

<file path=ppt/notesSlides/_rels/notesSlide39.xml.rels><?xml version="1.0" encoding="UTF-8" standalone="yes"?>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0.xml.rels><?xml version="1.0" encoding="UTF-8" standalone="yes"?>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_rels/notesSlide41.xml.rels><?xml version="1.0" encoding="UTF-8" standalone="yes"?>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
</file>

<file path=ppt/notesSlides/_rels/notesSlide42.xml.rels><?xml version="1.0" encoding="UTF-8" standalone="yes"?>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name is Anna. I like ruby, play with Crytsal. I write on C# from time to time and </a:t>
            </a:r>
            <a:r>
              <a:rPr b="1"/>
              <a:t>it drives me crazy</a:t>
            </a:r>
            <a:r>
              <a:t> to switch from OSX hot keys to Windows and back. </a:t>
            </a:r>
          </a:p>
          <a:p>
            <a:pPr/>
          </a:p>
          <a:p>
            <a:pPr/>
            <a:r>
              <a:t>I like coding, architecture and delivering my products. </a:t>
            </a:r>
            <a:r>
              <a:rPr b="1"/>
              <a:t>In our team</a:t>
            </a:r>
            <a:r>
              <a:t> every back-ender is </a:t>
            </a:r>
            <a:r>
              <a:rPr b="1"/>
              <a:t>responsible</a:t>
            </a:r>
            <a:r>
              <a:t> for production infrastructure. You can say, it's bad. Sometimes i can agree, but in common it is so cool, when </a:t>
            </a:r>
            <a:r>
              <a:rPr b="1"/>
              <a:t>developer really thinks about</a:t>
            </a:r>
            <a:r>
              <a:t> how his feature will work in production, not only on the code level, but on ifrastructure level too.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often told that "</a:t>
            </a:r>
            <a:r>
              <a:rPr b="1"/>
              <a:t>scaling up is failing up</a:t>
            </a:r>
            <a:r>
              <a:t>." </a:t>
            </a:r>
          </a:p>
          <a:p>
            <a:pPr/>
          </a:p>
          <a:p>
            <a:pPr/>
            <a:r>
              <a:t>What does that mean? it is critical for companies to </a:t>
            </a:r>
            <a:r>
              <a:rPr b="1"/>
              <a:t>plan to scale</a:t>
            </a:r>
            <a:r>
              <a:t>.</a:t>
            </a:r>
            <a:br/>
            <a:r>
              <a:t>When hyper growth companies do not scale out, their only option is to buy bigger and faster systems</a:t>
            </a:r>
            <a:br/>
            <a:br/>
            <a:r>
              <a:t>When they </a:t>
            </a:r>
            <a:r>
              <a:rPr b="1"/>
              <a:t>hit the limitation </a:t>
            </a:r>
            <a:r>
              <a:t>of the fastest and biggest system provided by the most costly provider, they are in big trouble.</a:t>
            </a:r>
          </a:p>
          <a:p>
            <a:pPr/>
          </a:p>
          <a:p>
            <a:pPr/>
            <a:r>
              <a:t>Ultimately, this is what </a:t>
            </a:r>
            <a:r>
              <a:rPr b="1"/>
              <a:t>hurt eBay in 1999</a:t>
            </a:r>
            <a:r>
              <a:t>, and we still see it more than a decade later in many companies</a:t>
            </a:r>
          </a:p>
          <a:p>
            <a:pPr/>
          </a:p>
          <a:p>
            <a:pPr/>
            <a:r>
              <a:t>So it is important to </a:t>
            </a:r>
            <a:r>
              <a:rPr b="1"/>
              <a:t>scale out not just UP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Let's go through the </a:t>
            </a:r>
            <a:r>
              <a:rPr b="1"/>
              <a:t>theoretical</a:t>
            </a:r>
            <a:r>
              <a:t> aspects of scaling. </a:t>
            </a:r>
          </a:p>
          <a:p>
            <a:pPr/>
          </a:p>
          <a:p>
            <a:pPr/>
            <a:r>
              <a:t>We are going to </a:t>
            </a:r>
            <a:r>
              <a:rPr b="1"/>
              <a:t>discuss</a:t>
            </a:r>
            <a:r>
              <a:t> scaling databases and services through cloning and replication, separating functionality or services and splitting similar data sets across storage and systems.</a:t>
            </a:r>
          </a:p>
          <a:p>
            <a:pPr/>
          </a:p>
          <a:p>
            <a:pPr/>
            <a:r>
              <a:t>We can simply visualise it with </a:t>
            </a:r>
            <a:r>
              <a:rPr b="1"/>
              <a:t>three directions</a:t>
            </a:r>
            <a:r>
              <a:t>. X is horizontal scaling, Y is splitting by services or resources and Z is sharding or podding, splitting similar data.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Scaling by </a:t>
            </a:r>
            <a:r>
              <a:rPr b="1"/>
              <a:t>cloning</a:t>
            </a:r>
            <a:r>
              <a:t> means that you can double throughput of your application simply by setting up another instance</a:t>
            </a:r>
          </a:p>
          <a:p>
            <a:pPr/>
          </a:p>
          <a:p>
            <a:pPr/>
            <a:r>
              <a:t>Scaling by </a:t>
            </a:r>
            <a:r>
              <a:rPr b="1"/>
              <a:t>splitting different things</a:t>
            </a:r>
            <a:r>
              <a:t> means that you can divide part of your application and grant more resources to it. </a:t>
            </a:r>
          </a:p>
          <a:p>
            <a:pPr/>
          </a:p>
          <a:p>
            <a:pPr/>
            <a:r>
              <a:t>Scaling by</a:t>
            </a:r>
            <a:r>
              <a:rPr b="1"/>
              <a:t> splitting similar things</a:t>
            </a:r>
            <a:r>
              <a:t> is when you split your data by any marker and scale parts separately.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first and easy way of scaling is horizontal. </a:t>
            </a:r>
          </a:p>
          <a:p>
            <a:pPr/>
          </a:p>
          <a:p>
            <a:pPr/>
            <a:r>
              <a:t>All of you must have heard about it. It is often about </a:t>
            </a:r>
            <a:r>
              <a:rPr b="1"/>
              <a:t>duplication:</a:t>
            </a:r>
          </a:p>
          <a:p>
            <a:pPr marL="271638" indent="-271638">
              <a:buSzPct val="75000"/>
              <a:buChar char="•"/>
            </a:pPr>
            <a:r>
              <a:t>duplication database instances in master / slave mode, </a:t>
            </a:r>
          </a:p>
          <a:p>
            <a:pPr marL="271638" indent="-271638">
              <a:buSzPct val="75000"/>
              <a:buChar char="•"/>
            </a:pPr>
            <a:r>
              <a:t>duplication of front or back servers behind load balancers, </a:t>
            </a:r>
          </a:p>
          <a:p>
            <a:pPr marL="271638" indent="-271638">
              <a:buSzPct val="75000"/>
              <a:buChar char="•"/>
            </a:pPr>
            <a:r>
              <a:t>duplication of background workers.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1" name="Shape 2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horisontal scaling when there is an ability to </a:t>
            </a:r>
            <a:r>
              <a:rPr b="1"/>
              <a:t>parallelise</a:t>
            </a:r>
            <a:r>
              <a:t> our work. </a:t>
            </a:r>
          </a:p>
          <a:p>
            <a:pPr/>
          </a:p>
          <a:p>
            <a:pPr/>
            <a:r>
              <a:t>We still have one entry point, but:</a:t>
            </a:r>
          </a:p>
          <a:p>
            <a:pPr marL="271638" indent="-271638">
              <a:buSzPct val="75000"/>
              <a:buChar char="•"/>
            </a:pPr>
            <a:r>
              <a:t>we can set up </a:t>
            </a:r>
            <a:r>
              <a:rPr b="1"/>
              <a:t>load balancer</a:t>
            </a:r>
            <a:r>
              <a:t> </a:t>
            </a:r>
          </a:p>
          <a:p>
            <a:pPr marL="271638" indent="-271638">
              <a:buSzPct val="75000"/>
              <a:buChar char="•"/>
            </a:pPr>
            <a:r>
              <a:t>and increase instances are responsible for requests, </a:t>
            </a:r>
          </a:p>
          <a:p>
            <a:pPr marL="271638" indent="-271638">
              <a:buSzPct val="75000"/>
              <a:buChar char="•"/>
            </a:pPr>
            <a:r>
              <a:t>thereby increase our throughput. </a:t>
            </a:r>
          </a:p>
          <a:p>
            <a:pPr marL="271638" indent="-271638">
              <a:buSzPct val="75000"/>
              <a:buChar char="•"/>
            </a:pPr>
          </a:p>
          <a:p>
            <a:pPr/>
            <a:r>
              <a:t>Or set up Database in master / slave mode when read / write ratio is more than 3 up to 1.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 horisontal scale we can </a:t>
            </a:r>
            <a:r>
              <a:rPr b="1"/>
              <a:t>achieve better throughput</a:t>
            </a:r>
            <a:r>
              <a:t> score without increasing  the characteristics of our hardware. Only by duplication. </a:t>
            </a:r>
          </a:p>
          <a:p>
            <a:pPr/>
          </a:p>
          <a:p>
            <a:pPr/>
            <a:r>
              <a:t>Have you ever thought about the </a:t>
            </a:r>
            <a:r>
              <a:rPr b="1"/>
              <a:t>price of complexity</a:t>
            </a:r>
            <a:r>
              <a:t>? </a:t>
            </a:r>
          </a:p>
          <a:p>
            <a:pPr/>
          </a:p>
          <a:p>
            <a:pPr/>
            <a:r>
              <a:t>About 15 years ago, all of us used </a:t>
            </a:r>
            <a:r>
              <a:rPr b="1"/>
              <a:t>USB flash cards</a:t>
            </a:r>
          </a:p>
          <a:p>
            <a:pPr/>
          </a:p>
          <a:p>
            <a:pPr/>
            <a:r>
              <a:t>I could buy 1 gigabyte flash card for 10 dollars but when I wanted to buy 4gigabyte flash card it costed </a:t>
            </a:r>
            <a:r>
              <a:rPr b="1"/>
              <a:t>not 40 dollars but around a hundred</a:t>
            </a:r>
            <a:r>
              <a:t>? </a:t>
            </a:r>
          </a:p>
          <a:p>
            <a:pPr/>
          </a:p>
          <a:p>
            <a:pPr/>
            <a:r>
              <a:t>At that time </a:t>
            </a:r>
            <a:r>
              <a:rPr b="1"/>
              <a:t>I couldn't just buy</a:t>
            </a:r>
            <a:r>
              <a:t> 256 gigabyte flash card even when i was ready pay a thousand dollars for it, because there was no such one. Because there was no such hardware </a:t>
            </a:r>
            <a:r>
              <a:rPr b="1"/>
              <a:t>invented</a:t>
            </a:r>
            <a:r>
              <a:t> to satisfy my needs. </a:t>
            </a:r>
          </a:p>
          <a:p>
            <a:pPr/>
          </a:p>
          <a:p>
            <a:pPr/>
            <a:r>
              <a:t>So let's pay 40 dollars for 4 items of 1 gigabyte flash card instead of hundred for 1 4gigabyte and avoid issues with</a:t>
            </a:r>
            <a:r>
              <a:rPr b="1"/>
              <a:t> physical limitations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So-called micro services are the implementation of the </a:t>
            </a:r>
            <a:r>
              <a:rPr b="1"/>
              <a:t>main idea of Y-axis </a:t>
            </a:r>
            <a:r>
              <a:t>scaling. </a:t>
            </a:r>
          </a:p>
          <a:p>
            <a:pPr/>
            <a:r>
              <a:t>We scale application by splitting processes and resources. </a:t>
            </a:r>
          </a:p>
          <a:p>
            <a:pPr/>
          </a:p>
          <a:p>
            <a:pPr/>
            <a:r>
              <a:t>If our application split into microservices, we can </a:t>
            </a:r>
            <a:r>
              <a:rPr b="1"/>
              <a:t>focus on scaling only necessary parts</a:t>
            </a:r>
            <a:r>
              <a:t> of it.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you see that part of your application is </a:t>
            </a:r>
            <a:r>
              <a:rPr b="1"/>
              <a:t>not connected</a:t>
            </a:r>
            <a:r>
              <a:t> much with other parts - split it. </a:t>
            </a:r>
          </a:p>
          <a:p>
            <a:pPr/>
          </a:p>
          <a:p>
            <a:pPr/>
            <a:r>
              <a:t>For example </a:t>
            </a:r>
            <a:r>
              <a:rPr b="1"/>
              <a:t>image cropping</a:t>
            </a:r>
            <a:r>
              <a:t>, that requires CPU or </a:t>
            </a:r>
            <a:r>
              <a:rPr b="1"/>
              <a:t>analytics report</a:t>
            </a:r>
            <a:r>
              <a:t> processing that is always about hard queries to database. </a:t>
            </a:r>
          </a:p>
          <a:p>
            <a:pPr/>
          </a:p>
          <a:p>
            <a:pPr/>
            <a:r>
              <a:t>The key feature is to </a:t>
            </a:r>
            <a:r>
              <a:rPr b="1"/>
              <a:t>learn how to split </a:t>
            </a:r>
            <a:r>
              <a:t>monolithic application. </a:t>
            </a:r>
          </a:p>
          <a:p>
            <a:pPr/>
          </a:p>
          <a:p>
            <a:pPr/>
            <a:r>
              <a:t>Also here is a great benefit - when part of your functionality separated you can </a:t>
            </a:r>
            <a:r>
              <a:rPr b="1"/>
              <a:t>exchange</a:t>
            </a:r>
            <a:r>
              <a:t> one of your services to another. You can </a:t>
            </a:r>
            <a:r>
              <a:rPr b="1"/>
              <a:t>use another programming </a:t>
            </a:r>
            <a:r>
              <a:t>language, another tool and even operations system if it better fits the approach.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good example is background workers. </a:t>
            </a:r>
          </a:p>
          <a:p>
            <a:pPr/>
          </a:p>
          <a:p>
            <a:pPr/>
            <a:r>
              <a:t>Let's assume you have </a:t>
            </a:r>
            <a:r>
              <a:rPr b="1"/>
              <a:t>several types of background tasks</a:t>
            </a:r>
            <a:r>
              <a:t> that requires different types of resources. </a:t>
            </a:r>
          </a:p>
          <a:p>
            <a:pPr/>
          </a:p>
          <a:p>
            <a:pPr/>
            <a:r>
              <a:t>Let's say worker one requires twice more CPU, and </a:t>
            </a:r>
            <a:r>
              <a:rPr b="1"/>
              <a:t>worker two does not</a:t>
            </a:r>
            <a:r>
              <a:t>. If your background jobs split by its type you can</a:t>
            </a:r>
            <a:r>
              <a:rPr b="1"/>
              <a:t> save money </a:t>
            </a:r>
            <a:r>
              <a:t>by using twice more resources only for </a:t>
            </a:r>
            <a:r>
              <a:rPr b="1"/>
              <a:t>one type</a:t>
            </a:r>
            <a:r>
              <a:t> of your background jobs. And use light-weight cheap hardware for another one.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hape 2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idea of splitting similar things is quite simple.</a:t>
            </a:r>
          </a:p>
          <a:p>
            <a:pPr/>
          </a:p>
          <a:p>
            <a:pPr/>
            <a:r>
              <a:t>In some cases it is the best way to scale resources. For example you are responsible for a platform for </a:t>
            </a:r>
            <a:r>
              <a:rPr b="1"/>
              <a:t>online sales</a:t>
            </a:r>
            <a:r>
              <a:t>, and you have lots of small online shops among your clients. </a:t>
            </a:r>
          </a:p>
          <a:p>
            <a:pPr/>
          </a:p>
          <a:p>
            <a:pPr/>
            <a:r>
              <a:t>But </a:t>
            </a:r>
            <a:r>
              <a:rPr b="1"/>
              <a:t>one of your clients</a:t>
            </a:r>
            <a:r>
              <a:t> has 1000 times more sales than others. It has a lot of goods and information. The best way in this situation is </a:t>
            </a:r>
            <a:r>
              <a:rPr b="1"/>
              <a:t>to separate</a:t>
            </a:r>
            <a:r>
              <a:t> him and his sales to a standalone hardware. 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work in Artec3D for 6 years. We make the </a:t>
            </a:r>
            <a:r>
              <a:rPr b="1"/>
              <a:t>best hand-held 3D scanners</a:t>
            </a:r>
            <a:r>
              <a:t> and software in the world. The company is head-quaterd in Luxembourg, with offices in California and moscow where i am based. I lead web development in Artec and we are developing web side 3d scanning services.</a:t>
            </a:r>
          </a:p>
          <a:p>
            <a:pPr/>
          </a:p>
          <a:p>
            <a:pPr/>
            <a:r>
              <a:t>Back than </a:t>
            </a:r>
            <a:r>
              <a:rPr b="1"/>
              <a:t>6 years ago</a:t>
            </a:r>
            <a:r>
              <a:t> our web development started from two developers and two projects, one hosted on Heroku and another on rented server somewhere in europe.</a:t>
            </a:r>
          </a:p>
          <a:p>
            <a:pPr/>
          </a:p>
          <a:p>
            <a:pPr/>
            <a:r>
              <a:t>Our development </a:t>
            </a:r>
            <a:r>
              <a:rPr b="1"/>
              <a:t>team grew</a:t>
            </a:r>
            <a:r>
              <a:t> as grew number of projects. Now we have Back-enders, front-enders, qa-automators in our team. Autoscaling projects, monilithic projects, projects served by linux and windows. In ruby, C#, Node JS, React and so on.</a:t>
            </a:r>
            <a:br/>
            <a:b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Shape 2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 another example - you have a </a:t>
            </a:r>
            <a:r>
              <a:rPr b="1"/>
              <a:t>news portal</a:t>
            </a:r>
            <a:r>
              <a:t>. </a:t>
            </a:r>
          </a:p>
          <a:p>
            <a:pPr/>
          </a:p>
          <a:p>
            <a:pPr/>
            <a:r>
              <a:t>Response time for request is vital for your application when your users are all over the world. </a:t>
            </a:r>
          </a:p>
          <a:p>
            <a:pPr/>
          </a:p>
          <a:p>
            <a:pPr/>
            <a:r>
              <a:t>It does not matter where you are going to locate your application, some of clients </a:t>
            </a:r>
            <a:r>
              <a:rPr b="1"/>
              <a:t>would not be happy enough</a:t>
            </a:r>
            <a:r>
              <a:t>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this example we see that our application split by similar thing. </a:t>
            </a:r>
          </a:p>
          <a:p>
            <a:pPr/>
          </a:p>
          <a:p>
            <a:pPr/>
            <a:r>
              <a:t>News articles with its resources split by </a:t>
            </a:r>
            <a:r>
              <a:rPr b="1"/>
              <a:t>geolocation</a:t>
            </a:r>
            <a:r>
              <a:t> principles. When news subject is somewhere in Europe - we keep it in European data centre and when in US keep it in USA. </a:t>
            </a:r>
          </a:p>
          <a:p>
            <a:pPr/>
          </a:p>
          <a:p>
            <a:pPr/>
            <a:r>
              <a:t>It does not mean that I can't open eu news from usa, it means that the most </a:t>
            </a:r>
            <a:r>
              <a:rPr b="1"/>
              <a:t>relevant news articles are located</a:t>
            </a:r>
            <a:r>
              <a:t> in the </a:t>
            </a:r>
            <a:r>
              <a:rPr b="1"/>
              <a:t>nearest</a:t>
            </a:r>
            <a:r>
              <a:t> data centre.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hape 2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 axis scaling helps you to scale </a:t>
            </a:r>
            <a:r>
              <a:rPr b="1"/>
              <a:t>not just big database</a:t>
            </a:r>
            <a:r>
              <a:t> but grants you an </a:t>
            </a:r>
            <a:r>
              <a:rPr b="1"/>
              <a:t>ability</a:t>
            </a:r>
            <a:r>
              <a:t> to apply scaling out </a:t>
            </a:r>
            <a:r>
              <a:rPr b="1"/>
              <a:t>by X and Y axis</a:t>
            </a:r>
            <a:r>
              <a:t> to each parts of your database </a:t>
            </a:r>
            <a:r>
              <a:rPr b="1"/>
              <a:t>separately</a:t>
            </a:r>
            <a:r>
              <a:t>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hape 3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walked though </a:t>
            </a:r>
            <a:r>
              <a:rPr b="1"/>
              <a:t>three theoretical approaches</a:t>
            </a:r>
            <a:r>
              <a:t> of scaling. </a:t>
            </a:r>
          </a:p>
          <a:p>
            <a:pPr/>
          </a:p>
          <a:p>
            <a:pPr/>
            <a:r>
              <a:t>It sounds quite simple and easy-to-use. But scaling properly </a:t>
            </a:r>
            <a:r>
              <a:rPr b="1"/>
              <a:t>is still a big problem</a:t>
            </a:r>
            <a:r>
              <a:t> for many companies and development teams. </a:t>
            </a:r>
          </a:p>
          <a:p>
            <a:pPr/>
          </a:p>
          <a:p>
            <a:pPr/>
            <a:r>
              <a:t>Well let's look at what </a:t>
            </a:r>
            <a:r>
              <a:rPr b="1"/>
              <a:t>prevents us from scaling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hape 3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Database is always an issue. </a:t>
            </a:r>
          </a:p>
          <a:p>
            <a:pPr/>
          </a:p>
          <a:p>
            <a:pPr/>
            <a:r>
              <a:t>If you host your database and your application on the common hardware it means It </a:t>
            </a:r>
            <a:r>
              <a:rPr b="1"/>
              <a:t>won't be easy just to duplicate</a:t>
            </a:r>
            <a:r>
              <a:t> your application on another server. Because your applications replica also requires connection to your database.</a:t>
            </a:r>
          </a:p>
          <a:p>
            <a:pPr/>
          </a:p>
          <a:p>
            <a:pPr/>
            <a:r>
              <a:t>Also if you still keep database and first instance of application on the common hardware, </a:t>
            </a:r>
            <a:r>
              <a:rPr b="1"/>
              <a:t>twice more connections</a:t>
            </a:r>
            <a:r>
              <a:t> to your database can take away resources from your first application instance and make it work worse. </a:t>
            </a:r>
          </a:p>
          <a:p>
            <a:pPr/>
          </a:p>
          <a:p>
            <a:pPr/>
            <a:r>
              <a:t>That's why duplication can become not so helpful. Keep your database </a:t>
            </a:r>
            <a:r>
              <a:rPr b="1"/>
              <a:t>way from your app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Shape 3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Same idea is relevant to cache storage. </a:t>
            </a:r>
          </a:p>
          <a:p>
            <a:pPr/>
          </a:p>
          <a:p>
            <a:pPr/>
            <a:r>
              <a:t>It does not matter what do you use as a cache storage - </a:t>
            </a:r>
            <a:r>
              <a:rPr b="1"/>
              <a:t>keep it separately</a:t>
            </a:r>
            <a:r>
              <a:t> from your app. </a:t>
            </a:r>
          </a:p>
          <a:p>
            <a:pPr/>
          </a:p>
          <a:p>
            <a:pPr/>
            <a:r>
              <a:t>Also we have lots of benefits in such separation. If cache storage or database requires more special resources you can </a:t>
            </a:r>
            <a:r>
              <a:rPr b="1"/>
              <a:t>add required one </a:t>
            </a:r>
            <a:r>
              <a:t>and be sure, that it is</a:t>
            </a:r>
            <a:r>
              <a:rPr b="1"/>
              <a:t> exactly cache storage use additional</a:t>
            </a:r>
            <a:r>
              <a:t> resources, not your app or whatever you can host on the common hardware.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hape 3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Separation of logs is also vital. </a:t>
            </a:r>
          </a:p>
          <a:p>
            <a:pPr/>
          </a:p>
          <a:p>
            <a:pPr/>
            <a:r>
              <a:t>Let's assume you use </a:t>
            </a:r>
            <a:r>
              <a:rPr b="1"/>
              <a:t>horizontal scaling</a:t>
            </a:r>
            <a:r>
              <a:t> for your application. </a:t>
            </a:r>
          </a:p>
          <a:p>
            <a:pPr/>
          </a:p>
          <a:p>
            <a:pPr/>
            <a:r>
              <a:t>But something </a:t>
            </a:r>
            <a:r>
              <a:rPr b="1"/>
              <a:t>went wrong</a:t>
            </a:r>
            <a:r>
              <a:t>. </a:t>
            </a:r>
          </a:p>
          <a:p>
            <a:pPr/>
          </a:p>
          <a:p>
            <a:pPr marL="271638" indent="-271638">
              <a:buSzPct val="75000"/>
              <a:buChar char="•"/>
            </a:pPr>
            <a:r>
              <a:t>How will you know what exactly is wrong? </a:t>
            </a:r>
          </a:p>
          <a:p>
            <a:pPr marL="271638" indent="-271638">
              <a:buSzPct val="75000"/>
              <a:buChar char="•"/>
            </a:pPr>
            <a:r>
              <a:t>On which instance? </a:t>
            </a:r>
          </a:p>
          <a:p>
            <a:pPr marL="271638" indent="-271638">
              <a:buSzPct val="75000"/>
              <a:buChar char="•"/>
            </a:pPr>
            <a:r>
              <a:t>Is there a problem in your code? </a:t>
            </a:r>
          </a:p>
          <a:p>
            <a:pPr marL="271638" indent="-271638">
              <a:buSzPct val="75000"/>
              <a:buChar char="•"/>
            </a:pPr>
            <a:r>
              <a:t>Or the problem is with hardware. </a:t>
            </a:r>
          </a:p>
          <a:p>
            <a:pPr marL="271638" indent="-271638">
              <a:buSzPct val="75000"/>
              <a:buChar char="•"/>
            </a:pPr>
            <a:r>
              <a:t>Maybe it is storage one of your servers? </a:t>
            </a:r>
          </a:p>
          <a:p>
            <a:pPr/>
          </a:p>
          <a:p>
            <a:pPr/>
            <a:r>
              <a:t>To be able to solve these issues you should have </a:t>
            </a:r>
            <a:r>
              <a:rPr b="1"/>
              <a:t>one single log storage</a:t>
            </a:r>
            <a:r>
              <a:t>. Also it is helpful when your logs are not just a files in file system, but some more useful tool with </a:t>
            </a:r>
          </a:p>
          <a:p>
            <a:pPr marL="271638" indent="-271638">
              <a:buSzPct val="75000"/>
              <a:buChar char="•"/>
            </a:pPr>
            <a:r>
              <a:rPr b="1"/>
              <a:t>search</a:t>
            </a:r>
            <a:endParaRPr b="1"/>
          </a:p>
          <a:p>
            <a:pPr marL="271638" indent="-271638">
              <a:buSzPct val="75000"/>
              <a:buChar char="•"/>
            </a:pPr>
            <a:r>
              <a:rPr b="1"/>
              <a:t>tags </a:t>
            </a:r>
            <a:endParaRPr b="1"/>
          </a:p>
          <a:p>
            <a:pPr marL="271638" indent="-271638">
              <a:buSzPct val="75000"/>
              <a:buChar char="•"/>
            </a:pPr>
            <a:r>
              <a:rPr b="1"/>
              <a:t>and alerts.</a:t>
            </a:r>
            <a:r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Shape 3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for static content - </a:t>
            </a:r>
            <a:r>
              <a:rPr b="1"/>
              <a:t>please tell me </a:t>
            </a:r>
            <a:r>
              <a:t>you've separated it from your application. </a:t>
            </a:r>
          </a:p>
          <a:p>
            <a:pPr marL="271638" indent="-271638">
              <a:buSzPct val="75000"/>
              <a:buChar char="•"/>
            </a:pPr>
            <a:r>
              <a:t>it can grab your file system space, </a:t>
            </a:r>
          </a:p>
          <a:p>
            <a:pPr marL="271638" indent="-271638">
              <a:buSzPct val="75000"/>
              <a:buChar char="•"/>
            </a:pPr>
            <a:r>
              <a:t>it can affect your application in a bad way. </a:t>
            </a:r>
          </a:p>
          <a:p>
            <a:pPr/>
          </a:p>
          <a:p>
            <a:pPr/>
            <a:r>
              <a:t>There is no space left on device, </a:t>
            </a:r>
            <a:r>
              <a:rPr b="1"/>
              <a:t>quite familiar problem</a:t>
            </a:r>
            <a:r>
              <a:t>, isn't it? </a:t>
            </a:r>
          </a:p>
          <a:p>
            <a:pPr/>
          </a:p>
          <a:p>
            <a:pPr>
              <a:defRPr b="1"/>
            </a:pPr>
            <a:r>
              <a:t>It means </a:t>
            </a:r>
          </a:p>
          <a:p>
            <a:pPr marL="271638" indent="-271638">
              <a:buSzPct val="75000"/>
              <a:buChar char="•"/>
            </a:pPr>
            <a:r>
              <a:t>nobody of your clients can upload a single file,</a:t>
            </a:r>
          </a:p>
          <a:p>
            <a:pPr marL="271638" indent="-271638">
              <a:buSzPct val="75000"/>
              <a:buChar char="•"/>
            </a:pPr>
            <a:r>
              <a:t>you can't deploy, </a:t>
            </a:r>
          </a:p>
          <a:p>
            <a:pPr marL="271638" indent="-271638">
              <a:buSzPct val="75000"/>
              <a:buChar char="•"/>
            </a:pPr>
            <a:r>
              <a:t>sometimes you even can't just search something in your terminal in ssh session to find out who ate free space.</a:t>
            </a:r>
          </a:p>
          <a:p>
            <a:pPr marL="271638" indent="-271638">
              <a:buSzPct val="75000"/>
              <a:buChar char="•"/>
            </a:pPr>
          </a:p>
          <a:p>
            <a:pPr/>
            <a:r>
              <a:t>That's why i recommend to separate static content away from your app. </a:t>
            </a:r>
            <a:r>
              <a:rPr b="1"/>
              <a:t>Use CDN</a:t>
            </a:r>
            <a:r>
              <a:t> for static content to make access to you statics even faster via geolocation cache of CDN.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1" name="Shape 3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think you've already understand. The key is </a:t>
            </a:r>
            <a:r>
              <a:rPr b="1"/>
              <a:t>stateless</a:t>
            </a:r>
            <a:r>
              <a:t>. </a:t>
            </a:r>
          </a:p>
          <a:p>
            <a:pPr/>
          </a:p>
          <a:p>
            <a:pPr/>
            <a:r>
              <a:t>When your app do not have physical state between requests you can apply every direction of scale.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9" name="Shape 3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Strive for </a:t>
            </a:r>
            <a:r>
              <a:rPr b="1"/>
              <a:t>stateless</a:t>
            </a:r>
            <a:r>
              <a:t> </a:t>
            </a:r>
          </a:p>
          <a:p>
            <a:pPr marL="271638" indent="-271638">
              <a:buSzPct val="75000"/>
              <a:buChar char="•"/>
            </a:pPr>
            <a:r>
              <a:t>between requests, </a:t>
            </a:r>
          </a:p>
          <a:p>
            <a:pPr marL="271638" indent="-271638">
              <a:buSzPct val="75000"/>
              <a:buChar char="•"/>
            </a:pPr>
            <a:r>
              <a:t>background jobs </a:t>
            </a:r>
          </a:p>
          <a:p>
            <a:pPr marL="271638" indent="-271638">
              <a:buSzPct val="75000"/>
              <a:buChar char="•"/>
            </a:pPr>
            <a:r>
              <a:t>and both requests and background jobs. </a:t>
            </a:r>
          </a:p>
          <a:p>
            <a:pPr/>
          </a:p>
          <a:p>
            <a:pPr/>
            <a:r>
              <a:t>It will help you to </a:t>
            </a:r>
            <a:r>
              <a:rPr b="1"/>
              <a:t>avoid collisions</a:t>
            </a:r>
            <a:r>
              <a:t> with horizontal scaling </a:t>
            </a:r>
          </a:p>
          <a:p>
            <a:pPr marL="271638" indent="-271638">
              <a:buSzPct val="75000"/>
              <a:buChar char="•"/>
            </a:pPr>
            <a:r>
              <a:t>when each of your background workers can perform special action.</a:t>
            </a:r>
          </a:p>
          <a:p>
            <a:pPr marL="271638" indent="-271638">
              <a:buSzPct val="75000"/>
              <a:buChar char="•"/>
            </a:pPr>
            <a:r>
              <a:t>And collisions with deployment, when your new revision of code does not know about previous interjacent state of task, request or both.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Have you ever had </a:t>
            </a:r>
            <a:r>
              <a:rPr b="1"/>
              <a:t>downtime</a:t>
            </a:r>
            <a:r>
              <a:t> by your fault while your career?</a:t>
            </a:r>
            <a:br/>
            <a:br/>
            <a:r>
              <a:t>You know what? </a:t>
            </a:r>
            <a:r>
              <a:rPr b="1"/>
              <a:t>I have failures all the time</a:t>
            </a:r>
            <a:r>
              <a:t>, Once I've lost production database while i was sure i had backups. I had not.</a:t>
            </a:r>
          </a:p>
          <a:p>
            <a:pPr/>
          </a:p>
          <a:p>
            <a:pPr/>
            <a:r>
              <a:t>I had to </a:t>
            </a:r>
            <a:r>
              <a:rPr b="1"/>
              <a:t>roll-back</a:t>
            </a:r>
            <a:r>
              <a:t> my release when CI showed excellent results with 100 code coverage , because i had bugs. I failed under capacity several times. But that's ok. </a:t>
            </a:r>
          </a:p>
          <a:p>
            <a:pPr/>
          </a:p>
          <a:p>
            <a:pPr/>
            <a:r>
              <a:t>When it happened i had amazing </a:t>
            </a:r>
            <a:r>
              <a:rPr b="1"/>
              <a:t>take out</a:t>
            </a:r>
            <a:r>
              <a:t>. I was able to look through my infrastructure and find rooms for improvement.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Shape 3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Let's look at the scheme. </a:t>
            </a:r>
          </a:p>
          <a:p>
            <a:pPr/>
          </a:p>
          <a:p>
            <a:pPr/>
            <a:r>
              <a:t>Here we have </a:t>
            </a:r>
            <a:r>
              <a:rPr b="1"/>
              <a:t>horizontal scaled</a:t>
            </a:r>
            <a:r>
              <a:t> application with instances behind load balancer.</a:t>
            </a:r>
          </a:p>
          <a:p>
            <a:pPr/>
          </a:p>
          <a:p>
            <a:pPr/>
            <a:r>
              <a:t>Here is </a:t>
            </a:r>
            <a:r>
              <a:rPr b="1"/>
              <a:t>vertical scaling</a:t>
            </a:r>
            <a:r>
              <a:t>, where </a:t>
            </a:r>
          </a:p>
          <a:p>
            <a:pPr marL="271638" indent="-271638">
              <a:buSzPct val="75000"/>
              <a:buChar char="•"/>
            </a:pPr>
            <a:r>
              <a:t>push requests from sockets are served by it's own type of instances, </a:t>
            </a:r>
          </a:p>
          <a:p>
            <a:pPr marL="271638" indent="-271638">
              <a:buSzPct val="75000"/>
              <a:buChar char="•"/>
            </a:pPr>
            <a:r>
              <a:t>https requests are served by other ones, </a:t>
            </a:r>
          </a:p>
          <a:p>
            <a:pPr marL="271638" indent="-271638">
              <a:buSzPct val="75000"/>
              <a:buChar char="•"/>
            </a:pPr>
            <a:r>
              <a:t>and api requests are served by its own. </a:t>
            </a:r>
          </a:p>
          <a:p>
            <a:pPr marL="271638" indent="-271638">
              <a:buSzPct val="75000"/>
              <a:buChar char="•"/>
            </a:pPr>
          </a:p>
          <a:p>
            <a:pPr/>
            <a:r>
              <a:t>Also here we have different types of background workers. </a:t>
            </a:r>
          </a:p>
          <a:p>
            <a:pPr/>
          </a:p>
          <a:p>
            <a:pPr/>
            <a:r>
              <a:t>By the way it is partial arch scheme of our </a:t>
            </a:r>
            <a:r>
              <a:rPr b="1"/>
              <a:t>comming soon application</a:t>
            </a:r>
            <a:r>
              <a:t>.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4" name="Shape 3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Failures happens </a:t>
            </a:r>
            <a:r>
              <a:rPr b="1"/>
              <a:t>from time to time</a:t>
            </a:r>
            <a:r>
              <a:t>. That's unavoidable part of our life. </a:t>
            </a:r>
          </a:p>
          <a:p>
            <a:pPr/>
          </a:p>
          <a:p>
            <a:pPr/>
            <a:r>
              <a:t>But consequences can be different. If you are ready for failure </a:t>
            </a:r>
          </a:p>
          <a:p>
            <a:pPr marL="271638" indent="-271638">
              <a:buSzPct val="75000"/>
              <a:buChar char="•"/>
            </a:pPr>
            <a:r>
              <a:t>your clients, </a:t>
            </a:r>
          </a:p>
          <a:p>
            <a:pPr marL="271638" indent="-271638">
              <a:buSzPct val="75000"/>
              <a:buChar char="•"/>
            </a:pPr>
            <a:r>
              <a:t>even you boss </a:t>
            </a:r>
          </a:p>
          <a:p>
            <a:pPr marL="271638" indent="-271638">
              <a:buSzPct val="75000"/>
              <a:buChar char="•"/>
            </a:pPr>
            <a:r>
              <a:t>or teammates may not know that something was wrong and fixed.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1" name="Shape 3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Imagine </a:t>
            </a:r>
          </a:p>
          <a:p>
            <a:pPr marL="271638" indent="-271638">
              <a:buSzPct val="75000"/>
              <a:buChar char="•"/>
            </a:pPr>
            <a:r>
              <a:t>your client experiences </a:t>
            </a:r>
            <a:r>
              <a:rPr b="1"/>
              <a:t>troubles with your app</a:t>
            </a:r>
            <a:r>
              <a:t>, </a:t>
            </a:r>
          </a:p>
          <a:p>
            <a:pPr marL="271638" indent="-271638">
              <a:buSzPct val="75000"/>
              <a:buChar char="•"/>
            </a:pPr>
            <a:r>
              <a:t>he asks </a:t>
            </a:r>
            <a:r>
              <a:rPr b="1"/>
              <a:t>support team</a:t>
            </a:r>
            <a:r>
              <a:t> for help. </a:t>
            </a:r>
          </a:p>
          <a:p>
            <a:pPr marL="271638" indent="-271638">
              <a:buSzPct val="75000"/>
              <a:buChar char="•"/>
            </a:pPr>
            <a:r>
              <a:t>Support team tells </a:t>
            </a:r>
            <a:r>
              <a:rPr b="1"/>
              <a:t>business owner</a:t>
            </a:r>
            <a:r>
              <a:t> about the trouble. </a:t>
            </a:r>
          </a:p>
          <a:p>
            <a:pPr marL="271638" indent="-271638">
              <a:buSzPct val="75000"/>
              <a:buChar char="•"/>
            </a:pPr>
            <a:r>
              <a:t>Business owner calls </a:t>
            </a:r>
            <a:r>
              <a:rPr b="1"/>
              <a:t>your boss</a:t>
            </a:r>
            <a:r>
              <a:t> </a:t>
            </a:r>
          </a:p>
          <a:p>
            <a:pPr marL="271638" indent="-271638">
              <a:buSzPct val="75000"/>
              <a:buChar char="•"/>
            </a:pPr>
            <a:r>
              <a:t>or the </a:t>
            </a:r>
            <a:r>
              <a:rPr b="1"/>
              <a:t>boss of your boss</a:t>
            </a:r>
            <a:r>
              <a:t> </a:t>
            </a:r>
          </a:p>
          <a:p>
            <a:pPr marL="271638" indent="-271638">
              <a:buSzPct val="75000"/>
              <a:buChar char="•"/>
            </a:pPr>
            <a:r>
              <a:t>and you are </a:t>
            </a:r>
            <a:r>
              <a:rPr b="1"/>
              <a:t>drinking 3rd beer</a:t>
            </a:r>
            <a:r>
              <a:t> after a hard and productive day </a:t>
            </a:r>
            <a:r>
              <a:rPr b="1"/>
              <a:t>by that time.</a:t>
            </a:r>
          </a:p>
          <a:p>
            <a:pPr/>
          </a:p>
          <a:p>
            <a:pPr/>
            <a:r>
              <a:t>Sounds sad, isn't it? </a:t>
            </a:r>
          </a:p>
          <a:p>
            <a:pPr/>
          </a:p>
          <a:p>
            <a:pPr/>
            <a:r>
              <a:t>Use </a:t>
            </a:r>
            <a:r>
              <a:rPr b="1"/>
              <a:t>monitoring tools</a:t>
            </a:r>
            <a:r>
              <a:t> and alert systems to avoid this case. </a:t>
            </a:r>
          </a:p>
          <a:p>
            <a:pPr/>
          </a:p>
          <a:p>
            <a:pPr/>
            <a:r>
              <a:t>If you don't read emails during the day you </a:t>
            </a:r>
            <a:r>
              <a:rPr b="1"/>
              <a:t>should not set up monitoring</a:t>
            </a:r>
            <a:r>
              <a:t> to send you emails, set up </a:t>
            </a:r>
            <a:r>
              <a:rPr b="1"/>
              <a:t>alerts through messengers or even calls</a:t>
            </a:r>
            <a:r>
              <a:t>. </a:t>
            </a:r>
          </a:p>
          <a:p>
            <a:pPr/>
          </a:p>
          <a:p>
            <a:pPr/>
            <a:r>
              <a:t>You know what? My </a:t>
            </a:r>
            <a:r>
              <a:rPr b="1"/>
              <a:t>car calls me</a:t>
            </a:r>
            <a:r>
              <a:t> every time when kick sensor triggers and it is amazing. </a:t>
            </a:r>
          </a:p>
          <a:p>
            <a:pPr/>
          </a:p>
          <a:p>
            <a:pPr/>
            <a:r>
              <a:t>You must be</a:t>
            </a:r>
            <a:r>
              <a:rPr b="1"/>
              <a:t> the first person who knows</a:t>
            </a:r>
            <a:r>
              <a:t> that something wrong is going on.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hape 3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Never</a:t>
            </a:r>
            <a:r>
              <a:rPr b="1"/>
              <a:t> waste an opportunity to learn</a:t>
            </a:r>
            <a:r>
              <a:t> from your failure. </a:t>
            </a:r>
          </a:p>
          <a:p>
            <a:pPr/>
          </a:p>
          <a:p>
            <a:pPr/>
            <a:r>
              <a:t>It is important takeout that helps you to </a:t>
            </a:r>
          </a:p>
          <a:p>
            <a:pPr marL="271638" indent="-271638">
              <a:buSzPct val="75000"/>
              <a:buChar char="•"/>
            </a:pPr>
            <a:r>
              <a:t>avoid similar mistakes </a:t>
            </a:r>
          </a:p>
          <a:p>
            <a:pPr marL="271638" indent="-271638">
              <a:buSzPct val="75000"/>
              <a:buChar char="•"/>
            </a:pPr>
            <a:r>
              <a:t>and prevent new ones. </a:t>
            </a:r>
          </a:p>
          <a:p>
            <a:pPr/>
          </a:p>
          <a:p>
            <a:pPr/>
            <a:r>
              <a:t>Of course when the problem is solved you feel satisfied. The problem is solved. But the main idea </a:t>
            </a:r>
            <a:r>
              <a:rPr b="1"/>
              <a:t>not only to solve, but prevent failures.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5" name="Shape 4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QA does not increase quality. QA is to minimise risks. It is </a:t>
            </a:r>
            <a:r>
              <a:rPr b="1"/>
              <a:t>you who can increase </a:t>
            </a:r>
            <a:r>
              <a:t>quality of your application.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hape 4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have ever</a:t>
            </a:r>
            <a:r>
              <a:rPr b="1"/>
              <a:t> lost production database</a:t>
            </a:r>
            <a:r>
              <a:t> at least once? Oh really</a:t>
            </a:r>
          </a:p>
          <a:p>
            <a:pPr/>
          </a:p>
          <a:p>
            <a:pPr/>
            <a:r>
              <a:t>I did</a:t>
            </a:r>
          </a:p>
          <a:p>
            <a:pPr/>
          </a:p>
          <a:p>
            <a:pPr marL="271638" indent="-271638">
              <a:buSzPct val="75000"/>
              <a:buChar char="•"/>
            </a:pPr>
            <a:r>
              <a:t>Check your backups. </a:t>
            </a:r>
          </a:p>
          <a:p>
            <a:pPr marL="271638" indent="-271638">
              <a:buSzPct val="75000"/>
              <a:buChar char="•"/>
            </a:pPr>
            <a:r>
              <a:t>Go and check your backups </a:t>
            </a:r>
            <a:r>
              <a:rPr b="1"/>
              <a:t>twice</a:t>
            </a:r>
            <a:r>
              <a:t>. </a:t>
            </a:r>
          </a:p>
          <a:p>
            <a:pPr marL="271638" indent="-271638">
              <a:buSzPct val="75000"/>
              <a:buChar char="•"/>
            </a:pPr>
            <a:r>
              <a:t>Check</a:t>
            </a:r>
            <a:r>
              <a:rPr b="1"/>
              <a:t> the backup</a:t>
            </a:r>
            <a:r>
              <a:t> of your backup. </a:t>
            </a:r>
          </a:p>
          <a:p>
            <a:pPr marL="271638" indent="-271638">
              <a:buSzPct val="75000"/>
              <a:buChar char="•"/>
            </a:pPr>
            <a:r>
              <a:t>Even if it is </a:t>
            </a:r>
            <a:r>
              <a:rPr b="1"/>
              <a:t>not your responsibility</a:t>
            </a:r>
            <a:r>
              <a:t>, </a:t>
            </a:r>
          </a:p>
          <a:p>
            <a:pPr marL="271638" indent="-271638">
              <a:buSzPct val="75000"/>
              <a:buChar char="•"/>
            </a:pPr>
            <a:r>
              <a:t>especially when it is part of your duties. </a:t>
            </a:r>
          </a:p>
          <a:p>
            <a:pPr marL="271638" indent="-271638">
              <a:buSzPct val="75000"/>
              <a:buChar char="•"/>
            </a:pPr>
            <a:r>
              <a:t>Check your backups. </a:t>
            </a:r>
            <a:br/>
            <a:br/>
            <a:r>
              <a:t>How many times I've heard stories, that finished somewhere on "Oh, well </a:t>
            </a:r>
            <a:r>
              <a:rPr b="1"/>
              <a:t>thats not a problem, i have a backup</a:t>
            </a:r>
            <a:r>
              <a:t>. Oh wait, where is it"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1" name="Shape 4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 ready to </a:t>
            </a:r>
            <a:r>
              <a:rPr b="1"/>
              <a:t>rollback</a:t>
            </a:r>
            <a:r>
              <a:t> your release. You can find out that something bad is going on on your production servers. </a:t>
            </a:r>
          </a:p>
          <a:p>
            <a:pPr marL="271638" indent="-271638">
              <a:buSzPct val="75000"/>
              <a:buChar char="•"/>
            </a:pPr>
            <a:r>
              <a:t>It can be new feature with edge cases, </a:t>
            </a:r>
          </a:p>
          <a:p>
            <a:pPr marL="271638" indent="-271638">
              <a:buSzPct val="75000"/>
              <a:buChar char="•"/>
            </a:pPr>
            <a:r>
              <a:t>it can be old feature with new bugs.</a:t>
            </a:r>
          </a:p>
          <a:p>
            <a:pPr marL="271638" indent="-271638">
              <a:buSzPct val="75000"/>
              <a:buChar char="•"/>
            </a:pPr>
            <a:r>
              <a:t>It can be cool feature your bosses want to look in different way.</a:t>
            </a:r>
            <a:br/>
          </a:p>
          <a:p>
            <a:pPr/>
            <a:r>
              <a:t>You should be the first person who knows what's going on with you project. Big smarty-pants companies use </a:t>
            </a:r>
            <a:r>
              <a:rPr b="1"/>
              <a:t>partial deploys</a:t>
            </a:r>
            <a:r>
              <a:t>. When new release delivers to </a:t>
            </a:r>
            <a:r>
              <a:rPr b="1"/>
              <a:t>10 percent</a:t>
            </a:r>
            <a:r>
              <a:t> of users / services / resources. That's usually enough to check wether release is good. And if three are some troubles you can </a:t>
            </a:r>
            <a:r>
              <a:rPr b="1"/>
              <a:t>rollback easily.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6" name="Shape 4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Autoscaling </a:t>
            </a:r>
          </a:p>
          <a:p>
            <a:pPr marL="271638" indent="-271638">
              <a:buSzPct val="75000"/>
              <a:buChar char="•"/>
            </a:pPr>
            <a:r>
              <a:t>saves your money </a:t>
            </a:r>
          </a:p>
          <a:p>
            <a:pPr marL="271638" indent="-271638">
              <a:buSzPct val="75000"/>
              <a:buChar char="•"/>
            </a:pPr>
            <a:r>
              <a:t>and gives you confidence in your production stability. </a:t>
            </a:r>
          </a:p>
          <a:p>
            <a:pPr/>
          </a:p>
          <a:p>
            <a:pPr/>
            <a:r>
              <a:t>If your application autoscaling is set up properly you are </a:t>
            </a:r>
            <a:r>
              <a:rPr b="1"/>
              <a:t>ready for high load</a:t>
            </a:r>
            <a:r>
              <a:t>. You </a:t>
            </a:r>
            <a:r>
              <a:rPr b="1"/>
              <a:t>can just miss that</a:t>
            </a:r>
            <a:r>
              <a:t> high load was, because everything works fine as expected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3" name="Shape 4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 course you know that </a:t>
            </a:r>
            <a:r>
              <a:rPr b="1"/>
              <a:t>no metrics means no autoscaling</a:t>
            </a:r>
            <a:r>
              <a:t>. </a:t>
            </a:r>
          </a:p>
          <a:p>
            <a:pPr/>
          </a:p>
          <a:p>
            <a:pPr/>
            <a:r>
              <a:t>You can scale only if you know for sure </a:t>
            </a:r>
          </a:p>
          <a:p>
            <a:pPr marL="271638" indent="-271638">
              <a:buSzPct val="75000"/>
              <a:buChar char="•"/>
            </a:pPr>
            <a:r>
              <a:rPr b="1"/>
              <a:t>when it is right time</a:t>
            </a:r>
            <a:r>
              <a:t> to increase your instances count </a:t>
            </a:r>
          </a:p>
          <a:p>
            <a:pPr marL="271638" indent="-271638">
              <a:buSzPct val="75000"/>
              <a:buChar char="•"/>
            </a:pPr>
            <a:r>
              <a:t>or when you don't need them anymore.</a:t>
            </a:r>
          </a:p>
          <a:p>
            <a:pPr/>
          </a:p>
          <a:p>
            <a:pPr marL="271638" indent="-271638">
              <a:buSzPct val="75000"/>
              <a:buChar char="•"/>
            </a:pPr>
            <a:r>
              <a:t>You can measure </a:t>
            </a:r>
            <a:r>
              <a:rPr b="1"/>
              <a:t>queue length</a:t>
            </a:r>
            <a:r>
              <a:t> for autoscaling background workers, </a:t>
            </a:r>
          </a:p>
          <a:p>
            <a:pPr marL="271638" indent="-271638">
              <a:buSzPct val="75000"/>
              <a:buChar char="•"/>
            </a:pPr>
            <a:r>
              <a:t>you can measure </a:t>
            </a:r>
            <a:r>
              <a:rPr b="1"/>
              <a:t>requests per second</a:t>
            </a:r>
            <a:r>
              <a:t> on your load balancer. </a:t>
            </a:r>
          </a:p>
          <a:p>
            <a:pPr marL="271638" indent="-271638">
              <a:buSzPct val="75000"/>
              <a:buChar char="•"/>
            </a:pPr>
            <a:r>
              <a:t>You can </a:t>
            </a:r>
            <a:r>
              <a:rPr b="1"/>
              <a:t>measure CPU or memory utilisation</a:t>
            </a:r>
            <a:r>
              <a:t> on your instances.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0" name="Shape 4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vital not only to collect metrics but to turn it into </a:t>
            </a:r>
            <a:r>
              <a:rPr b="1"/>
              <a:t>monitoring system and dashboards</a:t>
            </a:r>
            <a:r>
              <a:t>. Dashboards allows you quickly to figure out what's going on right now or what was with your system 2 days ago.</a:t>
            </a:r>
          </a:p>
          <a:p>
            <a:pPr/>
          </a:p>
          <a:p>
            <a:pPr/>
            <a:r>
              <a:t>One metric is usually </a:t>
            </a:r>
            <a:r>
              <a:rPr b="1"/>
              <a:t>not enough</a:t>
            </a:r>
            <a:r>
              <a:t> to scale properly. For example your new release starts using CPU 3 times more than usually. So your autoscaling service starts increasing instances without real reason. To avoid money loss </a:t>
            </a:r>
            <a:r>
              <a:rPr b="1"/>
              <a:t>use complex metrics</a:t>
            </a:r>
            <a:endParaRPr b="1"/>
          </a:p>
          <a:p>
            <a:pPr/>
          </a:p>
          <a:p>
            <a:pPr/>
            <a:r>
              <a:t>Look at the picture, it's </a:t>
            </a:r>
            <a:r>
              <a:rPr b="1"/>
              <a:t>my production dashboard</a:t>
            </a:r>
            <a:r>
              <a:t>, and i see that yesterday, to be correct today night during USA working day there was an exhibition with lots of scanning. I see it right </a:t>
            </a:r>
            <a:r>
              <a:rPr b="1"/>
              <a:t>in my dashboard</a:t>
            </a:r>
            <a:r>
              <a:t>. </a:t>
            </a:r>
          </a:p>
          <a:p>
            <a:pPr/>
          </a:p>
          <a:p>
            <a:pPr/>
            <a:r>
              <a:t>Also it is good habit to </a:t>
            </a:r>
            <a:r>
              <a:rPr b="1"/>
              <a:t>re-estimate your metrics</a:t>
            </a:r>
            <a:r>
              <a:t>. As application grows up and your code changes you should change your infrastructure </a:t>
            </a:r>
            <a:r>
              <a:rPr b="1"/>
              <a:t>as well</a:t>
            </a:r>
            <a:r>
              <a:t>. Because your metrics can be </a:t>
            </a:r>
            <a:r>
              <a:rPr b="1"/>
              <a:t>not relevant anymore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Для начала стоит определиться из чего же из чего же сделан типичный веб сервис. </a:t>
            </a:r>
            <a:br/>
            <a:br/>
            <a:r>
              <a:t>Стоит учитывать как компоненты, так и процессы. </a:t>
            </a:r>
          </a:p>
          <a:p>
            <a:pPr/>
          </a:p>
          <a:p>
            <a:pPr/>
            <a:r>
              <a:t>Компоненты определяют элемент, который предстоит вписать в систему. Компонент подвергается масштабированию</a:t>
            </a:r>
          </a:p>
          <a:p>
            <a:pPr/>
          </a:p>
          <a:p>
            <a:pPr/>
            <a:r>
              <a:t>Фиксация процессов нужна чтобы видеть как компоненты воздействуют друг на друга. При проектировании масштабируемой системы анализируются в первую очередь.</a:t>
            </a:r>
          </a:p>
          <a:p>
            <a:p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7" name="Shape 4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Properly scaled application empties resources when does not need them. It is </a:t>
            </a:r>
            <a:r>
              <a:rPr b="1"/>
              <a:t>always a compromise</a:t>
            </a:r>
            <a:r>
              <a:t> between </a:t>
            </a:r>
          </a:p>
          <a:p>
            <a:pPr marL="271638" indent="-271638">
              <a:buSzPct val="75000"/>
              <a:buChar char="•"/>
            </a:pPr>
            <a:r>
              <a:t>money saving </a:t>
            </a:r>
          </a:p>
          <a:p>
            <a:pPr marL="271638" indent="-271638">
              <a:buSzPct val="75000"/>
              <a:buChar char="•"/>
            </a:pPr>
            <a:r>
              <a:t>and time for delivery.  		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4" name="Shape 4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Let's look at the example. It is relevant </a:t>
            </a:r>
            <a:r>
              <a:rPr b="1"/>
              <a:t>illustration of compromise</a:t>
            </a:r>
            <a:r>
              <a:t>, you're always face. </a:t>
            </a:r>
          </a:p>
          <a:p>
            <a:pPr/>
          </a:p>
          <a:p>
            <a:pPr marL="271638" indent="-271638">
              <a:buSzPct val="75000"/>
              <a:buChar char="•"/>
            </a:pPr>
            <a:r>
              <a:t>Let's assume we have </a:t>
            </a:r>
            <a:r>
              <a:rPr b="1"/>
              <a:t>10 task</a:t>
            </a:r>
            <a:r>
              <a:t> to perform. </a:t>
            </a:r>
          </a:p>
          <a:p>
            <a:pPr marL="271638" indent="-271638">
              <a:buSzPct val="75000"/>
              <a:buChar char="•"/>
            </a:pPr>
            <a:r>
              <a:t>Each task performs about 10 minutes. </a:t>
            </a:r>
          </a:p>
          <a:p>
            <a:pPr marL="271638" indent="-271638">
              <a:buSzPct val="75000"/>
              <a:buChar char="•"/>
            </a:pPr>
            <a:r>
              <a:t>You perform one task on one instance in each moment </a:t>
            </a:r>
          </a:p>
          <a:p>
            <a:pPr marL="271638" indent="-271638">
              <a:buSzPct val="75000"/>
              <a:buChar char="•"/>
            </a:pPr>
            <a:r>
              <a:t>and you pay for you instances hourly. </a:t>
            </a:r>
          </a:p>
          <a:p>
            <a:pPr/>
          </a:p>
          <a:p>
            <a:pPr/>
            <a:r>
              <a:t>For easy calculations lt costs 1 dollar per instance per hour. Well, what do we have?</a:t>
            </a:r>
          </a:p>
          <a:p>
            <a:pPr/>
          </a:p>
          <a:p>
            <a:pPr marL="271638" indent="-271638">
              <a:buSzPct val="75000"/>
              <a:buChar char="•"/>
            </a:pPr>
            <a:r>
              <a:rPr b="1"/>
              <a:t>Firstly and most aggressve</a:t>
            </a:r>
            <a:r>
              <a:t> - we can scale up 10 instances, perform all the tasks in 10 minutes and spend 10 dollars. </a:t>
            </a:r>
          </a:p>
          <a:p>
            <a:pPr marL="271638" indent="-271638">
              <a:buSzPct val="75000"/>
              <a:buChar char="•"/>
            </a:pPr>
            <a:r>
              <a:rPr b="1"/>
              <a:t>The most stupid</a:t>
            </a:r>
            <a:r>
              <a:t> option is to start one instance, perform all tasks in a hour and 40 minutes and spend 2 dollars.</a:t>
            </a:r>
          </a:p>
          <a:p>
            <a:pPr marL="271638" indent="-271638">
              <a:buSzPct val="75000"/>
              <a:buChar char="•"/>
            </a:pPr>
            <a:r>
              <a:rPr b="1"/>
              <a:t>The cheapest option</a:t>
            </a:r>
            <a:r>
              <a:t> is to scale up 2 instances and perform all the tasks in 50 minutes, spending two dollars. </a:t>
            </a:r>
          </a:p>
          <a:p>
            <a:pPr marL="271638" indent="-271638">
              <a:buSzPct val="75000"/>
              <a:buChar char="•"/>
            </a:pPr>
            <a:r>
              <a:rPr b="1"/>
              <a:t>Medium option</a:t>
            </a:r>
            <a:r>
              <a:t> is to scale up 3 or 4 instances and perform all tasks by 20-30 minutes, spending 3 or 4 dollars. </a:t>
            </a:r>
          </a:p>
          <a:p>
            <a:pPr marL="271638" indent="-271638">
              <a:buSzPct val="75000"/>
              <a:buChar char="•"/>
            </a:pPr>
          </a:p>
          <a:p>
            <a:pPr/>
            <a:r>
              <a:t>See, this is </a:t>
            </a:r>
            <a:r>
              <a:rPr b="1"/>
              <a:t>compromise</a:t>
            </a:r>
            <a:r>
              <a:t> between delivery time and cost. 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3" name="Shape 4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the end i want to </a:t>
            </a:r>
            <a:r>
              <a:rPr b="1"/>
              <a:t>wish you to be competent</a:t>
            </a:r>
            <a:r>
              <a:t>. </a:t>
            </a:r>
          </a:p>
          <a:p>
            <a:pPr/>
          </a:p>
          <a:p>
            <a:pPr marL="271638" indent="-271638">
              <a:buSzPct val="75000"/>
              <a:buChar char="•"/>
            </a:pPr>
            <a:r>
              <a:t>Learn every time, </a:t>
            </a:r>
          </a:p>
          <a:p>
            <a:pPr marL="271638" indent="-271638">
              <a:buSzPct val="75000"/>
              <a:buChar char="•"/>
            </a:pPr>
            <a:r>
              <a:t>learn every lesson. </a:t>
            </a:r>
          </a:p>
          <a:p>
            <a:pPr marL="271638" indent="-271638">
              <a:buSzPct val="75000"/>
              <a:buChar char="•"/>
            </a:pPr>
            <a:r>
              <a:t>Let your failures to teach you.</a:t>
            </a:r>
          </a:p>
          <a:p>
            <a:pPr marL="271638" indent="-271638">
              <a:buSzPct val="75000"/>
              <a:buChar char="•"/>
            </a:pPr>
            <a:r>
              <a:t>Use best practices </a:t>
            </a:r>
          </a:p>
          <a:p>
            <a:pPr marL="271638" indent="-271638">
              <a:buSzPct val="75000"/>
              <a:buChar char="•"/>
            </a:pPr>
            <a:r>
              <a:t>Read as much as you can. </a:t>
            </a:r>
          </a:p>
          <a:p>
            <a:pPr marL="271638" indent="-271638">
              <a:buSzPct val="75000"/>
              <a:buChar char="•"/>
            </a:pPr>
            <a:r>
              <a:t>Criticise the ideas. </a:t>
            </a:r>
          </a:p>
          <a:p>
            <a:pPr marL="271638" indent="-271638">
              <a:buSzPct val="75000"/>
              <a:buChar char="•"/>
            </a:pPr>
            <a:r>
              <a:t>Think about solutions </a:t>
            </a:r>
          </a:p>
          <a:p>
            <a:pPr marL="271638" indent="-271638">
              <a:buSzPct val="75000"/>
              <a:buChar char="•"/>
            </a:pPr>
            <a:r>
              <a:t>and</a:t>
            </a:r>
            <a:r>
              <a:rPr b="1"/>
              <a:t> be happy.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Let's look at capacity. </a:t>
            </a:r>
          </a:p>
          <a:p>
            <a:pPr/>
          </a:p>
          <a:p>
            <a:pPr/>
            <a:r>
              <a:t>I'm talking </a:t>
            </a:r>
            <a:r>
              <a:rPr b="1"/>
              <a:t>not only about high load</a:t>
            </a:r>
            <a:r>
              <a:t> applications. Capacity can catch your 10 users per day application. And of course it depends on your application type and infrastructure. </a:t>
            </a:r>
          </a:p>
          <a:p>
            <a:pPr/>
          </a:p>
          <a:p>
            <a:pPr/>
            <a:r>
              <a:t>Let's </a:t>
            </a:r>
            <a:r>
              <a:rPr b="1"/>
              <a:t>figure out</a:t>
            </a:r>
            <a:r>
              <a:t> what is it monolithic application, what is micro service architecture. And how can we prepare for capacity?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we know about </a:t>
            </a:r>
            <a:r>
              <a:rPr b="1"/>
              <a:t>monolithic</a:t>
            </a:r>
            <a:r>
              <a:t> applications?  </a:t>
            </a:r>
          </a:p>
          <a:p>
            <a:pPr/>
          </a:p>
          <a:p>
            <a:pPr/>
            <a:r>
              <a:t>Firstly it is something </a:t>
            </a:r>
            <a:r>
              <a:rPr b="1"/>
              <a:t>very bound and not easy to split</a:t>
            </a:r>
            <a:r>
              <a:t>. Therefore it is hard to scale. The most common way - is to buy bigger hardware. With greater CPU and memory and hard drive or SSD.  </a:t>
            </a:r>
          </a:p>
          <a:p>
            <a:pPr/>
          </a:p>
          <a:p>
            <a:pPr/>
            <a:r>
              <a:t>Unfortunately it is </a:t>
            </a:r>
            <a:r>
              <a:rPr b="1"/>
              <a:t>not the best way</a:t>
            </a:r>
            <a:r>
              <a:t> of scaling. 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example your app needs more file system space. </a:t>
            </a:r>
          </a:p>
          <a:p>
            <a:pPr/>
            <a:r>
              <a:t>You </a:t>
            </a:r>
            <a:r>
              <a:rPr b="1"/>
              <a:t>can buy twice bigger</a:t>
            </a:r>
            <a:r>
              <a:t> server, but in addition you receive CPU or memory you don't need. Even if you buy exactly what you need you have </a:t>
            </a:r>
            <a:r>
              <a:rPr b="1"/>
              <a:t>no garantees</a:t>
            </a:r>
            <a:r>
              <a:t> that in a month you do not want something else.  </a:t>
            </a:r>
          </a:p>
          <a:p>
            <a:pPr/>
          </a:p>
          <a:p>
            <a:pPr/>
            <a:r>
              <a:t>Another example is your database </a:t>
            </a:r>
            <a:r>
              <a:rPr b="1"/>
              <a:t>requires more CPU</a:t>
            </a:r>
            <a:r>
              <a:t> and you've bought sever with better CPU. Occasionally your app started using this additional CPU instead of your database. </a:t>
            </a:r>
            <a:r>
              <a:rPr b="1"/>
              <a:t>Not cool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about micro services? </a:t>
            </a:r>
          </a:p>
          <a:p>
            <a:pPr/>
          </a:p>
          <a:p>
            <a:pPr/>
            <a:r>
              <a:t>For example in service one, that serves your clients request</a:t>
            </a:r>
            <a:r>
              <a:rPr b="1"/>
              <a:t> requires some</a:t>
            </a:r>
            <a:r>
              <a:t> </a:t>
            </a:r>
            <a:r>
              <a:rPr b="1"/>
              <a:t>data</a:t>
            </a:r>
            <a:r>
              <a:t> from service two. </a:t>
            </a:r>
          </a:p>
          <a:p>
            <a:pPr/>
          </a:p>
          <a:p>
            <a:pPr/>
            <a:r>
              <a:t>In this example we have </a:t>
            </a:r>
            <a:r>
              <a:rPr b="1"/>
              <a:t>multiplication response time</a:t>
            </a:r>
            <a:r>
              <a:t> from service 1 and service two. And even if you improve response time of one service it </a:t>
            </a:r>
            <a:r>
              <a:rPr b="1"/>
              <a:t>does not guarantee</a:t>
            </a:r>
            <a:r>
              <a:t> you that whole response time has improved.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this perspective let's look at the </a:t>
            </a:r>
            <a:r>
              <a:rPr b="1"/>
              <a:t>bottle necks</a:t>
            </a:r>
            <a:r>
              <a:t>. </a:t>
            </a:r>
          </a:p>
          <a:p>
            <a:pPr/>
          </a:p>
          <a:p>
            <a:pPr/>
            <a:r>
              <a:t>Under capacity your application becomes slow. You </a:t>
            </a:r>
            <a:r>
              <a:rPr b="1"/>
              <a:t>see the bottle neck</a:t>
            </a:r>
            <a:r>
              <a:t>, let's say it is your file system read / write indicators in service one. Ok, you're a cool developer and you know how to improve it. Done! You </a:t>
            </a:r>
            <a:r>
              <a:rPr b="1"/>
              <a:t>don't have </a:t>
            </a:r>
            <a:r>
              <a:t>problems with file system read / writes anymore. </a:t>
            </a:r>
          </a:p>
          <a:p>
            <a:pPr/>
          </a:p>
          <a:p>
            <a:pPr/>
            <a:r>
              <a:t>You're happy because you're the good problem solver. But the </a:t>
            </a:r>
            <a:r>
              <a:rPr b="1"/>
              <a:t>next capacity </a:t>
            </a:r>
            <a:r>
              <a:t>will show you that your bottle neck moved to service two. Because </a:t>
            </a:r>
            <a:r>
              <a:rPr b="1"/>
              <a:t>service two was not ready</a:t>
            </a:r>
            <a:r>
              <a:t> for the throughput you achieved in service one. Sound dramatic, isn't it?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2578099" y="5991225"/>
            <a:ext cx="7848602" cy="4064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2578099" y="4365625"/>
            <a:ext cx="7848602" cy="6223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6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1625599" y="1219199"/>
            <a:ext cx="9753602" cy="7315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/>
          <p:nvPr>
            <p:ph type="title"/>
          </p:nvPr>
        </p:nvSpPr>
        <p:spPr>
          <a:xfrm>
            <a:off x="4161035" y="3006923"/>
            <a:ext cx="4682730" cy="910829"/>
          </a:xfrm>
          <a:prstGeom prst="rect">
            <a:avLst/>
          </a:prstGeom>
        </p:spPr>
        <p:txBody>
          <a:bodyPr lIns="21431" tIns="21431" rIns="21431" bIns="21431" anchor="ctr"/>
          <a:lstStyle>
            <a:lvl1pPr defTabSz="415431">
              <a:defRPr sz="7600"/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/>
          <p:nvPr>
            <p:ph type="body" sz="quarter" idx="1"/>
          </p:nvPr>
        </p:nvSpPr>
        <p:spPr>
          <a:xfrm>
            <a:off x="4161035" y="3917751"/>
            <a:ext cx="4682730" cy="2652118"/>
          </a:xfrm>
          <a:prstGeom prst="rect">
            <a:avLst/>
          </a:prstGeom>
        </p:spPr>
        <p:txBody>
          <a:bodyPr lIns="21431" tIns="21431" rIns="21431" bIns="21431" anchor="ctr"/>
          <a:lstStyle>
            <a:lvl1pPr marL="395111" indent="-395111" algn="l" defTabSz="415431">
              <a:spcBef>
                <a:spcPts val="2900"/>
              </a:spcBef>
              <a:buSzPct val="75000"/>
              <a:buChar char="•"/>
              <a:defRPr sz="3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839611" indent="-395111" algn="l" defTabSz="415431">
              <a:spcBef>
                <a:spcPts val="2900"/>
              </a:spcBef>
              <a:buSzPct val="75000"/>
              <a:buChar char="•"/>
              <a:defRPr sz="3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284111" indent="-395111" algn="l" defTabSz="415431">
              <a:spcBef>
                <a:spcPts val="2900"/>
              </a:spcBef>
              <a:buSzPct val="75000"/>
              <a:buChar char="•"/>
              <a:defRPr sz="3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728611" indent="-395111" algn="l" defTabSz="415431">
              <a:spcBef>
                <a:spcPts val="2900"/>
              </a:spcBef>
              <a:buSzPct val="75000"/>
              <a:buChar char="•"/>
              <a:defRPr sz="3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173111" indent="-395111" algn="l" defTabSz="415431">
              <a:spcBef>
                <a:spcPts val="2900"/>
              </a:spcBef>
              <a:buSzPct val="75000"/>
              <a:buChar char="•"/>
              <a:defRPr sz="3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/>
          <p:nvPr>
            <p:ph type="sldNum" sz="quarter" idx="2"/>
          </p:nvPr>
        </p:nvSpPr>
        <p:spPr>
          <a:xfrm>
            <a:off x="6373083" y="6722566"/>
            <a:ext cx="253277" cy="258763"/>
          </a:xfrm>
          <a:prstGeom prst="rect">
            <a:avLst/>
          </a:prstGeom>
        </p:spPr>
        <p:txBody>
          <a:bodyPr lIns="21431" tIns="21431" rIns="21431" bIns="21431"/>
          <a:lstStyle>
            <a:lvl1pPr defTabSz="415431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/>
          <p:nvPr>
            <p:ph type="title"/>
          </p:nvPr>
        </p:nvSpPr>
        <p:spPr>
          <a:xfrm>
            <a:off x="4161035" y="3006923"/>
            <a:ext cx="4682730" cy="910829"/>
          </a:xfrm>
          <a:prstGeom prst="rect">
            <a:avLst/>
          </a:prstGeom>
        </p:spPr>
        <p:txBody>
          <a:bodyPr lIns="21431" tIns="21431" rIns="21431" bIns="21431" anchor="ctr"/>
          <a:lstStyle>
            <a:lvl1pPr defTabSz="415431">
              <a:defRPr sz="76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/>
          <p:nvPr>
            <p:ph type="body" sz="quarter" idx="1"/>
          </p:nvPr>
        </p:nvSpPr>
        <p:spPr>
          <a:xfrm>
            <a:off x="4161035" y="3917751"/>
            <a:ext cx="4682730" cy="2652118"/>
          </a:xfrm>
          <a:prstGeom prst="rect">
            <a:avLst/>
          </a:prstGeom>
        </p:spPr>
        <p:txBody>
          <a:bodyPr lIns="21431" tIns="21431" rIns="21431" bIns="21431" anchor="ctr"/>
          <a:lstStyle>
            <a:lvl1pPr marL="395111" indent="-395111" algn="l" defTabSz="415431">
              <a:spcBef>
                <a:spcPts val="2900"/>
              </a:spcBef>
              <a:buSzPct val="75000"/>
              <a:buChar char="•"/>
              <a:defRPr sz="3200"/>
            </a:lvl1pPr>
            <a:lvl2pPr marL="839611" indent="-395111" algn="l" defTabSz="415431">
              <a:spcBef>
                <a:spcPts val="2900"/>
              </a:spcBef>
              <a:buSzPct val="75000"/>
              <a:buChar char="•"/>
              <a:defRPr sz="3200"/>
            </a:lvl2pPr>
            <a:lvl3pPr marL="1284111" indent="-395111" algn="l" defTabSz="415431">
              <a:spcBef>
                <a:spcPts val="2900"/>
              </a:spcBef>
              <a:buSzPct val="75000"/>
              <a:buChar char="•"/>
              <a:defRPr sz="3200"/>
            </a:lvl3pPr>
            <a:lvl4pPr marL="1728611" indent="-395111" algn="l" defTabSz="415431">
              <a:spcBef>
                <a:spcPts val="2900"/>
              </a:spcBef>
              <a:buSzPct val="75000"/>
              <a:buChar char="•"/>
              <a:defRPr sz="3200"/>
            </a:lvl4pPr>
            <a:lvl5pPr marL="2173111" indent="-395111" algn="l" defTabSz="415431">
              <a:spcBef>
                <a:spcPts val="2900"/>
              </a:spcBef>
              <a:buSzPct val="75000"/>
              <a:buChar char="•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/>
          <p:nvPr>
            <p:ph type="sldNum" sz="quarter" idx="2"/>
          </p:nvPr>
        </p:nvSpPr>
        <p:spPr>
          <a:xfrm>
            <a:off x="6373083" y="6722566"/>
            <a:ext cx="253277" cy="258763"/>
          </a:xfrm>
          <a:prstGeom prst="rect">
            <a:avLst/>
          </a:prstGeom>
        </p:spPr>
        <p:txBody>
          <a:bodyPr lIns="21431" tIns="21431" rIns="21431" bIns="21431"/>
          <a:lstStyle>
            <a:lvl1pPr defTabSz="415431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830512" y="1695449"/>
            <a:ext cx="7334251" cy="44386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2578099" y="6257925"/>
            <a:ext cx="7848602" cy="10668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2578099" y="7362825"/>
            <a:ext cx="7848602" cy="84772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40208" y="8153400"/>
            <a:ext cx="314859" cy="3175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6664325" y="1695449"/>
            <a:ext cx="4000501" cy="61722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2339974" y="1695449"/>
            <a:ext cx="4000502" cy="299085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2339974" y="4791075"/>
            <a:ext cx="4000502" cy="307657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sz="half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8643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3088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7533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1978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6664325" y="3171825"/>
            <a:ext cx="4000501" cy="47148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quarter" idx="1"/>
          </p:nvPr>
        </p:nvSpPr>
        <p:spPr>
          <a:xfrm>
            <a:off x="2339974" y="3171825"/>
            <a:ext cx="4000502" cy="4714876"/>
          </a:xfrm>
          <a:prstGeom prst="rect">
            <a:avLst/>
          </a:prstGeom>
        </p:spPr>
        <p:txBody>
          <a:bodyPr anchor="ctr"/>
          <a:lstStyle>
            <a:lvl1pPr marL="318407" indent="-318407" algn="l">
              <a:spcBef>
                <a:spcPts val="3200"/>
              </a:spcBef>
              <a:buSzPct val="75000"/>
              <a:buChar char="•"/>
              <a:defRPr sz="2600"/>
            </a:lvl1pPr>
            <a:lvl2pPr marL="661307" indent="-318407" algn="l">
              <a:spcBef>
                <a:spcPts val="3200"/>
              </a:spcBef>
              <a:buSzPct val="75000"/>
              <a:buChar char="•"/>
              <a:defRPr sz="2600"/>
            </a:lvl2pPr>
            <a:lvl3pPr marL="1004207" indent="-318407" algn="l">
              <a:spcBef>
                <a:spcPts val="3200"/>
              </a:spcBef>
              <a:buSzPct val="75000"/>
              <a:buChar char="•"/>
              <a:defRPr sz="2600"/>
            </a:lvl3pPr>
            <a:lvl4pPr marL="1347107" indent="-318407" algn="l">
              <a:spcBef>
                <a:spcPts val="3200"/>
              </a:spcBef>
              <a:buSzPct val="75000"/>
              <a:buChar char="•"/>
              <a:defRPr sz="2600"/>
            </a:lvl4pPr>
            <a:lvl5pPr marL="1690007" indent="-318407" algn="l">
              <a:spcBef>
                <a:spcPts val="3200"/>
              </a:spcBef>
              <a:buSzPct val="75000"/>
              <a:buChar char="•"/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sz="half" idx="1"/>
          </p:nvPr>
        </p:nvSpPr>
        <p:spPr>
          <a:xfrm>
            <a:off x="2339974" y="2171699"/>
            <a:ext cx="8324852" cy="5410202"/>
          </a:xfrm>
          <a:prstGeom prst="rect">
            <a:avLst/>
          </a:prstGeom>
        </p:spPr>
        <p:txBody>
          <a:bodyPr anchor="ctr"/>
          <a:lstStyle>
            <a:lvl1pPr marL="4198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8643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3088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7533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197805" indent="-419805" algn="l">
              <a:spcBef>
                <a:spcPts val="2000"/>
              </a:spcBef>
              <a:buSzPct val="75000"/>
              <a:buChar char="•"/>
              <a:defRPr sz="34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64325" y="5038725"/>
            <a:ext cx="4000501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668988" y="1885949"/>
            <a:ext cx="4000502" cy="28289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2339974" y="1885949"/>
            <a:ext cx="4000502" cy="5981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2578099" y="4991100"/>
            <a:ext cx="7848602" cy="8477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jpe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Relationship Id="rId4" Type="http://schemas.openxmlformats.org/officeDocument/2006/relationships/image" Target="../media/image4.jpeg"/><Relationship Id="rId5" Type="http://schemas.openxmlformats.org/officeDocument/2006/relationships/image" Target="../media/image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Relationship Id="rId4" Type="http://schemas.openxmlformats.org/officeDocument/2006/relationships/image" Target="../media/image4.jpeg"/><Relationship Id="rId5" Type="http://schemas.openxmlformats.org/officeDocument/2006/relationships/image" Target="../media/image3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3" Type="http://schemas.openxmlformats.org/officeDocument/2006/relationships/hyperlink" Target="https://twitter.com/gaar4ica" TargetMode="External"/><Relationship Id="rId4" Type="http://schemas.openxmlformats.org/officeDocument/2006/relationships/hyperlink" Target="https://github.com/gaar4ica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F41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erver Arch. Scaling Issues"/>
          <p:cNvSpPr/>
          <p:nvPr/>
        </p:nvSpPr>
        <p:spPr>
          <a:xfrm>
            <a:off x="3437969" y="7792832"/>
            <a:ext cx="6467321" cy="15160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 defTabSz="32512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Server Arch. Scaling Issues</a:t>
            </a:r>
          </a:p>
        </p:txBody>
      </p:sp>
      <p:sp>
        <p:nvSpPr>
          <p:cNvPr id="138" name="@gaar4ica Anna Shcherbinina"/>
          <p:cNvSpPr/>
          <p:nvPr/>
        </p:nvSpPr>
        <p:spPr>
          <a:xfrm>
            <a:off x="421181" y="8135732"/>
            <a:ext cx="2845980" cy="8302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spcBef>
                <a:spcPts val="500"/>
              </a:spcBef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@gaar4ica</a:t>
            </a:r>
            <a:br/>
            <a:r>
              <a:t>Anna Shcherbinina</a:t>
            </a:r>
          </a:p>
        </p:txBody>
      </p:sp>
      <p:pic>
        <p:nvPicPr>
          <p:cNvPr id="139" name="Icon-B-14.pdf" descr="Icon-B-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9617" y="7788864"/>
            <a:ext cx="1524002" cy="15240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0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8130" y="3313927"/>
            <a:ext cx="1557868" cy="358988"/>
          </a:xfrm>
          <a:prstGeom prst="rect">
            <a:avLst/>
          </a:prstGeom>
          <a:ln w="3175">
            <a:miter lim="400000"/>
          </a:ln>
        </p:spPr>
      </p:pic>
      <p:pic>
        <p:nvPicPr>
          <p:cNvPr id="141" name="homer_simpson_reading_on_a_tablet.jpg" descr="homer_simpson_reading_on_a_tablet.jpg"/>
          <p:cNvPicPr>
            <a:picLocks noChangeAspect="1"/>
          </p:cNvPicPr>
          <p:nvPr/>
        </p:nvPicPr>
        <p:blipFill>
          <a:blip r:embed="rId4">
            <a:extLst/>
          </a:blip>
          <a:srcRect l="0" t="8755" r="0" b="0"/>
          <a:stretch>
            <a:fillRect/>
          </a:stretch>
        </p:blipFill>
        <p:spPr>
          <a:xfrm>
            <a:off x="12104" y="-424834"/>
            <a:ext cx="12980660" cy="7836841"/>
          </a:xfrm>
          <a:prstGeom prst="rect">
            <a:avLst/>
          </a:prstGeom>
          <a:ln w="3175">
            <a:miter lim="400000"/>
          </a:ln>
        </p:spPr>
      </p:pic>
      <p:pic>
        <p:nvPicPr>
          <p:cNvPr id="142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8130" y="4573750"/>
            <a:ext cx="1557868" cy="3589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00" name="Microservices"/>
          <p:cNvSpPr/>
          <p:nvPr/>
        </p:nvSpPr>
        <p:spPr>
          <a:xfrm>
            <a:off x="270933" y="151217"/>
            <a:ext cx="3193703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Microservices</a:t>
            </a:r>
          </a:p>
        </p:txBody>
      </p:sp>
      <p:pic>
        <p:nvPicPr>
          <p:cNvPr id="201" name="microservices app.png" descr="microservices ap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09858" y="1540707"/>
            <a:ext cx="8585084" cy="6672186"/>
          </a:xfrm>
          <a:prstGeom prst="rect">
            <a:avLst/>
          </a:prstGeom>
          <a:ln w="3175">
            <a:miter lim="400000"/>
          </a:ln>
        </p:spPr>
      </p:pic>
      <p:pic>
        <p:nvPicPr>
          <p:cNvPr id="202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asted-image.jpg" descr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399" y="2649289"/>
            <a:ext cx="9144003" cy="7315201"/>
          </a:xfrm>
          <a:prstGeom prst="rect">
            <a:avLst/>
          </a:prstGeom>
          <a:ln w="3175">
            <a:miter lim="400000"/>
          </a:ln>
        </p:spPr>
      </p:pic>
      <p:sp>
        <p:nvSpPr>
          <p:cNvPr id="207" name="Scaling from old time to now-days"/>
          <p:cNvSpPr/>
          <p:nvPr/>
        </p:nvSpPr>
        <p:spPr>
          <a:xfrm>
            <a:off x="3268740" y="1587499"/>
            <a:ext cx="6467321" cy="1820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 defTabSz="325120"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Scaling from old time to now-days</a:t>
            </a:r>
          </a:p>
        </p:txBody>
      </p:sp>
      <p:pic>
        <p:nvPicPr>
          <p:cNvPr id="208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13" name="Axes of scale"/>
          <p:cNvSpPr/>
          <p:nvPr/>
        </p:nvSpPr>
        <p:spPr>
          <a:xfrm>
            <a:off x="270933" y="151217"/>
            <a:ext cx="3110111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Axes of scale</a:t>
            </a:r>
          </a:p>
        </p:txBody>
      </p:sp>
      <p:pic>
        <p:nvPicPr>
          <p:cNvPr id="214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75709" y="3362877"/>
            <a:ext cx="3084278" cy="3084278"/>
          </a:xfrm>
          <a:prstGeom prst="rect">
            <a:avLst/>
          </a:prstGeom>
          <a:ln w="3175">
            <a:miter lim="400000"/>
          </a:ln>
        </p:spPr>
      </p:pic>
      <p:sp>
        <p:nvSpPr>
          <p:cNvPr id="215" name="Split by Function, Service or Resource"/>
          <p:cNvSpPr/>
          <p:nvPr/>
        </p:nvSpPr>
        <p:spPr>
          <a:xfrm>
            <a:off x="5036435" y="1533184"/>
            <a:ext cx="3711694" cy="1604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 algn="l">
              <a:spcBef>
                <a:spcPts val="1000"/>
              </a:spcBef>
              <a:defRPr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Split by Function, Service or Resource</a:t>
            </a:r>
          </a:p>
        </p:txBody>
      </p:sp>
      <p:sp>
        <p:nvSpPr>
          <p:cNvPr id="216" name="Horizontal duplication"/>
          <p:cNvSpPr/>
          <p:nvPr/>
        </p:nvSpPr>
        <p:spPr>
          <a:xfrm>
            <a:off x="8320040" y="4915353"/>
            <a:ext cx="3347909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 algn="l">
              <a:spcBef>
                <a:spcPts val="1000"/>
              </a:spcBef>
              <a:defRPr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Horizontal duplication</a:t>
            </a:r>
          </a:p>
        </p:txBody>
      </p:sp>
      <p:sp>
        <p:nvSpPr>
          <p:cNvPr id="217" name="Lookups or Formulaic Splits"/>
          <p:cNvSpPr/>
          <p:nvPr/>
        </p:nvSpPr>
        <p:spPr>
          <a:xfrm>
            <a:off x="965720" y="6351109"/>
            <a:ext cx="3711694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 algn="l">
              <a:spcBef>
                <a:spcPts val="1000"/>
              </a:spcBef>
              <a:defRPr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Lookups or Formulaic Splits</a:t>
            </a:r>
          </a:p>
        </p:txBody>
      </p:sp>
      <p:pic>
        <p:nvPicPr>
          <p:cNvPr id="218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23" name="Axes of scale"/>
          <p:cNvSpPr/>
          <p:nvPr/>
        </p:nvSpPr>
        <p:spPr>
          <a:xfrm>
            <a:off x="270933" y="151217"/>
            <a:ext cx="3110111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Axes of scale</a:t>
            </a:r>
          </a:p>
        </p:txBody>
      </p:sp>
      <p:sp>
        <p:nvSpPr>
          <p:cNvPr id="224" name="Scale by cloning - Cloning or duplicating data and services allows us to scale transactions easily.…"/>
          <p:cNvSpPr/>
          <p:nvPr/>
        </p:nvSpPr>
        <p:spPr>
          <a:xfrm>
            <a:off x="846666" y="1508520"/>
            <a:ext cx="11311468" cy="78470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marL="419805" indent="-419805" algn="l">
              <a:lnSpc>
                <a:spcPct val="150000"/>
              </a:lnSpc>
              <a:spcBef>
                <a:spcPts val="1000"/>
              </a:spcBef>
              <a:buSzPct val="75000"/>
              <a:buChar char="•"/>
              <a:defRPr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Scale by cloning</a:t>
            </a:r>
            <a:r>
              <a:t> - Cloning or duplicating data and services allows us to scale transactions easily. </a:t>
            </a:r>
          </a:p>
          <a:p>
            <a:pPr marL="419805" indent="-419805" algn="l">
              <a:lnSpc>
                <a:spcPct val="150000"/>
              </a:lnSpc>
              <a:spcBef>
                <a:spcPts val="1000"/>
              </a:spcBef>
              <a:buSzPct val="75000"/>
              <a:buChar char="•"/>
              <a:defRPr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Scale by splitting different things</a:t>
            </a:r>
            <a:r>
              <a:t> - Use nouns or verbs to identify data and services to separate. If done properly, both transactions and data sets can be scaled efficiently. </a:t>
            </a:r>
          </a:p>
          <a:p>
            <a:pPr marL="419805" indent="-419805" algn="l">
              <a:lnSpc>
                <a:spcPct val="150000"/>
              </a:lnSpc>
              <a:spcBef>
                <a:spcPts val="1000"/>
              </a:spcBef>
              <a:buSzPct val="75000"/>
              <a:buChar char="•"/>
              <a:defRPr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Scale by splitting similar things</a:t>
            </a:r>
            <a:r>
              <a:t> - Typically these are customer data sets. Set customers up into unique and separated shards or swimlanes to enable transaction and data scaling. </a:t>
            </a:r>
          </a:p>
        </p:txBody>
      </p:sp>
      <p:pic>
        <p:nvPicPr>
          <p:cNvPr id="225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30" name="What: Typically called horizontal scale, this is the duplication of services or databases to spread transaction load.…"/>
          <p:cNvSpPr/>
          <p:nvPr/>
        </p:nvSpPr>
        <p:spPr>
          <a:xfrm>
            <a:off x="846666" y="2843543"/>
            <a:ext cx="11311468" cy="51121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What:</a:t>
            </a:r>
            <a:r>
              <a:t> Typically called horizontal scale, this is the duplication of services or databases to spread transaction load. </a:t>
            </a:r>
          </a:p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Why:</a:t>
            </a:r>
            <a:r>
              <a:t> Allows for fast scale of transactions at the cost of duplicated data and functionality. </a:t>
            </a:r>
          </a:p>
        </p:txBody>
      </p:sp>
      <p:sp>
        <p:nvSpPr>
          <p:cNvPr id="231" name="X-axis…"/>
          <p:cNvSpPr/>
          <p:nvPr/>
        </p:nvSpPr>
        <p:spPr>
          <a:xfrm>
            <a:off x="474133" y="38099"/>
            <a:ext cx="1940702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X-axis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Clone things</a:t>
            </a:r>
          </a:p>
        </p:txBody>
      </p:sp>
      <p:pic>
        <p:nvPicPr>
          <p:cNvPr id="232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37" name="When to use:…"/>
          <p:cNvSpPr/>
          <p:nvPr/>
        </p:nvSpPr>
        <p:spPr>
          <a:xfrm>
            <a:off x="846666" y="1611600"/>
            <a:ext cx="11311468" cy="76068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5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When to use: 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Databases with a very high read to write ratio (3:1 or greater-the higher the better). 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Any system where transaction growth exceeds data growth. </a:t>
            </a:r>
          </a:p>
          <a:p>
            <a:pPr algn="l" defTabSz="457200">
              <a:lnSpc>
                <a:spcPct val="150000"/>
              </a:lnSpc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lnSpc>
                <a:spcPct val="15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to use: 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Simply clone services and implement a load balancer. 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 databases, ensure the accessing code understands the difference between a read and a write. </a:t>
            </a:r>
          </a:p>
        </p:txBody>
      </p:sp>
      <p:sp>
        <p:nvSpPr>
          <p:cNvPr id="238" name="X-axis…"/>
          <p:cNvSpPr/>
          <p:nvPr/>
        </p:nvSpPr>
        <p:spPr>
          <a:xfrm>
            <a:off x="474133" y="38099"/>
            <a:ext cx="1940702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X-axis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Clone things</a:t>
            </a:r>
          </a:p>
        </p:txBody>
      </p:sp>
      <p:pic>
        <p:nvPicPr>
          <p:cNvPr id="239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44" name="Key takeaways:…"/>
          <p:cNvSpPr/>
          <p:nvPr/>
        </p:nvSpPr>
        <p:spPr>
          <a:xfrm>
            <a:off x="846666" y="2692561"/>
            <a:ext cx="4470399" cy="43684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Key takeaways:</a:t>
            </a:r>
            <a:r>
              <a:t> </a:t>
            </a: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fast to implement </a:t>
            </a: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 allow for transaction </a:t>
            </a: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but </a:t>
            </a:r>
            <a:r>
              <a:rPr b="1"/>
              <a:t>not data scalability</a:t>
            </a:r>
            <a:r>
              <a:t>  </a:t>
            </a:r>
          </a:p>
        </p:txBody>
      </p:sp>
      <p:sp>
        <p:nvSpPr>
          <p:cNvPr id="245" name="X-axis…"/>
          <p:cNvSpPr/>
          <p:nvPr/>
        </p:nvSpPr>
        <p:spPr>
          <a:xfrm>
            <a:off x="474133" y="38099"/>
            <a:ext cx="1940702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X-axis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Clone things</a:t>
            </a:r>
          </a:p>
        </p:txBody>
      </p:sp>
      <p:pic>
        <p:nvPicPr>
          <p:cNvPr id="246" name="monolithic app (3).png" descr="monolithic app (3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02377" y="1788728"/>
            <a:ext cx="5875602" cy="6176145"/>
          </a:xfrm>
          <a:prstGeom prst="rect">
            <a:avLst/>
          </a:prstGeom>
          <a:ln w="3175">
            <a:miter lim="400000"/>
          </a:ln>
        </p:spPr>
      </p:pic>
      <p:pic>
        <p:nvPicPr>
          <p:cNvPr id="247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52" name="What: Sometimes referred to as scale through services or resources, focuses on scaling data sets, transactions and engineering teams.…"/>
          <p:cNvSpPr/>
          <p:nvPr/>
        </p:nvSpPr>
        <p:spPr>
          <a:xfrm>
            <a:off x="846666" y="2858943"/>
            <a:ext cx="11311468" cy="51121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What:</a:t>
            </a:r>
            <a:r>
              <a:t> Sometimes referred to as scale through services or resources, focuses on scaling data sets, transactions and engineering teams.</a:t>
            </a:r>
          </a:p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Why: </a:t>
            </a:r>
            <a:r>
              <a:rPr b="0"/>
              <a:t>Allows for efficient scaling of not only transactions, but very large data sets associated with those transactions.</a:t>
            </a:r>
          </a:p>
        </p:txBody>
      </p:sp>
      <p:sp>
        <p:nvSpPr>
          <p:cNvPr id="253" name="Y-axis…"/>
          <p:cNvSpPr/>
          <p:nvPr/>
        </p:nvSpPr>
        <p:spPr>
          <a:xfrm>
            <a:off x="474133" y="38099"/>
            <a:ext cx="2026477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Split different</a:t>
            </a:r>
          </a:p>
        </p:txBody>
      </p:sp>
      <p:pic>
        <p:nvPicPr>
          <p:cNvPr id="254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59" name="When to use:…"/>
          <p:cNvSpPr/>
          <p:nvPr/>
        </p:nvSpPr>
        <p:spPr>
          <a:xfrm>
            <a:off x="846666" y="1657463"/>
            <a:ext cx="11311468" cy="75831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2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When to use: 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Very large data sets where relations between data are not necessary.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Large, complex systems where scaling engineering resources requires specialisation.</a:t>
            </a:r>
          </a:p>
          <a:p>
            <a:pPr algn="l" defTabSz="457200"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to use: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Split up actions by using verbs or resources by using nouns or use a mix.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Split both the services and the data along the lines defined by verb/noun approach. </a:t>
            </a:r>
          </a:p>
        </p:txBody>
      </p:sp>
      <p:sp>
        <p:nvSpPr>
          <p:cNvPr id="260" name="Y-axis…"/>
          <p:cNvSpPr/>
          <p:nvPr/>
        </p:nvSpPr>
        <p:spPr>
          <a:xfrm>
            <a:off x="474133" y="38099"/>
            <a:ext cx="2026477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Split different</a:t>
            </a:r>
          </a:p>
        </p:txBody>
      </p:sp>
      <p:pic>
        <p:nvPicPr>
          <p:cNvPr id="261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monolithic app (4).png" descr="monolithic app (4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0620" y="1818208"/>
            <a:ext cx="6697214" cy="5861959"/>
          </a:xfrm>
          <a:prstGeom prst="rect">
            <a:avLst/>
          </a:prstGeom>
          <a:ln w="3175">
            <a:miter lim="400000"/>
          </a:ln>
        </p:spPr>
      </p:pic>
      <p:pic>
        <p:nvPicPr>
          <p:cNvPr id="266" name="Fon-4.ai" descr="Fon-4.a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67" name="Key takeaways:…"/>
          <p:cNvSpPr/>
          <p:nvPr/>
        </p:nvSpPr>
        <p:spPr>
          <a:xfrm>
            <a:off x="846666" y="2929244"/>
            <a:ext cx="4713103" cy="50933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Key takeaways:</a:t>
            </a:r>
            <a:r>
              <a:t> </a:t>
            </a:r>
          </a:p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Efficient scaling of: </a:t>
            </a: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transactions, </a:t>
            </a: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large data sets, </a:t>
            </a:r>
          </a:p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 help with fault isolation. </a:t>
            </a:r>
          </a:p>
        </p:txBody>
      </p:sp>
      <p:sp>
        <p:nvSpPr>
          <p:cNvPr id="268" name="Y-axis…"/>
          <p:cNvSpPr/>
          <p:nvPr/>
        </p:nvSpPr>
        <p:spPr>
          <a:xfrm>
            <a:off x="474133" y="38099"/>
            <a:ext cx="2026477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Split different</a:t>
            </a:r>
          </a:p>
        </p:txBody>
      </p:sp>
      <p:pic>
        <p:nvPicPr>
          <p:cNvPr id="269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 like Ruby &amp; Arch"/>
          <p:cNvSpPr/>
          <p:nvPr/>
        </p:nvSpPr>
        <p:spPr>
          <a:xfrm>
            <a:off x="3268740" y="4908550"/>
            <a:ext cx="6467321" cy="9318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 defTabSz="325120"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 like Ruby &amp; Arch</a:t>
            </a:r>
          </a:p>
        </p:txBody>
      </p:sp>
      <p:pic>
        <p:nvPicPr>
          <p:cNvPr id="14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0400" y="3409950"/>
            <a:ext cx="1524001" cy="1270342"/>
          </a:xfrm>
          <a:prstGeom prst="rect">
            <a:avLst/>
          </a:prstGeom>
          <a:ln w="3175">
            <a:miter lim="400000"/>
          </a:ln>
        </p:spPr>
      </p:pic>
      <p:pic>
        <p:nvPicPr>
          <p:cNvPr id="146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mph" nodeType="afterEffect" presetSubtype="0" presetID="6" grpId="2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900" fill="hold"/>
                                        <p:tgtEl>
                                          <p:spTgt spid="145"/>
                                        </p:tgtEl>
                                      </p:cBhvr>
                                      <p:by x="104999" y="10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6" grpId="3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900" fill="hold"/>
                                        <p:tgtEl>
                                          <p:spTgt spid="145"/>
                                        </p:tgtEl>
                                      </p:cBhvr>
                                      <p:by x="95238" y="9523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mph" nodeType="afterEffect" presetSubtype="0" presetID="6" grpId="4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900" fill="hold"/>
                                        <p:tgtEl>
                                          <p:spTgt spid="145"/>
                                        </p:tgtEl>
                                      </p:cBhvr>
                                      <p:by x="104999" y="104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mph" nodeType="afterEffect" presetSubtype="0" presetID="6" grpId="5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900" fill="hold"/>
                                        <p:tgtEl>
                                          <p:spTgt spid="145"/>
                                        </p:tgtEl>
                                      </p:cBhvr>
                                      <p:by x="95238" y="95238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5" grpId="2"/>
      <p:bldP build="whole" bldLvl="1" animBg="1" rev="0" advAuto="0" spid="145" grpId="3"/>
      <p:bldP build="whole" bldLvl="1" animBg="1" rev="0" advAuto="0" spid="145" grpId="4"/>
      <p:bldP build="whole" bldLvl="1" animBg="1" rev="0" advAuto="0" spid="145" grpId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74" name="What: This is very often a split by some unique aspect of the customer such as customer ID, name, geography and so on.…"/>
          <p:cNvSpPr/>
          <p:nvPr/>
        </p:nvSpPr>
        <p:spPr>
          <a:xfrm>
            <a:off x="846666" y="2599964"/>
            <a:ext cx="11311468" cy="58681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What:</a:t>
            </a:r>
            <a:r>
              <a:t> This is very often a split by some unique aspect of the customer such as customer ID, name, geography and so on.</a:t>
            </a:r>
          </a:p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Why: </a:t>
            </a:r>
            <a:r>
              <a:rPr b="0"/>
              <a:t>Rapid customer growth exceeds other forms of data growth or you have the need to perform fault isolation between certain customer groups as you scale.</a:t>
            </a:r>
          </a:p>
        </p:txBody>
      </p:sp>
      <p:sp>
        <p:nvSpPr>
          <p:cNvPr id="275" name="Z-axis…"/>
          <p:cNvSpPr/>
          <p:nvPr/>
        </p:nvSpPr>
        <p:spPr>
          <a:xfrm>
            <a:off x="474133" y="38099"/>
            <a:ext cx="1793015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Z-axis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Split similar</a:t>
            </a:r>
          </a:p>
        </p:txBody>
      </p:sp>
      <p:pic>
        <p:nvPicPr>
          <p:cNvPr id="276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When to use:…"/>
          <p:cNvSpPr/>
          <p:nvPr/>
        </p:nvSpPr>
        <p:spPr>
          <a:xfrm>
            <a:off x="846666" y="2119988"/>
            <a:ext cx="11311468" cy="66240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When to use: 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Very large similar data sets such as large or rapidly growing customer bases.</a:t>
            </a:r>
          </a:p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lnSpc>
                <a:spcPct val="15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to use:</a:t>
            </a:r>
          </a:p>
          <a:p>
            <a:pPr lvl="1" marL="8643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Identify something you know about the customer, such as customer ID, last name, geography, or device and split or partition both data and services based on that attribute. </a:t>
            </a:r>
          </a:p>
        </p:txBody>
      </p:sp>
      <p:sp>
        <p:nvSpPr>
          <p:cNvPr id="282" name="Z-axis…"/>
          <p:cNvSpPr/>
          <p:nvPr/>
        </p:nvSpPr>
        <p:spPr>
          <a:xfrm>
            <a:off x="474133" y="38099"/>
            <a:ext cx="1793015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Z-axis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Split similar</a:t>
            </a:r>
          </a:p>
        </p:txBody>
      </p:sp>
      <p:pic>
        <p:nvPicPr>
          <p:cNvPr id="283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88" name="Z-axis…"/>
          <p:cNvSpPr/>
          <p:nvPr/>
        </p:nvSpPr>
        <p:spPr>
          <a:xfrm>
            <a:off x="474133" y="38099"/>
            <a:ext cx="1793015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Z-axis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Split similar</a:t>
            </a:r>
          </a:p>
        </p:txBody>
      </p:sp>
      <p:pic>
        <p:nvPicPr>
          <p:cNvPr id="289" name="Untitled Diagram (3).png" descr="Untitled Diagram (3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2239" y="1777999"/>
            <a:ext cx="10180322" cy="6197602"/>
          </a:xfrm>
          <a:prstGeom prst="rect">
            <a:avLst/>
          </a:prstGeom>
          <a:ln w="3175">
            <a:miter lim="400000"/>
          </a:ln>
        </p:spPr>
      </p:pic>
      <p:pic>
        <p:nvPicPr>
          <p:cNvPr id="290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295" name="Key takeaways:…"/>
          <p:cNvSpPr/>
          <p:nvPr/>
        </p:nvSpPr>
        <p:spPr>
          <a:xfrm>
            <a:off x="846666" y="3471317"/>
            <a:ext cx="11311468" cy="3581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Key takeaways:</a:t>
            </a:r>
            <a:r>
              <a:t> </a:t>
            </a: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Z-axis splits are effective at helping you to scale customer bases but can also be applied to other very large data sets that can’t be pulled apart using the Y axis methodology. </a:t>
            </a:r>
          </a:p>
        </p:txBody>
      </p:sp>
      <p:sp>
        <p:nvSpPr>
          <p:cNvPr id="296" name="Z-axis…"/>
          <p:cNvSpPr/>
          <p:nvPr/>
        </p:nvSpPr>
        <p:spPr>
          <a:xfrm>
            <a:off x="474133" y="38099"/>
            <a:ext cx="1793015" cy="10461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Z-axis</a:t>
            </a:r>
          </a:p>
          <a:p>
            <a:pPr algn="l" defTabSz="325120">
              <a:defRPr sz="2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Split similar</a:t>
            </a:r>
          </a:p>
        </p:txBody>
      </p:sp>
      <p:pic>
        <p:nvPicPr>
          <p:cNvPr id="297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What prevents us from successful scaling?"/>
          <p:cNvSpPr/>
          <p:nvPr/>
        </p:nvSpPr>
        <p:spPr>
          <a:xfrm>
            <a:off x="2081691" y="3966368"/>
            <a:ext cx="8841418" cy="1820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prevents us from successful scaling?</a:t>
            </a:r>
          </a:p>
        </p:txBody>
      </p:sp>
      <p:pic>
        <p:nvPicPr>
          <p:cNvPr id="302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07" name="X-axis scaling is not an option when your app’s database or database of your microservice is on the same server or container.…"/>
          <p:cNvSpPr/>
          <p:nvPr/>
        </p:nvSpPr>
        <p:spPr>
          <a:xfrm>
            <a:off x="846666" y="2279348"/>
            <a:ext cx="11311468" cy="604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X-axis </a:t>
            </a:r>
            <a:r>
              <a:rPr b="0"/>
              <a:t>scaling is not an option when your app’s database or database of your microservice is on the same server or container. </a:t>
            </a: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TODO:</a:t>
            </a:r>
            <a:r>
              <a:rPr b="0"/>
              <a:t> separate your database to its own server or container.</a:t>
            </a: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Benefits</a:t>
            </a:r>
            <a:r>
              <a:rPr b="0"/>
              <a:t>:</a:t>
            </a:r>
            <a:endParaRPr b="0"/>
          </a:p>
          <a:p>
            <a:pPr lvl="1" marL="864305" indent="-419805" algn="l" defTabSz="457200">
              <a:lnSpc>
                <a:spcPct val="12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X and Y scaling ability for your app;</a:t>
            </a:r>
            <a:endParaRPr b="0"/>
          </a:p>
          <a:p>
            <a:pPr lvl="1" marL="864305" indent="-419805" algn="l" defTabSz="457200">
              <a:lnSpc>
                <a:spcPct val="12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As well as X and Y scaling ability for your DB.</a:t>
            </a:r>
          </a:p>
        </p:txBody>
      </p:sp>
      <p:sp>
        <p:nvSpPr>
          <p:cNvPr id="308" name="DB"/>
          <p:cNvSpPr/>
          <p:nvPr/>
        </p:nvSpPr>
        <p:spPr>
          <a:xfrm>
            <a:off x="474133" y="302913"/>
            <a:ext cx="761256" cy="65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>
            <a:lvl1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309" name="Monolithic apps / microservices"/>
          <p:cNvSpPr/>
          <p:nvPr/>
        </p:nvSpPr>
        <p:spPr>
          <a:xfrm>
            <a:off x="5253131" y="273544"/>
            <a:ext cx="7647919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Monolithic apps / microservices </a:t>
            </a:r>
          </a:p>
        </p:txBody>
      </p:sp>
      <p:pic>
        <p:nvPicPr>
          <p:cNvPr id="310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889643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15" name="X-axis scaling hard to maintain when your app uses cache on the same server or container.…"/>
          <p:cNvSpPr/>
          <p:nvPr/>
        </p:nvSpPr>
        <p:spPr>
          <a:xfrm>
            <a:off x="846666" y="2279348"/>
            <a:ext cx="11311468" cy="604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X-axis </a:t>
            </a:r>
            <a:r>
              <a:rPr b="0"/>
              <a:t>scaling hard to maintain when your app uses cache on the same server or container.</a:t>
            </a: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TODO:</a:t>
            </a:r>
            <a:r>
              <a:rPr b="0"/>
              <a:t> separate your cache storage to its own server or container.</a:t>
            </a: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Benefits</a:t>
            </a:r>
            <a:r>
              <a:rPr b="0"/>
              <a:t>:</a:t>
            </a:r>
            <a:endParaRPr b="0"/>
          </a:p>
          <a:p>
            <a:pPr lvl="1" marL="864305" indent="-419805" algn="l" defTabSz="457200">
              <a:lnSpc>
                <a:spcPct val="12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X and Y scaling ability for your app;</a:t>
            </a:r>
            <a:endParaRPr b="0"/>
          </a:p>
          <a:p>
            <a:pPr lvl="1" marL="864305" indent="-419805" algn="l" defTabSz="457200">
              <a:lnSpc>
                <a:spcPct val="12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As well as X and Y scaling ability for your Cache storage.</a:t>
            </a:r>
          </a:p>
        </p:txBody>
      </p:sp>
      <p:sp>
        <p:nvSpPr>
          <p:cNvPr id="316" name="Cache storage"/>
          <p:cNvSpPr/>
          <p:nvPr/>
        </p:nvSpPr>
        <p:spPr>
          <a:xfrm>
            <a:off x="381000" y="320551"/>
            <a:ext cx="3359547" cy="6524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>
            <a:lvl1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Cache storage</a:t>
            </a:r>
          </a:p>
        </p:txBody>
      </p:sp>
      <p:sp>
        <p:nvSpPr>
          <p:cNvPr id="317" name="Monolithic apps / microservices"/>
          <p:cNvSpPr/>
          <p:nvPr/>
        </p:nvSpPr>
        <p:spPr>
          <a:xfrm>
            <a:off x="5253131" y="273544"/>
            <a:ext cx="7647919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Monolithic apps / microservices </a:t>
            </a:r>
          </a:p>
        </p:txBody>
      </p:sp>
      <p:pic>
        <p:nvPicPr>
          <p:cNvPr id="318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889643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23" name="X-axis scaling and analysing is hard when your app’s logs or logs of your microservice is on the same server or container (or even worse).…"/>
          <p:cNvSpPr/>
          <p:nvPr/>
        </p:nvSpPr>
        <p:spPr>
          <a:xfrm>
            <a:off x="846666" y="2312225"/>
            <a:ext cx="11311468" cy="604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X-axis </a:t>
            </a:r>
            <a:r>
              <a:rPr b="0"/>
              <a:t>scaling and analysing is hard when your app’s logs or logs of your microservice is on the same server or container (or even worse).</a:t>
            </a: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TODO: </a:t>
            </a:r>
            <a:r>
              <a:rPr b="0"/>
              <a:t>use single log storage on its own server, container or external service.</a:t>
            </a: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Benefits</a:t>
            </a:r>
            <a:r>
              <a:rPr b="0"/>
              <a:t>:</a:t>
            </a:r>
            <a:endParaRPr b="0"/>
          </a:p>
          <a:p>
            <a:pPr lvl="1" marL="864305" indent="-419805" algn="l" defTabSz="457200">
              <a:lnSpc>
                <a:spcPct val="12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X and Y axis scaling for your app;</a:t>
            </a:r>
            <a:endParaRPr b="0"/>
          </a:p>
          <a:p>
            <a:pPr lvl="1" marL="864305" indent="-419805" algn="l" defTabSz="457200">
              <a:lnSpc>
                <a:spcPct val="12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Easy to search and analyse logs.</a:t>
            </a:r>
          </a:p>
        </p:txBody>
      </p:sp>
      <p:sp>
        <p:nvSpPr>
          <p:cNvPr id="324" name="Logs"/>
          <p:cNvSpPr/>
          <p:nvPr/>
        </p:nvSpPr>
        <p:spPr>
          <a:xfrm>
            <a:off x="474133" y="320551"/>
            <a:ext cx="1157139" cy="6524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>
            <a:lvl1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Logs</a:t>
            </a:r>
          </a:p>
        </p:txBody>
      </p:sp>
      <p:sp>
        <p:nvSpPr>
          <p:cNvPr id="325" name="Monolithic apps / microservices"/>
          <p:cNvSpPr/>
          <p:nvPr/>
        </p:nvSpPr>
        <p:spPr>
          <a:xfrm>
            <a:off x="5253131" y="273544"/>
            <a:ext cx="7647919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Monolithic apps / microservices </a:t>
            </a:r>
          </a:p>
        </p:txBody>
      </p:sp>
      <p:pic>
        <p:nvPicPr>
          <p:cNvPr id="326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889643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31" name="X-axis scaling is not an option when your app’s use file system for storage static content, cache storage, temporary results between background jobs. Ex images, videos, js, css etc.…"/>
          <p:cNvSpPr/>
          <p:nvPr/>
        </p:nvSpPr>
        <p:spPr>
          <a:xfrm>
            <a:off x="846666" y="1880458"/>
            <a:ext cx="11311468" cy="72632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X-axis </a:t>
            </a:r>
            <a:r>
              <a:rPr b="0"/>
              <a:t>scaling is not an option when your app’s use file system for storage static content, cache storage, temporary results between background jobs. Ex images, videos, js, css etc.</a:t>
            </a: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TODO:</a:t>
            </a:r>
            <a:r>
              <a:rPr b="0"/>
              <a:t> separate your static content storage to its own server or container. Use CDN.</a:t>
            </a: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0"/>
          </a:p>
          <a:p>
            <a:pPr algn="l" defTabSz="457200">
              <a:lnSpc>
                <a:spcPct val="120000"/>
              </a:lnSpc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Benefits</a:t>
            </a:r>
            <a:r>
              <a:rPr b="0"/>
              <a:t>:</a:t>
            </a:r>
            <a:endParaRPr b="0"/>
          </a:p>
          <a:p>
            <a:pPr lvl="1" marL="864305" indent="-419805" algn="l" defTabSz="457200">
              <a:lnSpc>
                <a:spcPct val="12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X and Y axis scaling for your app;</a:t>
            </a:r>
            <a:endParaRPr b="0"/>
          </a:p>
          <a:p>
            <a:pPr lvl="1" marL="864305" indent="-419805" algn="l" defTabSz="457200">
              <a:lnSpc>
                <a:spcPct val="120000"/>
              </a:lnSpc>
              <a:buSzPct val="75000"/>
              <a:buChar char="•"/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/>
              <a:t>Access to static content faster via geolocation cache of CDN.</a:t>
            </a:r>
          </a:p>
        </p:txBody>
      </p:sp>
      <p:sp>
        <p:nvSpPr>
          <p:cNvPr id="332" name="FS"/>
          <p:cNvSpPr/>
          <p:nvPr/>
        </p:nvSpPr>
        <p:spPr>
          <a:xfrm>
            <a:off x="474133" y="320551"/>
            <a:ext cx="704702" cy="6524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>
            <a:lvl1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FS</a:t>
            </a:r>
          </a:p>
        </p:txBody>
      </p:sp>
      <p:pic>
        <p:nvPicPr>
          <p:cNvPr id="333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8896430"/>
            <a:ext cx="2540001" cy="585305"/>
          </a:xfrm>
          <a:prstGeom prst="rect">
            <a:avLst/>
          </a:prstGeom>
          <a:ln w="3175">
            <a:miter lim="400000"/>
          </a:ln>
        </p:spPr>
      </p:pic>
      <p:sp>
        <p:nvSpPr>
          <p:cNvPr id="334" name="Monolithic apps / microservices"/>
          <p:cNvSpPr/>
          <p:nvPr/>
        </p:nvSpPr>
        <p:spPr>
          <a:xfrm>
            <a:off x="5253131" y="273544"/>
            <a:ext cx="7647919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Monolithic apps / microservices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tateless - is the common guide"/>
          <p:cNvSpPr/>
          <p:nvPr/>
        </p:nvSpPr>
        <p:spPr>
          <a:xfrm>
            <a:off x="3033777" y="3966368"/>
            <a:ext cx="7318246" cy="1820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Stateless - is the common guide</a:t>
            </a:r>
          </a:p>
        </p:txBody>
      </p:sp>
      <p:pic>
        <p:nvPicPr>
          <p:cNvPr id="339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a lot of stuff in Artec3D"/>
          <p:cNvSpPr/>
          <p:nvPr/>
        </p:nvSpPr>
        <p:spPr>
          <a:xfrm>
            <a:off x="3268740" y="4921249"/>
            <a:ext cx="6467321" cy="1820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 defTabSz="325120"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lot of stuff in Artec3D</a:t>
            </a:r>
          </a:p>
        </p:txBody>
      </p:sp>
      <p:pic>
        <p:nvPicPr>
          <p:cNvPr id="151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0157" y="1528687"/>
            <a:ext cx="7484486" cy="2903981"/>
          </a:xfrm>
          <a:prstGeom prst="rect">
            <a:avLst/>
          </a:prstGeom>
          <a:ln w="3175">
            <a:miter lim="400000"/>
          </a:ln>
        </p:spPr>
      </p:pic>
      <p:pic>
        <p:nvPicPr>
          <p:cNvPr id="152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44" name="Strive for stateless:…"/>
          <p:cNvSpPr/>
          <p:nvPr/>
        </p:nvSpPr>
        <p:spPr>
          <a:xfrm>
            <a:off x="846666" y="2802049"/>
            <a:ext cx="11311468" cy="5450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Strive for </a:t>
            </a:r>
            <a:r>
              <a:rPr b="1"/>
              <a:t>stateless:</a:t>
            </a:r>
            <a:endParaRPr b="1"/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Between requests</a:t>
            </a: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Between request and background job</a:t>
            </a:r>
          </a:p>
          <a:p>
            <a:pPr marL="419805" indent="-419805" algn="l" defTabSz="457200">
              <a:lnSpc>
                <a:spcPct val="150000"/>
              </a:lnSpc>
              <a:buSzPct val="75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Between background jobs</a:t>
            </a:r>
          </a:p>
          <a:p>
            <a:pPr algn="l" defTabSz="457200"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243840">
              <a:lnSpc>
                <a:spcPct val="150000"/>
              </a:lnSpc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Avoid collisions</a:t>
            </a:r>
            <a:r>
              <a:t> with horizontal scaling: </a:t>
            </a:r>
          </a:p>
          <a:p>
            <a:pPr marL="321027" indent="-321027" algn="l" defTabSz="243840">
              <a:lnSpc>
                <a:spcPct val="150000"/>
              </a:lnSpc>
              <a:buSzPct val="75000"/>
              <a:buChar char="•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With background jobs;</a:t>
            </a:r>
          </a:p>
          <a:p>
            <a:pPr marL="321027" indent="-321027" algn="l" defTabSz="243840">
              <a:lnSpc>
                <a:spcPct val="150000"/>
              </a:lnSpc>
              <a:buSzPct val="75000"/>
              <a:buChar char="•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With deployment.</a:t>
            </a:r>
          </a:p>
        </p:txBody>
      </p:sp>
      <p:sp>
        <p:nvSpPr>
          <p:cNvPr id="345" name="Stateless flow"/>
          <p:cNvSpPr/>
          <p:nvPr/>
        </p:nvSpPr>
        <p:spPr>
          <a:xfrm>
            <a:off x="474133" y="315153"/>
            <a:ext cx="3189635" cy="65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>
            <a:lvl1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Stateless flow</a:t>
            </a:r>
          </a:p>
        </p:txBody>
      </p:sp>
      <p:sp>
        <p:nvSpPr>
          <p:cNvPr id="346" name="Monolithic apps / microservices"/>
          <p:cNvSpPr/>
          <p:nvPr/>
        </p:nvSpPr>
        <p:spPr>
          <a:xfrm>
            <a:off x="5253131" y="273544"/>
            <a:ext cx="7647919" cy="711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2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Monolithic apps / microservices </a:t>
            </a:r>
          </a:p>
        </p:txBody>
      </p:sp>
      <p:pic>
        <p:nvPicPr>
          <p:cNvPr id="347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889643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vs_unlogged (1).png" descr="vs_unlogged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5124" y="1724024"/>
            <a:ext cx="9734552" cy="6305552"/>
          </a:xfrm>
          <a:prstGeom prst="rect">
            <a:avLst/>
          </a:prstGeom>
          <a:ln w="3175">
            <a:miter lim="400000"/>
          </a:ln>
        </p:spPr>
      </p:pic>
      <p:pic>
        <p:nvPicPr>
          <p:cNvPr id="352" name="Fon-4.ai" descr="Fon-4.a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53" name="Stateless flow…"/>
          <p:cNvSpPr/>
          <p:nvPr/>
        </p:nvSpPr>
        <p:spPr>
          <a:xfrm>
            <a:off x="474133" y="104651"/>
            <a:ext cx="3330774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Stateless flow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X &amp; Y axis</a:t>
            </a:r>
          </a:p>
        </p:txBody>
      </p:sp>
      <p:pic>
        <p:nvPicPr>
          <p:cNvPr id="354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omponents interaction"/>
          <p:cNvSpPr/>
          <p:nvPr/>
        </p:nvSpPr>
        <p:spPr>
          <a:xfrm>
            <a:off x="2009000" y="4410868"/>
            <a:ext cx="8343023" cy="93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Components interaction</a:t>
            </a:r>
          </a:p>
        </p:txBody>
      </p:sp>
      <p:pic>
        <p:nvPicPr>
          <p:cNvPr id="359" name="devconf.png" descr="devcon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Fon-4.ai" descr="Fon-4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62" name="Interaction…"/>
          <p:cNvSpPr/>
          <p:nvPr/>
        </p:nvSpPr>
        <p:spPr>
          <a:xfrm>
            <a:off x="474133" y="38100"/>
            <a:ext cx="2568774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Interaction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SPoF</a:t>
            </a:r>
          </a:p>
        </p:txBody>
      </p:sp>
      <p:sp>
        <p:nvSpPr>
          <p:cNvPr id="363" name="Single points of failure:…"/>
          <p:cNvSpPr/>
          <p:nvPr/>
        </p:nvSpPr>
        <p:spPr>
          <a:xfrm>
            <a:off x="846666" y="3252580"/>
            <a:ext cx="11311468" cy="37211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2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Single points of failure: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Try to avoid single points of failure;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Active - active configurations are more preferable than active - passive;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Check failure possibility for the component. </a:t>
            </a:r>
          </a:p>
        </p:txBody>
      </p:sp>
      <p:pic>
        <p:nvPicPr>
          <p:cNvPr id="364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Fon-4.ai" descr="Fon-4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67" name="Interaction…"/>
          <p:cNvSpPr/>
          <p:nvPr/>
        </p:nvSpPr>
        <p:spPr>
          <a:xfrm>
            <a:off x="474133" y="38100"/>
            <a:ext cx="2645470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Interaction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Request queues</a:t>
            </a:r>
          </a:p>
        </p:txBody>
      </p:sp>
      <p:sp>
        <p:nvSpPr>
          <p:cNvPr id="368" name="Request queues:…"/>
          <p:cNvSpPr/>
          <p:nvPr/>
        </p:nvSpPr>
        <p:spPr>
          <a:xfrm>
            <a:off x="846666" y="3641089"/>
            <a:ext cx="11311468" cy="24714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2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Request queues: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Avoid multiplication of requests;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Use async interaction as much as possible.</a:t>
            </a:r>
          </a:p>
        </p:txBody>
      </p:sp>
      <p:pic>
        <p:nvPicPr>
          <p:cNvPr id="369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Fon-4.ai" descr="Fon-4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72" name="Interaction…"/>
          <p:cNvSpPr/>
          <p:nvPr/>
        </p:nvSpPr>
        <p:spPr>
          <a:xfrm>
            <a:off x="474133" y="38100"/>
            <a:ext cx="3099693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Interaction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Interaction patterns</a:t>
            </a:r>
          </a:p>
        </p:txBody>
      </p:sp>
      <p:pic>
        <p:nvPicPr>
          <p:cNvPr id="373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  <p:pic>
        <p:nvPicPr>
          <p:cNvPr id="374" name="interaction patterns.png" descr="interaction pattern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8050" y="1543627"/>
            <a:ext cx="11188700" cy="7175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Fon-4.ai" descr="Fon-4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77" name="Interaction…"/>
          <p:cNvSpPr/>
          <p:nvPr/>
        </p:nvSpPr>
        <p:spPr>
          <a:xfrm>
            <a:off x="474133" y="38100"/>
            <a:ext cx="3197970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Interaction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One-way messages</a:t>
            </a:r>
          </a:p>
        </p:txBody>
      </p:sp>
      <p:sp>
        <p:nvSpPr>
          <p:cNvPr id="378" name="One-way messages use when we don’t really need the response:…"/>
          <p:cNvSpPr/>
          <p:nvPr/>
        </p:nvSpPr>
        <p:spPr>
          <a:xfrm>
            <a:off x="846666" y="2810121"/>
            <a:ext cx="11311468" cy="49707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2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One-way messages use when we don’t really need the response:</a:t>
            </a:r>
          </a:p>
          <a:p>
            <a:pPr lvl="1" marL="864305" indent="-419805" algn="l">
              <a:lnSpc>
                <a:spcPct val="120000"/>
              </a:lnSpc>
              <a:buSzPct val="75000"/>
              <a:buChar char="•"/>
            </a:pPr>
            <a:r>
              <a:t>there is no heavy validations;</a:t>
            </a:r>
          </a:p>
          <a:p>
            <a:pPr lvl="1" marL="864305" indent="-419805" algn="l">
              <a:lnSpc>
                <a:spcPct val="120000"/>
              </a:lnSpc>
              <a:buSzPct val="75000"/>
              <a:buChar char="•"/>
            </a:pPr>
            <a:r>
              <a:t>“retries if failed” set up properly;</a:t>
            </a:r>
          </a:p>
          <a:p>
            <a:pPr lvl="1" marL="864305" indent="-419805" algn="l">
              <a:lnSpc>
                <a:spcPct val="120000"/>
              </a:lnSpc>
              <a:buSzPct val="75000"/>
              <a:buChar char="•"/>
            </a:pPr>
            <a:r>
              <a:t>when client can send request to server later.</a:t>
            </a:r>
          </a:p>
          <a:p>
            <a:pPr algn="l">
              <a:lnSpc>
                <a:spcPct val="120000"/>
              </a:lnSpc>
            </a:pPr>
          </a:p>
          <a:p>
            <a:pPr algn="l">
              <a:lnSpc>
                <a:spcPct val="120000"/>
              </a:lnSpc>
            </a:pPr>
            <a:r>
              <a:t>Unobvious benefit - web app took several steps towards having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offline mode</a:t>
            </a:r>
            <a:r>
              <a:t>.</a:t>
            </a:r>
          </a:p>
        </p:txBody>
      </p:sp>
      <p:pic>
        <p:nvPicPr>
          <p:cNvPr id="379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Be ready for failure"/>
          <p:cNvSpPr/>
          <p:nvPr/>
        </p:nvSpPr>
        <p:spPr>
          <a:xfrm>
            <a:off x="3033777" y="4410868"/>
            <a:ext cx="7318246" cy="93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 ready for failure</a:t>
            </a:r>
          </a:p>
        </p:txBody>
      </p:sp>
      <p:pic>
        <p:nvPicPr>
          <p:cNvPr id="382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87" name="Failure…"/>
          <p:cNvSpPr/>
          <p:nvPr/>
        </p:nvSpPr>
        <p:spPr>
          <a:xfrm>
            <a:off x="474133" y="38100"/>
            <a:ext cx="1749475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Failure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Monitoring</a:t>
            </a:r>
          </a:p>
        </p:txBody>
      </p:sp>
      <p:sp>
        <p:nvSpPr>
          <p:cNvPr id="388" name="Monitoring:…"/>
          <p:cNvSpPr/>
          <p:nvPr/>
        </p:nvSpPr>
        <p:spPr>
          <a:xfrm>
            <a:off x="846666" y="2109195"/>
            <a:ext cx="11311468" cy="68453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2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Monitoring: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All server event logs;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Monitoring for proper updates;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Backup status;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Firewall activity, hack/spam relay attempts;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System bottlenecks (system processes, processor/ram utilization, etc.);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Application services;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Real-time Inventory collection and web-based reporting;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Remote support for most issues.</a:t>
            </a:r>
          </a:p>
        </p:txBody>
      </p:sp>
      <p:pic>
        <p:nvPicPr>
          <p:cNvPr id="389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394" name="Failure…"/>
          <p:cNvSpPr/>
          <p:nvPr/>
        </p:nvSpPr>
        <p:spPr>
          <a:xfrm>
            <a:off x="474133" y="38100"/>
            <a:ext cx="2842370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Failure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Learn from failure</a:t>
            </a:r>
          </a:p>
        </p:txBody>
      </p:sp>
      <p:sp>
        <p:nvSpPr>
          <p:cNvPr id="395" name="Take every opportunity to learn;…"/>
          <p:cNvSpPr/>
          <p:nvPr/>
        </p:nvSpPr>
        <p:spPr>
          <a:xfrm>
            <a:off x="1189742" y="3752144"/>
            <a:ext cx="11311468" cy="24714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Take every opportunity to learn;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Leverage every failure to learn and teach important lessons;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Not only to solve, but prevent failures.</a:t>
            </a:r>
          </a:p>
        </p:txBody>
      </p:sp>
      <p:pic>
        <p:nvPicPr>
          <p:cNvPr id="396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906" y="261260"/>
            <a:ext cx="5734126" cy="2525480"/>
          </a:xfrm>
          <a:prstGeom prst="rect">
            <a:avLst/>
          </a:prstGeom>
          <a:ln w="3175">
            <a:miter lim="400000"/>
          </a:ln>
        </p:spPr>
      </p:pic>
      <p:pic>
        <p:nvPicPr>
          <p:cNvPr id="157" name="pasted-image.jpg" descr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96119" y="5978580"/>
            <a:ext cx="5715002" cy="3810002"/>
          </a:xfrm>
          <a:prstGeom prst="rect">
            <a:avLst/>
          </a:prstGeom>
          <a:ln w="3175">
            <a:miter lim="400000"/>
          </a:ln>
        </p:spPr>
      </p:pic>
      <p:pic>
        <p:nvPicPr>
          <p:cNvPr id="158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40400" y="3929910"/>
            <a:ext cx="1524001" cy="1236425"/>
          </a:xfrm>
          <a:prstGeom prst="rect">
            <a:avLst/>
          </a:prstGeom>
          <a:ln w="3175">
            <a:miter lim="400000"/>
          </a:ln>
        </p:spPr>
      </p:pic>
      <p:sp>
        <p:nvSpPr>
          <p:cNvPr id="159" name="Downtime?…"/>
          <p:cNvSpPr/>
          <p:nvPr/>
        </p:nvSpPr>
        <p:spPr>
          <a:xfrm>
            <a:off x="2843277" y="5138989"/>
            <a:ext cx="7318246" cy="18208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/>
          <a:p>
            <a: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Downtime?</a:t>
            </a:r>
          </a:p>
          <a:p>
            <a: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Never heard of…</a:t>
            </a:r>
          </a:p>
        </p:txBody>
      </p:sp>
      <p:pic>
        <p:nvPicPr>
          <p:cNvPr id="160" name="devconf.png" descr="devconf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01" name="Failure…"/>
          <p:cNvSpPr/>
          <p:nvPr/>
        </p:nvSpPr>
        <p:spPr>
          <a:xfrm>
            <a:off x="474133" y="38100"/>
            <a:ext cx="1749475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Failure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QA</a:t>
            </a:r>
          </a:p>
        </p:txBody>
      </p:sp>
      <p:sp>
        <p:nvSpPr>
          <p:cNvPr id="402" name="QA does not increase quality of your system;…"/>
          <p:cNvSpPr/>
          <p:nvPr/>
        </p:nvSpPr>
        <p:spPr>
          <a:xfrm>
            <a:off x="846666" y="3973137"/>
            <a:ext cx="11311468" cy="24714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QA does not increase quality of your system;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QA decrease risks</a:t>
            </a:r>
            <a:r>
              <a:t>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Use QA team to learn from past mistakes;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QA helps to decrease a number of repeated defects.</a:t>
            </a:r>
          </a:p>
        </p:txBody>
      </p:sp>
      <p:pic>
        <p:nvPicPr>
          <p:cNvPr id="403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08" name="Failure…"/>
          <p:cNvSpPr/>
          <p:nvPr/>
        </p:nvSpPr>
        <p:spPr>
          <a:xfrm>
            <a:off x="474133" y="38100"/>
            <a:ext cx="1749475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Failure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Backups</a:t>
            </a:r>
          </a:p>
        </p:txBody>
      </p:sp>
      <p:pic>
        <p:nvPicPr>
          <p:cNvPr id="409" name="pasted-image.jpg" descr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52338" y="6513297"/>
            <a:ext cx="3238873" cy="3238874"/>
          </a:xfrm>
          <a:prstGeom prst="rect">
            <a:avLst/>
          </a:prstGeom>
          <a:ln w="3175">
            <a:miter lim="400000"/>
          </a:ln>
        </p:spPr>
      </p:pic>
      <p:sp>
        <p:nvSpPr>
          <p:cNvPr id="410" name="Check your backups twice;…"/>
          <p:cNvSpPr/>
          <p:nvPr/>
        </p:nvSpPr>
        <p:spPr>
          <a:xfrm>
            <a:off x="846666" y="3797295"/>
            <a:ext cx="11311468" cy="21590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419805" indent="-419805" algn="l">
              <a:lnSpc>
                <a:spcPct val="150000"/>
              </a:lnSpc>
              <a:buSzPct val="75000"/>
              <a:buChar char="•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Check your backups twice</a:t>
            </a:r>
            <a:r>
              <a:t>;</a:t>
            </a:r>
          </a:p>
          <a:p>
            <a:pPr marL="419805" indent="-419805" algn="l">
              <a:lnSpc>
                <a:spcPct val="150000"/>
              </a:lnSpc>
              <a:buSzPct val="75000"/>
              <a:buChar char="•"/>
            </a:pPr>
            <a:r>
              <a:t>Store your backups away of your application;</a:t>
            </a:r>
          </a:p>
          <a:p>
            <a:pPr marL="419805" indent="-419805" algn="l">
              <a:lnSpc>
                <a:spcPct val="150000"/>
              </a:lnSpc>
              <a:buSzPct val="75000"/>
              <a:buChar char="•"/>
            </a:pPr>
            <a:r>
              <a:t>Create backup for your backup.</a:t>
            </a:r>
          </a:p>
        </p:txBody>
      </p:sp>
      <p:pic>
        <p:nvPicPr>
          <p:cNvPr id="411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16" name="Failure…"/>
          <p:cNvSpPr/>
          <p:nvPr/>
        </p:nvSpPr>
        <p:spPr>
          <a:xfrm>
            <a:off x="474133" y="38100"/>
            <a:ext cx="1953022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Failure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Deployment</a:t>
            </a:r>
          </a:p>
        </p:txBody>
      </p:sp>
      <p:sp>
        <p:nvSpPr>
          <p:cNvPr id="417" name="Set up your deployment process to be ready for rollback;…"/>
          <p:cNvSpPr/>
          <p:nvPr/>
        </p:nvSpPr>
        <p:spPr>
          <a:xfrm>
            <a:off x="846666" y="2625721"/>
            <a:ext cx="11311468" cy="45021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419805" indent="-419805" algn="l">
              <a:lnSpc>
                <a:spcPct val="150000"/>
              </a:lnSpc>
              <a:buSzPct val="75000"/>
              <a:buChar char="•"/>
            </a:pPr>
            <a:r>
              <a:t>Set up your deployment process to be ready for rollback;</a:t>
            </a:r>
          </a:p>
          <a:p>
            <a:pPr marL="419805" indent="-419805" algn="l">
              <a:lnSpc>
                <a:spcPct val="150000"/>
              </a:lnSpc>
              <a:buSzPct val="75000"/>
              <a:buChar char="•"/>
            </a:pPr>
            <a:r>
              <a:t>Avoid irreversible releases;</a:t>
            </a:r>
          </a:p>
          <a:p>
            <a:pPr marL="419805" indent="-419805" algn="l">
              <a:lnSpc>
                <a:spcPct val="150000"/>
              </a:lnSpc>
              <a:buSzPct val="75000"/>
              <a:buChar char="•"/>
            </a:pPr>
            <a:r>
              <a:t>Monitoring and metrics helps to measure and analyse result of the release;</a:t>
            </a:r>
          </a:p>
          <a:p>
            <a:pPr marL="419805" indent="-419805" algn="l">
              <a:lnSpc>
                <a:spcPct val="150000"/>
              </a:lnSpc>
              <a:buSzPct val="75000"/>
              <a:buChar char="•"/>
            </a:pPr>
            <a:r>
              <a:t>Set up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partial deployment.</a:t>
            </a:r>
          </a:p>
        </p:txBody>
      </p:sp>
      <p:pic>
        <p:nvPicPr>
          <p:cNvPr id="418" name="pasted-image.jpg" descr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52338" y="6513297"/>
            <a:ext cx="3238873" cy="3238874"/>
          </a:xfrm>
          <a:prstGeom prst="rect">
            <a:avLst/>
          </a:prstGeom>
          <a:ln w="3175">
            <a:miter lim="400000"/>
          </a:ln>
        </p:spPr>
      </p:pic>
      <p:pic>
        <p:nvPicPr>
          <p:cNvPr id="419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Autoscaling"/>
          <p:cNvSpPr/>
          <p:nvPr/>
        </p:nvSpPr>
        <p:spPr>
          <a:xfrm>
            <a:off x="3033777" y="4410868"/>
            <a:ext cx="7318246" cy="93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Autoscaling</a:t>
            </a:r>
          </a:p>
        </p:txBody>
      </p:sp>
      <p:pic>
        <p:nvPicPr>
          <p:cNvPr id="424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29" name="Autoscaling…"/>
          <p:cNvSpPr/>
          <p:nvPr/>
        </p:nvSpPr>
        <p:spPr>
          <a:xfrm>
            <a:off x="474133" y="104651"/>
            <a:ext cx="2823022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Autoscaling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Monitoring</a:t>
            </a:r>
          </a:p>
        </p:txBody>
      </p:sp>
      <p:sp>
        <p:nvSpPr>
          <p:cNvPr id="430" name="Monitoring is the key feature of autoscaling;…"/>
          <p:cNvSpPr/>
          <p:nvPr/>
        </p:nvSpPr>
        <p:spPr>
          <a:xfrm>
            <a:off x="846666" y="4217558"/>
            <a:ext cx="11311468" cy="18465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Monitoring</a:t>
            </a:r>
            <a:r>
              <a:t> is the key feature of autoscaling;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Metrics should be re-estimated once a quoter;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Use complex metrics to avoid wasting resources.</a:t>
            </a:r>
          </a:p>
        </p:txBody>
      </p:sp>
      <p:pic>
        <p:nvPicPr>
          <p:cNvPr id="431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36" name="Autoscaling…"/>
          <p:cNvSpPr/>
          <p:nvPr/>
        </p:nvSpPr>
        <p:spPr>
          <a:xfrm>
            <a:off x="474133" y="38100"/>
            <a:ext cx="3238079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Autoscaling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Dashboard example</a:t>
            </a:r>
          </a:p>
        </p:txBody>
      </p:sp>
      <p:pic>
        <p:nvPicPr>
          <p:cNvPr id="437" name="Screen Shot 2017-04-01 at 10.48.07.png" descr="Screen Shot 2017-04-01 at 10.48.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2018266"/>
            <a:ext cx="13004801" cy="6794961"/>
          </a:xfrm>
          <a:prstGeom prst="rect">
            <a:avLst/>
          </a:prstGeom>
          <a:ln w="3175">
            <a:miter lim="400000"/>
          </a:ln>
        </p:spPr>
      </p:pic>
      <p:pic>
        <p:nvPicPr>
          <p:cNvPr id="438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43" name="Autoscaling…"/>
          <p:cNvSpPr/>
          <p:nvPr/>
        </p:nvSpPr>
        <p:spPr>
          <a:xfrm>
            <a:off x="474133" y="104651"/>
            <a:ext cx="2823022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Autoscaling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Scale down</a:t>
            </a:r>
          </a:p>
        </p:txBody>
      </p:sp>
      <p:sp>
        <p:nvSpPr>
          <p:cNvPr id="444" name="Top and bottom limits are vital to avoid money loss;…"/>
          <p:cNvSpPr/>
          <p:nvPr/>
        </p:nvSpPr>
        <p:spPr>
          <a:xfrm>
            <a:off x="846666" y="4302556"/>
            <a:ext cx="11311468" cy="18465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Top and bottom limits are vital to avoid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money loss</a:t>
            </a:r>
            <a:r>
              <a:t>;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Do not forget to empty resources your app does not need anymore.</a:t>
            </a:r>
          </a:p>
        </p:txBody>
      </p:sp>
      <p:pic>
        <p:nvPicPr>
          <p:cNvPr id="445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50" name="Autoscaling…"/>
          <p:cNvSpPr/>
          <p:nvPr/>
        </p:nvSpPr>
        <p:spPr>
          <a:xfrm>
            <a:off x="474133" y="104651"/>
            <a:ext cx="2823022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Autoscaling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Scale down</a:t>
            </a:r>
          </a:p>
        </p:txBody>
      </p:sp>
      <p:pic>
        <p:nvPicPr>
          <p:cNvPr id="451" name="Untitled Diagram (5).png" descr="Untitled Diagram (5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2962" y="1483359"/>
            <a:ext cx="10850882" cy="6786882"/>
          </a:xfrm>
          <a:prstGeom prst="rect">
            <a:avLst/>
          </a:prstGeom>
          <a:ln w="3175">
            <a:miter lim="400000"/>
          </a:ln>
        </p:spPr>
      </p:pic>
      <p:pic>
        <p:nvPicPr>
          <p:cNvPr id="452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About Datacenters"/>
          <p:cNvSpPr/>
          <p:nvPr/>
        </p:nvSpPr>
        <p:spPr>
          <a:xfrm>
            <a:off x="3033777" y="4410868"/>
            <a:ext cx="7318246" cy="93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About Datacenters</a:t>
            </a:r>
          </a:p>
        </p:txBody>
      </p:sp>
      <p:pic>
        <p:nvPicPr>
          <p:cNvPr id="457" name="devconf.png" descr="devcon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Fon-4.ai" descr="Fon-4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60" name="Datacenters…"/>
          <p:cNvSpPr/>
          <p:nvPr/>
        </p:nvSpPr>
        <p:spPr>
          <a:xfrm>
            <a:off x="474133" y="104651"/>
            <a:ext cx="2935635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Datacenters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Scaling scheme</a:t>
            </a:r>
          </a:p>
        </p:txBody>
      </p:sp>
      <p:pic>
        <p:nvPicPr>
          <p:cNvPr id="461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  <p:pic>
        <p:nvPicPr>
          <p:cNvPr id="462" name="data centers.png" descr="data center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216" y="1385932"/>
            <a:ext cx="13004801" cy="804834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165" name="App structure"/>
          <p:cNvSpPr/>
          <p:nvPr/>
        </p:nvSpPr>
        <p:spPr>
          <a:xfrm>
            <a:off x="270933" y="151217"/>
            <a:ext cx="3110111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App structure</a:t>
            </a:r>
          </a:p>
        </p:txBody>
      </p:sp>
      <p:sp>
        <p:nvSpPr>
          <p:cNvPr id="166" name="Processes:…"/>
          <p:cNvSpPr/>
          <p:nvPr/>
        </p:nvSpPr>
        <p:spPr>
          <a:xfrm>
            <a:off x="7143294" y="3646333"/>
            <a:ext cx="5621869" cy="4502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5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Processes: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Front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Back office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Search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Pushes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Caching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Background tasks</a:t>
            </a:r>
          </a:p>
        </p:txBody>
      </p:sp>
      <p:pic>
        <p:nvPicPr>
          <p:cNvPr id="167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  <p:sp>
        <p:nvSpPr>
          <p:cNvPr id="168" name="Components:…"/>
          <p:cNvSpPr/>
          <p:nvPr/>
        </p:nvSpPr>
        <p:spPr>
          <a:xfrm>
            <a:off x="811391" y="3514485"/>
            <a:ext cx="5621869" cy="57518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5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Components: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Front servers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Back servers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Search engines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DB services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Caching services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Background tasks servers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Log services</a:t>
            </a:r>
          </a:p>
          <a:p>
            <a:pPr marL="419805" indent="-419805" algn="l">
              <a:lnSpc>
                <a:spcPct val="120000"/>
              </a:lnSpc>
              <a:buSzPct val="75000"/>
              <a:buChar char="•"/>
            </a:pPr>
            <a:r>
              <a:t>Statistics services</a:t>
            </a:r>
          </a:p>
        </p:txBody>
      </p:sp>
      <p:sp>
        <p:nvSpPr>
          <p:cNvPr id="169" name="Typical components and processes in web service"/>
          <p:cNvSpPr/>
          <p:nvPr/>
        </p:nvSpPr>
        <p:spPr>
          <a:xfrm>
            <a:off x="802273" y="1881990"/>
            <a:ext cx="11400254" cy="12954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4000"/>
            </a:lvl1pPr>
          </a:lstStyle>
          <a:p>
            <a:pPr/>
            <a:r>
              <a:t>Typical components and processes in web service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Fon-4.ai" descr="Fon-4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65" name="Datacenters…"/>
          <p:cNvSpPr/>
          <p:nvPr/>
        </p:nvSpPr>
        <p:spPr>
          <a:xfrm>
            <a:off x="474133" y="104651"/>
            <a:ext cx="2935635" cy="10842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/>
          <a:p>
            <a: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Datacenters</a:t>
            </a:r>
          </a:p>
          <a:p>
            <a:pPr algn="l" defTabSz="325120">
              <a:defRPr sz="2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Scaling scheme</a:t>
            </a:r>
          </a:p>
        </p:txBody>
      </p:sp>
      <p:pic>
        <p:nvPicPr>
          <p:cNvPr id="466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467" name="Table"/>
          <p:cNvGraphicFramePr/>
          <p:nvPr/>
        </p:nvGraphicFramePr>
        <p:xfrm>
          <a:off x="-16044" y="2679291"/>
          <a:ext cx="13040063" cy="623154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{C7B018BB-80A7-4F77-B60F-C8B233D01FF8}</a:tableStyleId>
              </a:tblPr>
              <a:tblGrid>
                <a:gridCol w="1862412"/>
                <a:gridCol w="1862412"/>
                <a:gridCol w="1862412"/>
                <a:gridCol w="1862412"/>
                <a:gridCol w="1862412"/>
                <a:gridCol w="1862412"/>
                <a:gridCol w="1862412"/>
              </a:tblGrid>
              <a:tr h="1245672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Site configuration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Network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Servers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Databases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Storage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Network connectinos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Total cost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alpha val="30000"/>
                      </a:schemeClr>
                    </a:solidFill>
                  </a:tcPr>
                </a:tc>
              </a:tr>
              <a:tr h="1245672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Single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hueOff val="-444211"/>
                        <a:satOff val="-14915"/>
                        <a:lumOff val="22857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100%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100%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100%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100%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100%</a:t>
                      </a:r>
                    </a:p>
                  </a:txBody>
                  <a:tcPr marL="50800" marR="50800" marT="50800" marB="50800" anchor="ctr" anchorCtr="0" horzOverflow="overflow">
                    <a:lnR w="3175">
                      <a:solidFill>
                        <a:srgbClr val="606060"/>
                      </a:solidFill>
                      <a:miter lim="400000"/>
                    </a:lnR>
                    <a:solidFill>
                      <a:srgbClr val="EBEBEB">
                        <a:alpha val="0"/>
                      </a:srgbClr>
                    </a:solidFill>
                  </a:tcPr>
                </a:tc>
              </a:tr>
              <a:tr h="1245672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2 DC Hot and Cold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hueOff val="-444211"/>
                        <a:satOff val="-14915"/>
                        <a:lumOff val="22857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lnR w="3175">
                      <a:solidFill>
                        <a:srgbClr val="606060"/>
                      </a:solidFill>
                      <a:miter lim="400000"/>
                    </a:lnR>
                    <a:solidFill>
                      <a:srgbClr val="EBEBEB">
                        <a:alpha val="0"/>
                      </a:srgbClr>
                    </a:solidFill>
                  </a:tcPr>
                </a:tc>
              </a:tr>
              <a:tr h="1245672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2 DC Live / Live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hueOff val="-444211"/>
                        <a:satOff val="-14915"/>
                        <a:lumOff val="22857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/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lnR w="3175">
                      <a:solidFill>
                        <a:srgbClr val="606060"/>
                      </a:solidFill>
                      <a:miter lim="400000"/>
                    </a:lnR>
                    <a:solidFill>
                      <a:srgbClr val="EBEBEB">
                        <a:alpha val="0"/>
                      </a:srgbClr>
                    </a:solidFill>
                  </a:tcPr>
                </a:tc>
              </a:tr>
              <a:tr h="1245672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chemeClr val="accent5">
                              <a:hueOff val="-176146"/>
                              <a:satOff val="3665"/>
                              <a:lumOff val="-13986"/>
                            </a:schemeClr>
                          </a:solidFill>
                          <a:sym typeface="Helvetica"/>
                        </a:rPr>
                        <a:t>3 DC Live / Live / Live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5">
                        <a:hueOff val="-444211"/>
                        <a:satOff val="-14915"/>
                        <a:lumOff val="22857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150%</a:t>
                      </a:r>
                    </a:p>
                  </a:txBody>
                  <a:tcPr marL="50800" marR="50800" marT="50800" marB="50800" anchor="ctr" anchorCtr="0" horzOverflow="overflow">
                    <a:lnB w="3175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150%</a:t>
                      </a:r>
                    </a:p>
                  </a:txBody>
                  <a:tcPr marL="50800" marR="50800" marT="50800" marB="50800" anchor="ctr" anchorCtr="0" horzOverflow="overflow">
                    <a:lnB w="3175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150%</a:t>
                      </a:r>
                    </a:p>
                  </a:txBody>
                  <a:tcPr marL="50800" marR="50800" marT="50800" marB="50800" anchor="ctr" anchorCtr="0" horzOverflow="overflow">
                    <a:lnB w="3175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200%</a:t>
                      </a:r>
                    </a:p>
                  </a:txBody>
                  <a:tcPr marL="50800" marR="50800" marT="50800" marB="50800" anchor="ctr" anchorCtr="0" horzOverflow="overflow">
                    <a:lnB w="3175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B w="3175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b="1" sz="24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~166%</a:t>
                      </a:r>
                    </a:p>
                  </a:txBody>
                  <a:tcPr marL="50800" marR="50800" marT="50800" marB="50800" anchor="ctr" anchorCtr="0" horzOverflow="overflow">
                    <a:lnR w="3175">
                      <a:solidFill>
                        <a:srgbClr val="606060"/>
                      </a:solidFill>
                      <a:miter lim="400000"/>
                    </a:lnR>
                    <a:lnB w="3175">
                      <a:solidFill>
                        <a:srgbClr val="606060"/>
                      </a:solidFill>
                      <a:miter lim="400000"/>
                    </a:lnB>
                    <a:solidFill>
                      <a:srgbClr val="EBEBEB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68" name="Using 3 Datacenters is most cost-effective option"/>
          <p:cNvSpPr/>
          <p:nvPr/>
        </p:nvSpPr>
        <p:spPr>
          <a:xfrm>
            <a:off x="1240751" y="1880457"/>
            <a:ext cx="11311468" cy="596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120000"/>
              </a:lnSpc>
            </a:lvl1pPr>
          </a:lstStyle>
          <a:p>
            <a:pPr/>
            <a:r>
              <a:t>Using 3 Datacenters is most cost-effective option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Be competent"/>
          <p:cNvSpPr/>
          <p:nvPr/>
        </p:nvSpPr>
        <p:spPr>
          <a:xfrm>
            <a:off x="3033777" y="4410868"/>
            <a:ext cx="7318246" cy="93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 competent</a:t>
            </a:r>
          </a:p>
        </p:txBody>
      </p:sp>
      <p:pic>
        <p:nvPicPr>
          <p:cNvPr id="471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cover dir="l"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Fon-3.ai" descr="Fon-3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476" name="Thank you"/>
          <p:cNvSpPr/>
          <p:nvPr/>
        </p:nvSpPr>
        <p:spPr>
          <a:xfrm>
            <a:off x="474133" y="154604"/>
            <a:ext cx="2427635" cy="6524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1431" tIns="21431" rIns="21431" bIns="21431" anchor="ctr">
            <a:spAutoFit/>
          </a:bodyPr>
          <a:lstStyle>
            <a:lvl1pPr algn="l" defTabSz="32512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477" name="https://twitter.com/gaar4ica…"/>
          <p:cNvSpPr/>
          <p:nvPr/>
        </p:nvSpPr>
        <p:spPr>
          <a:xfrm>
            <a:off x="846666" y="1517456"/>
            <a:ext cx="11311468" cy="7937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spcBef>
                <a:spcPts val="3500"/>
              </a:spcBef>
              <a:defRPr sz="2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3" invalidUrl="" action="" tgtFrame="" tooltip="" history="1" highlightClick="0" endSnd="0"/>
              </a:rPr>
              <a:t>https://twitter.com/gaar4ica</a:t>
            </a:r>
          </a:p>
          <a:p>
            <a:pPr algn="l">
              <a:spcBef>
                <a:spcPts val="3500"/>
              </a:spcBef>
              <a:defRPr sz="2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4" invalidUrl="" action="" tgtFrame="" tooltip="" history="1" highlightClick="0" endSnd="0"/>
              </a:rPr>
              <a:t>https://github.com/gaar4ica</a:t>
            </a:r>
          </a:p>
          <a:p>
            <a:pPr algn="l">
              <a:spcBef>
                <a:spcPts val="3500"/>
              </a:spcBef>
              <a:defRPr sz="2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Scalability Rules: 50 Principles for Scaling Web Sites (Martin L. Abbott, Michael T. Fisher)</a:t>
            </a:r>
          </a:p>
          <a:p>
            <a:pPr algn="l">
              <a:spcBef>
                <a:spcPts val="3500"/>
              </a:spcBef>
              <a:defRPr sz="2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Practical Object-Oriented Design in Ruby (Sandi Metz)</a:t>
            </a:r>
          </a:p>
          <a:p>
            <a:pPr algn="l">
              <a:spcBef>
                <a:spcPts val="3500"/>
              </a:spcBef>
              <a:defRPr sz="2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Eloquent Ruby (Russ Olsen)</a:t>
            </a:r>
          </a:p>
          <a:p>
            <a:pPr algn="l">
              <a:spcBef>
                <a:spcPts val="3500"/>
              </a:spcBef>
              <a:defRPr sz="2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Ruby Performance Optimization: Why Ruby is Slow, and How to Fix It (Alexander Dymo)</a:t>
            </a:r>
          </a:p>
          <a:p>
            <a:pPr algn="l">
              <a:spcBef>
                <a:spcPts val="3500"/>
              </a:spcBef>
              <a:defRPr sz="2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Design Patterns in Ruby (Russ Olsen)</a:t>
            </a:r>
          </a:p>
          <a:p>
            <a:pPr algn="l">
              <a:spcBef>
                <a:spcPts val="3500"/>
              </a:spcBef>
              <a:defRPr sz="2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Docker: Up &amp; Running: Shipping Reliable Containers in Production (Karl Matthias)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Be ready for capacity"/>
          <p:cNvSpPr/>
          <p:nvPr/>
        </p:nvSpPr>
        <p:spPr>
          <a:xfrm>
            <a:off x="3033777" y="4410868"/>
            <a:ext cx="7318246" cy="9318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431" tIns="21431" rIns="21431" bIns="21431" anchor="ctr">
            <a:spAutoFit/>
          </a:bodyPr>
          <a:lstStyle>
            <a:lvl1pPr>
              <a:defRPr sz="5800">
                <a:solidFill>
                  <a:srgbClr val="4140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 ready for capacity</a:t>
            </a:r>
          </a:p>
        </p:txBody>
      </p:sp>
      <p:pic>
        <p:nvPicPr>
          <p:cNvPr id="174" name="devconf.png" descr="devcon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00" y="254000"/>
            <a:ext cx="2540000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179" name="Monolithic app"/>
          <p:cNvSpPr/>
          <p:nvPr/>
        </p:nvSpPr>
        <p:spPr>
          <a:xfrm>
            <a:off x="270933" y="151217"/>
            <a:ext cx="3364608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Monolithic app</a:t>
            </a:r>
          </a:p>
        </p:txBody>
      </p:sp>
      <p:sp>
        <p:nvSpPr>
          <p:cNvPr id="180" name="A monolithic application describes a single-tiered software application in which the user interface and data access code are combined into a single program from a single platform.…"/>
          <p:cNvSpPr/>
          <p:nvPr/>
        </p:nvSpPr>
        <p:spPr>
          <a:xfrm>
            <a:off x="846666" y="2728187"/>
            <a:ext cx="11311468" cy="52832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t>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monolithic</a:t>
            </a:r>
            <a:r>
              <a:t> application describes a single-tiered software application in which the user interface and data access code are combined into a single program from a single platform. </a:t>
            </a:r>
          </a:p>
          <a:p>
            <a:pPr algn="l">
              <a:lnSpc>
                <a:spcPct val="150000"/>
              </a:lnSpc>
            </a:pPr>
          </a:p>
          <a:p>
            <a:pPr algn="l">
              <a:lnSpc>
                <a:spcPct val="150000"/>
              </a:lnSpc>
            </a:pPr>
            <a:r>
              <a:t>A monolithic application is self-contained, and independent from other computing applications.</a:t>
            </a:r>
          </a:p>
        </p:txBody>
      </p:sp>
      <p:pic>
        <p:nvPicPr>
          <p:cNvPr id="181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186" name="Monolithic app"/>
          <p:cNvSpPr/>
          <p:nvPr/>
        </p:nvSpPr>
        <p:spPr>
          <a:xfrm>
            <a:off x="270933" y="151217"/>
            <a:ext cx="3364608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Monolithic app</a:t>
            </a:r>
          </a:p>
        </p:txBody>
      </p:sp>
      <p:pic>
        <p:nvPicPr>
          <p:cNvPr id="187" name="monolithic app (1).png" descr="monolithic app (1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78124" y="1676399"/>
            <a:ext cx="7448552" cy="6400802"/>
          </a:xfrm>
          <a:prstGeom prst="rect">
            <a:avLst/>
          </a:prstGeom>
          <a:ln w="3175">
            <a:miter lim="400000"/>
          </a:ln>
        </p:spPr>
      </p:pic>
      <p:pic>
        <p:nvPicPr>
          <p:cNvPr id="188" name="devconf.png" descr="devconf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Fon-4.ai" descr="Fon-4.a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04"/>
            <a:ext cx="7315203" cy="5486401"/>
          </a:xfrm>
          <a:prstGeom prst="rect">
            <a:avLst/>
          </a:prstGeom>
          <a:ln w="3175">
            <a:miter lim="400000"/>
          </a:ln>
        </p:spPr>
      </p:pic>
      <p:sp>
        <p:nvSpPr>
          <p:cNvPr id="193" name="Microservices"/>
          <p:cNvSpPr/>
          <p:nvPr/>
        </p:nvSpPr>
        <p:spPr>
          <a:xfrm>
            <a:off x="270933" y="151217"/>
            <a:ext cx="3193703" cy="685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Microservices</a:t>
            </a:r>
          </a:p>
        </p:txBody>
      </p:sp>
      <p:sp>
        <p:nvSpPr>
          <p:cNvPr id="194" name="Microservices - also known as the microservice architecture - is an architectural style that structures an application as a collection of loosely coupled services.…"/>
          <p:cNvSpPr/>
          <p:nvPr/>
        </p:nvSpPr>
        <p:spPr>
          <a:xfrm>
            <a:off x="846666" y="2931715"/>
            <a:ext cx="11311468" cy="45021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Microservices</a:t>
            </a:r>
            <a:r>
              <a:t> - also known as the microservice architecture - is an architectural style that structures an application as a collection of loosely coupled services. </a:t>
            </a:r>
          </a:p>
          <a:p>
            <a:pPr algn="l">
              <a:lnSpc>
                <a:spcPct val="150000"/>
              </a:lnSpc>
            </a:pPr>
          </a:p>
          <a:p>
            <a:pPr algn="l">
              <a:lnSpc>
                <a:spcPct val="150000"/>
              </a:lnSpc>
            </a:pPr>
            <a:r>
              <a:t>In a microservices architecture, services should be fine-grained and the protocols should be lightweight.</a:t>
            </a:r>
          </a:p>
        </p:txBody>
      </p:sp>
      <p:pic>
        <p:nvPicPr>
          <p:cNvPr id="195" name="devconf.png" descr="devcon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1774" y="254000"/>
            <a:ext cx="2540001" cy="5853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