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1" r:id="rId3"/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0" name="Shape 70"/>
          <p:cNvSpPr/>
          <p:nvPr>
            <p:ph idx="2" type="sldImg"/>
          </p:nvPr>
        </p:nvSpPr>
        <p:spPr>
          <a:xfrm>
            <a:off x="38099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39" name="Shape 139"/>
          <p:cNvSpPr/>
          <p:nvPr>
            <p:ph idx="2" type="sldImg"/>
          </p:nvPr>
        </p:nvSpPr>
        <p:spPr>
          <a:xfrm>
            <a:off x="38099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47" name="Shape 147"/>
          <p:cNvSpPr/>
          <p:nvPr>
            <p:ph idx="2" type="sldImg"/>
          </p:nvPr>
        </p:nvSpPr>
        <p:spPr>
          <a:xfrm>
            <a:off x="38099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57" name="Shape 157"/>
          <p:cNvSpPr/>
          <p:nvPr>
            <p:ph idx="2" type="sldImg"/>
          </p:nvPr>
        </p:nvSpPr>
        <p:spPr>
          <a:xfrm>
            <a:off x="38099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65" name="Shape 165"/>
          <p:cNvSpPr/>
          <p:nvPr>
            <p:ph idx="2" type="sldImg"/>
          </p:nvPr>
        </p:nvSpPr>
        <p:spPr>
          <a:xfrm>
            <a:off x="38099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73" name="Shape 173"/>
          <p:cNvSpPr/>
          <p:nvPr>
            <p:ph idx="2" type="sldImg"/>
          </p:nvPr>
        </p:nvSpPr>
        <p:spPr>
          <a:xfrm>
            <a:off x="38099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80" name="Shape 180"/>
          <p:cNvSpPr/>
          <p:nvPr>
            <p:ph idx="2" type="sldImg"/>
          </p:nvPr>
        </p:nvSpPr>
        <p:spPr>
          <a:xfrm>
            <a:off x="38099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87" name="Shape 187"/>
          <p:cNvSpPr/>
          <p:nvPr>
            <p:ph idx="2" type="sldImg"/>
          </p:nvPr>
        </p:nvSpPr>
        <p:spPr>
          <a:xfrm>
            <a:off x="38099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7" name="Shape 77"/>
          <p:cNvSpPr/>
          <p:nvPr>
            <p:ph idx="2" type="sldImg"/>
          </p:nvPr>
        </p:nvSpPr>
        <p:spPr>
          <a:xfrm>
            <a:off x="38099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85" name="Shape 85"/>
          <p:cNvSpPr/>
          <p:nvPr>
            <p:ph idx="2" type="sldImg"/>
          </p:nvPr>
        </p:nvSpPr>
        <p:spPr>
          <a:xfrm>
            <a:off x="38099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3" name="Shape 93"/>
          <p:cNvSpPr/>
          <p:nvPr>
            <p:ph idx="2" type="sldImg"/>
          </p:nvPr>
        </p:nvSpPr>
        <p:spPr>
          <a:xfrm>
            <a:off x="38099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38099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09" name="Shape 109"/>
          <p:cNvSpPr/>
          <p:nvPr>
            <p:ph idx="2" type="sldImg"/>
          </p:nvPr>
        </p:nvSpPr>
        <p:spPr>
          <a:xfrm>
            <a:off x="38099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16" name="Shape 116"/>
          <p:cNvSpPr/>
          <p:nvPr>
            <p:ph idx="2" type="sldImg"/>
          </p:nvPr>
        </p:nvSpPr>
        <p:spPr>
          <a:xfrm>
            <a:off x="38099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x="38099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32" name="Shape 132"/>
          <p:cNvSpPr/>
          <p:nvPr>
            <p:ph idx="2" type="sldImg"/>
          </p:nvPr>
        </p:nvSpPr>
        <p:spPr>
          <a:xfrm>
            <a:off x="38099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layout with centered title and subtitle placeholders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ctrTitle"/>
          </p:nvPr>
        </p:nvSpPr>
        <p:spPr>
          <a:xfrm>
            <a:off x="685800" y="1597818"/>
            <a:ext cx="7772400" cy="1102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" type="subTitle"/>
          </p:nvPr>
        </p:nvSpPr>
        <p:spPr>
          <a:xfrm>
            <a:off x="1371600" y="2914650"/>
            <a:ext cx="6400799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0" type="dt"/>
          </p:nvPr>
        </p:nvSpPr>
        <p:spPr>
          <a:xfrm>
            <a:off x="457200" y="4683918"/>
            <a:ext cx="2133599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1" type="ftr"/>
          </p:nvPr>
        </p:nvSpPr>
        <p:spPr>
          <a:xfrm>
            <a:off x="3124200" y="4683918"/>
            <a:ext cx="2895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6553200" y="4683918"/>
            <a:ext cx="2133599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457200" y="20597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457200" y="1200150"/>
            <a:ext cx="8229600" cy="33944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4683918"/>
            <a:ext cx="2133599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4683918"/>
            <a:ext cx="2895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4683918"/>
            <a:ext cx="2133599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57200" y="20597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457200" y="1200150"/>
            <a:ext cx="8229600" cy="33944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0" type="dt"/>
          </p:nvPr>
        </p:nvSpPr>
        <p:spPr>
          <a:xfrm>
            <a:off x="457200" y="4683918"/>
            <a:ext cx="2133599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3124200" y="4683918"/>
            <a:ext cx="2895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6553200" y="4683918"/>
            <a:ext cx="2133599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0.png"/><Relationship Id="rId4" Type="http://schemas.openxmlformats.org/officeDocument/2006/relationships/image" Target="../media/image08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0.png"/><Relationship Id="rId4" Type="http://schemas.openxmlformats.org/officeDocument/2006/relationships/image" Target="../media/image04.png"/><Relationship Id="rId5" Type="http://schemas.openxmlformats.org/officeDocument/2006/relationships/image" Target="../media/image0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0.png"/><Relationship Id="rId4" Type="http://schemas.openxmlformats.org/officeDocument/2006/relationships/image" Target="../media/image02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0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0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0.png"/><Relationship Id="rId4" Type="http://schemas.openxmlformats.org/officeDocument/2006/relationships/hyperlink" Target="https://zephir-lang.com/" TargetMode="External"/><Relationship Id="rId5" Type="http://schemas.openxmlformats.org/officeDocument/2006/relationships/hyperlink" Target="https://github.com/phalcon/zephir" TargetMode="External"/><Relationship Id="rId6" Type="http://schemas.openxmlformats.org/officeDocument/2006/relationships/hyperlink" Target="https://phalconphp.com/ru/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00.png"/><Relationship Id="rId4" Type="http://schemas.openxmlformats.org/officeDocument/2006/relationships/hyperlink" Target="mailto:crocodile2u+devconf@gmail.com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Relationship Id="rId4" Type="http://schemas.openxmlformats.org/officeDocument/2006/relationships/image" Target="../media/image1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Relationship Id="rId4" Type="http://schemas.openxmlformats.org/officeDocument/2006/relationships/image" Target="../media/image0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Relationship Id="rId4" Type="http://schemas.openxmlformats.org/officeDocument/2006/relationships/image" Target="../media/image0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Relationship Id="rId4" Type="http://schemas.openxmlformats.org/officeDocument/2006/relationships/image" Target="../media/image0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png"/><Relationship Id="rId4" Type="http://schemas.openxmlformats.org/officeDocument/2006/relationships/hyperlink" Target="https://docs.zephir-lang.com/en/latest/install.html" TargetMode="External"/><Relationship Id="rId5" Type="http://schemas.openxmlformats.org/officeDocument/2006/relationships/hyperlink" Target="https://github.com/phalcon/zephir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0.png"/><Relationship Id="rId4" Type="http://schemas.openxmlformats.org/officeDocument/2006/relationships/image" Target="../media/image0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ctrTitle"/>
          </p:nvPr>
        </p:nvSpPr>
        <p:spPr>
          <a:xfrm>
            <a:off x="684212" y="519112"/>
            <a:ext cx="7772400" cy="14585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r>
              <a:rPr b="1" lang="en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Создание расширений для PHP с помощью Zephir</a:t>
            </a:r>
            <a:r>
              <a:rPr b="0" i="0" lang="en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74" name="Shape 74"/>
          <p:cNvSpPr txBox="1"/>
          <p:nvPr>
            <p:ph idx="1" type="subTitle"/>
          </p:nvPr>
        </p:nvSpPr>
        <p:spPr>
          <a:xfrm>
            <a:off x="684212" y="2084783"/>
            <a:ext cx="7775575" cy="648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1800">
                <a:solidFill>
                  <a:schemeClr val="lt1"/>
                </a:solidFill>
              </a:rPr>
              <a:t>Виктор Большов, Emesa B. V., Amsterdam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457200" y="1006077"/>
            <a:ext cx="8229600" cy="809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b="1" lang="en" sz="2800">
                <a:latin typeface="Trebuchet MS"/>
                <a:ea typeface="Trebuchet MS"/>
                <a:cs typeface="Trebuchet MS"/>
                <a:sym typeface="Trebuchet MS"/>
              </a:rPr>
              <a:t>Sugar!</a:t>
            </a:r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457200" y="2031206"/>
            <a:ext cx="8229600" cy="23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•"/>
            </a:pP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fetch: </a:t>
            </a:r>
            <a:r>
              <a:rPr i="1" lang="en" sz="2000">
                <a:latin typeface="Trebuchet MS"/>
                <a:ea typeface="Trebuchet MS"/>
                <a:cs typeface="Trebuchet MS"/>
                <a:sym typeface="Trebuchet MS"/>
              </a:rPr>
              <a:t>if fetch value, myArray[key] { ... }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•"/>
            </a:pP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typeof: </a:t>
            </a:r>
            <a:r>
              <a:rPr i="1" lang="en" sz="2000">
                <a:latin typeface="Trebuchet MS"/>
                <a:ea typeface="Trebuchet MS"/>
                <a:cs typeface="Trebuchet MS"/>
                <a:sym typeface="Trebuchet MS"/>
              </a:rPr>
              <a:t>typeof someVariable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•"/>
            </a:pP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Type hints: </a:t>
            </a:r>
            <a:r>
              <a:rPr i="1" lang="en" sz="2000">
                <a:latin typeface="Trebuchet MS"/>
                <a:ea typeface="Trebuchet MS"/>
                <a:cs typeface="Trebuchet MS"/>
                <a:sym typeface="Trebuchet MS"/>
              </a:rPr>
              <a:t>let o = &lt;MyClass&gt; this-&gt;_myObject;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•"/>
            </a:pP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Branch Prediction Hints: </a:t>
            </a:r>
          </a:p>
          <a:p>
            <a:pPr indent="45720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i="1" lang="en" sz="2000">
                <a:latin typeface="Trebuchet MS"/>
                <a:ea typeface="Trebuchet MS"/>
                <a:cs typeface="Trebuchet MS"/>
                <a:sym typeface="Trebuchet MS"/>
              </a:rPr>
              <a:t>if unlikely &lt;expression&gt; { ... }</a:t>
            </a:r>
          </a:p>
        </p:txBody>
      </p:sp>
      <p:pic>
        <p:nvPicPr>
          <p:cNvPr id="144" name="Shape 1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20674" y="2031200"/>
            <a:ext cx="1914225" cy="262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457200" y="1006077"/>
            <a:ext cx="8229600" cy="809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b="1" lang="en" sz="2800">
                <a:latin typeface="Trebuchet MS"/>
                <a:ea typeface="Trebuchet MS"/>
                <a:cs typeface="Trebuchet MS"/>
                <a:sym typeface="Trebuchet MS"/>
              </a:rPr>
              <a:t>Matrix: Zephir vs Php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457200" y="1725908"/>
            <a:ext cx="8229600" cy="2748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52" name="Shape 15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" y="1739527"/>
            <a:ext cx="3174968" cy="2710608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Shape 153"/>
          <p:cNvSpPr/>
          <p:nvPr/>
        </p:nvSpPr>
        <p:spPr>
          <a:xfrm>
            <a:off x="4077625" y="1659275"/>
            <a:ext cx="515388" cy="2953832"/>
          </a:xfrm>
          <a:custGeom>
            <a:pathLst>
              <a:path extrusionOk="0" h="131486" w="20630">
                <a:moveTo>
                  <a:pt x="16808" y="0"/>
                </a:moveTo>
                <a:cubicBezTo>
                  <a:pt x="14019" y="4255"/>
                  <a:pt x="-556" y="15701"/>
                  <a:pt x="79" y="25534"/>
                </a:cubicBezTo>
                <a:cubicBezTo>
                  <a:pt x="714" y="35366"/>
                  <a:pt x="20574" y="48867"/>
                  <a:pt x="20623" y="58993"/>
                </a:cubicBezTo>
                <a:cubicBezTo>
                  <a:pt x="20671" y="69118"/>
                  <a:pt x="1301" y="77434"/>
                  <a:pt x="372" y="86288"/>
                </a:cubicBezTo>
                <a:cubicBezTo>
                  <a:pt x="-557" y="95141"/>
                  <a:pt x="14362" y="104582"/>
                  <a:pt x="15047" y="112115"/>
                </a:cubicBezTo>
                <a:cubicBezTo>
                  <a:pt x="15731" y="119648"/>
                  <a:pt x="6242" y="128257"/>
                  <a:pt x="4481" y="131486"/>
                </a:cubicBezTo>
              </a:path>
            </a:pathLst>
          </a:custGeom>
          <a:noFill/>
          <a:ln cap="flat" cmpd="sng" w="9525">
            <a:solidFill>
              <a:srgbClr val="FFFFFF"/>
            </a:solidFill>
            <a:prstDash val="solid"/>
            <a:round/>
            <a:headEnd len="lg" w="lg" type="none"/>
            <a:tailEnd len="lg" w="lg" type="none"/>
          </a:ln>
        </p:spPr>
      </p:sp>
      <p:pic>
        <p:nvPicPr>
          <p:cNvPr id="154" name="Shape 15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38499" y="1725909"/>
            <a:ext cx="2614138" cy="27486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457200" y="1006077"/>
            <a:ext cx="8229600" cy="809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698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en" sz="2800">
                <a:latin typeface="Trebuchet MS"/>
                <a:ea typeface="Trebuchet MS"/>
                <a:cs typeface="Trebuchet MS"/>
                <a:sym typeface="Trebuchet MS"/>
              </a:rPr>
              <a:t>Великолепная семерка</a:t>
            </a:r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457200" y="2031206"/>
            <a:ext cx="8229600" cy="23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•"/>
            </a:pP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Прирост скорости для php-5.6: </a:t>
            </a:r>
            <a:r>
              <a:rPr b="1" lang="en" sz="2000">
                <a:latin typeface="Trebuchet MS"/>
                <a:ea typeface="Trebuchet MS"/>
                <a:cs typeface="Trebuchet MS"/>
                <a:sym typeface="Trebuchet MS"/>
              </a:rPr>
              <a:t>30 - 70%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•"/>
            </a:pP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Для php-7: </a:t>
            </a:r>
            <a:r>
              <a:rPr b="1" lang="en" sz="2000">
                <a:latin typeface="Trebuchet MS"/>
                <a:ea typeface="Trebuchet MS"/>
                <a:cs typeface="Trebuchet MS"/>
                <a:sym typeface="Trebuchet MS"/>
              </a:rPr>
              <a:t>10 - 40%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•"/>
            </a:pP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В одном случае с php-7 код на PHP оказался быстрее!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•"/>
            </a:pP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Вывод - </a:t>
            </a:r>
            <a:r>
              <a:rPr b="1" lang="en" sz="2000">
                <a:latin typeface="Trebuchet MS"/>
                <a:ea typeface="Trebuchet MS"/>
                <a:cs typeface="Trebuchet MS"/>
                <a:sym typeface="Trebuchet MS"/>
              </a:rPr>
              <a:t>замеряйте производительность</a:t>
            </a: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!</a:t>
            </a:r>
          </a:p>
        </p:txBody>
      </p:sp>
      <p:pic>
        <p:nvPicPr>
          <p:cNvPr id="162" name="Shape 1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23500" y="3506321"/>
            <a:ext cx="1790174" cy="1342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457200" y="1006077"/>
            <a:ext cx="8229600" cy="809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b="1" lang="en" sz="2800">
                <a:latin typeface="Trebuchet MS"/>
                <a:ea typeface="Trebuchet MS"/>
                <a:cs typeface="Trebuchet MS"/>
                <a:sym typeface="Trebuchet MS"/>
              </a:rPr>
              <a:t>Отладка</a:t>
            </a:r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3820350" y="2006475"/>
            <a:ext cx="1503300" cy="15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6985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9600"/>
              <a:t>☹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609600" y="3912975"/>
            <a:ext cx="7809600" cy="55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>
              <a:spcBef>
                <a:spcPts val="0"/>
              </a:spcBef>
              <a:buSzPct val="100000"/>
              <a:buFont typeface="Trebuchet MS"/>
              <a:buChar char="●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Все грустно</a:t>
            </a:r>
          </a:p>
          <a:p>
            <a:pPr indent="-342900" lvl="0" marL="457200">
              <a:spcBef>
                <a:spcPts val="0"/>
              </a:spcBef>
              <a:buSzPct val="100000"/>
              <a:buFont typeface="Trebuchet MS"/>
              <a:buChar char="●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А нет, не все: Compiler warnings, PHPUnit.</a:t>
            </a:r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457200" y="1006077"/>
            <a:ext cx="8229600" cy="809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b="1" lang="en" sz="2800">
                <a:latin typeface="Trebuchet MS"/>
                <a:ea typeface="Trebuchet MS"/>
                <a:cs typeface="Trebuchet MS"/>
                <a:sym typeface="Trebuchet MS"/>
              </a:rPr>
              <a:t>Развертка</a:t>
            </a:r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457200" y="2031206"/>
            <a:ext cx="8229600" cy="23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•"/>
            </a:pP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В большинстве случаев разворачивать код на Zephir сложнее, чем обычный PHP-код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•"/>
            </a:pPr>
            <a:r>
              <a:rPr i="1" lang="en" sz="2000">
                <a:latin typeface="Trebuchet MS"/>
                <a:ea typeface="Trebuchet MS"/>
                <a:cs typeface="Trebuchet MS"/>
                <a:sym typeface="Trebuchet MS"/>
              </a:rPr>
              <a:t>zephir build</a:t>
            </a: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 надо делать на копии продакшен-системы (потенциально чревато разницей между сборочным стендом и боевыми машинами)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•"/>
            </a:pP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Подключать расширение с помощью </a:t>
            </a:r>
            <a:r>
              <a:rPr i="1" lang="en" sz="2000">
                <a:latin typeface="Trebuchet MS"/>
                <a:ea typeface="Trebuchet MS"/>
                <a:cs typeface="Trebuchet MS"/>
                <a:sym typeface="Trebuchet MS"/>
              </a:rPr>
              <a:t>dl()</a:t>
            </a: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, либо необходим перезапуск веб-сервера / php-fpm</a:t>
            </a:r>
          </a:p>
        </p:txBody>
      </p: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x="457200" y="1006077"/>
            <a:ext cx="8229600" cy="809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b="1" lang="en" sz="2800">
                <a:latin typeface="Trebuchet MS"/>
                <a:ea typeface="Trebuchet MS"/>
                <a:cs typeface="Trebuchet MS"/>
                <a:sym typeface="Trebuchet MS"/>
              </a:rPr>
              <a:t>Ссылки</a:t>
            </a:r>
          </a:p>
        </p:txBody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457200" y="2031206"/>
            <a:ext cx="8229600" cy="23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•"/>
            </a:pPr>
            <a:r>
              <a:rPr lang="en" sz="20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https://zephir-lang.com/</a:t>
            </a: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 - сайт Зефира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•"/>
            </a:pPr>
            <a:r>
              <a:rPr lang="en" sz="20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5"/>
              </a:rPr>
              <a:t>https://github.com/phalcon/zephir</a:t>
            </a: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 - репозиторий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•"/>
            </a:pPr>
            <a:r>
              <a:rPr lang="en" sz="20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6"/>
              </a:rPr>
              <a:t>https://phalconphp.com/ru/</a:t>
            </a: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 - Phalcon</a:t>
            </a:r>
          </a:p>
        </p:txBody>
      </p:sp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type="title"/>
          </p:nvPr>
        </p:nvSpPr>
        <p:spPr>
          <a:xfrm>
            <a:off x="457200" y="1006077"/>
            <a:ext cx="8229600" cy="809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b="1" lang="en" sz="2800">
                <a:latin typeface="Trebuchet MS"/>
                <a:ea typeface="Trebuchet MS"/>
                <a:cs typeface="Trebuchet MS"/>
                <a:sym typeface="Trebuchet MS"/>
              </a:rPr>
              <a:t>Контакты</a:t>
            </a:r>
          </a:p>
        </p:txBody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457200" y="2031203"/>
            <a:ext cx="8229600" cy="8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6985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Виктор Большов a.k.a. “crocodile2u”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crocodile2u+devconf@gmail.com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x="2076000" y="2908100"/>
            <a:ext cx="4992000" cy="172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>
                <a:solidFill>
                  <a:schemeClr val="dk1"/>
                </a:solidFill>
              </a:rPr>
              <a:t>Вопросы???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457200" y="1006077"/>
            <a:ext cx="8229600" cy="809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b="1" lang="en" sz="2800">
                <a:latin typeface="Trebuchet MS"/>
                <a:ea typeface="Trebuchet MS"/>
                <a:cs typeface="Trebuchet MS"/>
                <a:sym typeface="Trebuchet MS"/>
              </a:rPr>
              <a:t>Что такое Zephir?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457200" y="4069496"/>
            <a:ext cx="8229600" cy="56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/>
              <a:t>Google - картинки по запросу Zephir</a:t>
            </a:r>
          </a:p>
        </p:txBody>
      </p:sp>
      <p:pic>
        <p:nvPicPr>
          <p:cNvPr id="82" name="Shape 8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" y="1815700"/>
            <a:ext cx="8229600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457200" y="1006077"/>
            <a:ext cx="8229600" cy="809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b="1" lang="en" sz="2800">
                <a:latin typeface="Trebuchet MS"/>
                <a:ea typeface="Trebuchet MS"/>
                <a:cs typeface="Trebuchet MS"/>
                <a:sym typeface="Trebuchet MS"/>
              </a:rPr>
              <a:t>И все-таки, что же это такое?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284200" y="2031199"/>
            <a:ext cx="8229600" cy="25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•"/>
            </a:pP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Высокоуровневый ЯП, созданный для облегчения разработки расширений для PHP.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•"/>
            </a:pP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Транслируется в Си и собирается как расширение.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•"/>
            </a:pP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Синтаксис напоминает синтаксис PHP.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•"/>
            </a:pP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Основная часть транслятора написана на PHP.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•"/>
            </a:pP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Произносится как “zaefire”.</a:t>
            </a:r>
          </a:p>
        </p:txBody>
      </p:sp>
      <p:pic>
        <p:nvPicPr>
          <p:cNvPr id="90" name="Shape 9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59750" y="2643746"/>
            <a:ext cx="2152449" cy="2087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457200" y="1006077"/>
            <a:ext cx="8229600" cy="809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698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en" sz="2800">
                <a:latin typeface="Trebuchet MS"/>
                <a:ea typeface="Trebuchet MS"/>
                <a:cs typeface="Trebuchet MS"/>
                <a:sym typeface="Trebuchet MS"/>
              </a:rPr>
              <a:t>Zephir &amp; PHP-7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457200" y="2031204"/>
            <a:ext cx="8229600" cy="58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•"/>
            </a:pP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Zephir поддерживает как php-5.6, так и  php-7.</a:t>
            </a:r>
          </a:p>
        </p:txBody>
      </p:sp>
      <p:pic>
        <p:nvPicPr>
          <p:cNvPr id="98" name="Shape 9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90150" y="2902300"/>
            <a:ext cx="3876675" cy="1466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457200" y="1006077"/>
            <a:ext cx="8229600" cy="809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b="1" lang="en" sz="2800">
                <a:latin typeface="Trebuchet MS"/>
                <a:ea typeface="Trebuchet MS"/>
                <a:cs typeface="Trebuchet MS"/>
                <a:sym typeface="Trebuchet MS"/>
              </a:rPr>
              <a:t>Zephir &amp; Phalcon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457200" y="2031201"/>
            <a:ext cx="8229600" cy="18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•"/>
            </a:pP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Phalcon, самый крупный проект, созданный с помощью Zephir - полнофункциональный MVC-framework.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•"/>
            </a:pP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Написан почти полностью на Zephir, но остается небольшая часть на Си.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•"/>
            </a:pP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Open source.</a:t>
            </a:r>
          </a:p>
        </p:txBody>
      </p:sp>
      <p:pic>
        <p:nvPicPr>
          <p:cNvPr id="106" name="Shape 10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02225" y="3104300"/>
            <a:ext cx="2421924" cy="167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457200" y="1006077"/>
            <a:ext cx="8229600" cy="809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b="1" lang="en" sz="2800">
                <a:latin typeface="Trebuchet MS"/>
                <a:ea typeface="Trebuchet MS"/>
                <a:cs typeface="Trebuchet MS"/>
                <a:sym typeface="Trebuchet MS"/>
              </a:rPr>
              <a:t>Какую часть проекта портировать на Zephir?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457200" y="2031206"/>
            <a:ext cx="8229600" cy="23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•"/>
            </a:pP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Портируйте то, что, сильно нагружает CPU.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•"/>
            </a:pP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Не стоит пытаться портировать </a:t>
            </a:r>
            <a:r>
              <a:rPr b="1" lang="en" sz="2000">
                <a:latin typeface="Trebuchet MS"/>
                <a:ea typeface="Trebuchet MS"/>
                <a:cs typeface="Trebuchet MS"/>
                <a:sym typeface="Trebuchet MS"/>
              </a:rPr>
              <a:t>ВСЁ-ВСЁ-ВСЁ</a:t>
            </a: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!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•"/>
            </a:pP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Запросы к БД не ускорятся при использовании расширения.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•"/>
            </a:pP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Профилируйте, ищите узкие места.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•"/>
            </a:pP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Защита интеллектуальной собственности.</a:t>
            </a: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457200" y="1006077"/>
            <a:ext cx="8229600" cy="809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b="1" lang="en" sz="2800">
                <a:latin typeface="Trebuchet MS"/>
                <a:ea typeface="Trebuchet MS"/>
                <a:cs typeface="Trebuchet MS"/>
                <a:sym typeface="Trebuchet MS"/>
              </a:rPr>
              <a:t>Установка Zephir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457200" y="2031206"/>
            <a:ext cx="8229600" cy="23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•"/>
            </a:pP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Несколько зависимостей (см. </a:t>
            </a:r>
            <a:r>
              <a:rPr lang="en" sz="20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https://docs.zephir-lang.com/en/latest/install.html</a:t>
            </a: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).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•"/>
            </a:pP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$ git clone </a:t>
            </a:r>
            <a:r>
              <a:rPr lang="en" sz="20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5"/>
              </a:rPr>
              <a:t>https://github.com/phalcon/zephir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•"/>
            </a:pP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$ cd zephir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•"/>
            </a:pP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$ ./install -c</a:t>
            </a:r>
          </a:p>
        </p:txBody>
      </p:sp>
      <p:pic>
        <p:nvPicPr>
          <p:cNvPr id="121" name="Shape 121"/>
          <p:cNvPicPr preferRelativeResize="0"/>
          <p:nvPr/>
        </p:nvPicPr>
        <p:blipFill/>
        <p:spPr>
          <a:xfrm>
            <a:off x="5774700" y="2423700"/>
            <a:ext cx="3098125" cy="2552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457200" y="1006077"/>
            <a:ext cx="8229600" cy="809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b="1" lang="en" sz="2800">
                <a:latin typeface="Trebuchet MS"/>
                <a:ea typeface="Trebuchet MS"/>
                <a:cs typeface="Trebuchet MS"/>
                <a:sym typeface="Trebuchet MS"/>
              </a:rPr>
              <a:t>Создание расширения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457200" y="2031200"/>
            <a:ext cx="8229600" cy="1535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•"/>
            </a:pP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$ zephir init &lt;project name&gt;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•"/>
            </a:pP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$ zephir build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•"/>
            </a:pP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Только объектно-ориентированный код.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•"/>
            </a:pP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Обязательно использование namespace.</a:t>
            </a:r>
          </a:p>
        </p:txBody>
      </p:sp>
      <p:pic>
        <p:nvPicPr>
          <p:cNvPr id="129" name="Shape 1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54935" y="3566900"/>
            <a:ext cx="2434124" cy="1011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457200" y="1006077"/>
            <a:ext cx="8229600" cy="809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b="1" lang="en" sz="2800">
                <a:latin typeface="Trebuchet MS"/>
                <a:ea typeface="Trebuchet MS"/>
                <a:cs typeface="Trebuchet MS"/>
                <a:sym typeface="Trebuchet MS"/>
              </a:rPr>
              <a:t>Синтаксис Zephir</a:t>
            </a:r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457200" y="2031206"/>
            <a:ext cx="8229600" cy="23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•"/>
            </a:pP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Обязательно объявлять переменные до использования.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•"/>
            </a:pP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Переменные могут иметь тип. Можно указать тип возвращаемого значения метода.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•"/>
            </a:pP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Автоматическое приведение типов. NULL приводится к false, 0 или пустой строке, в зависимости от типа!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•"/>
            </a:pP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Поведение isset в Zephir немного отличается от PHP.</a:t>
            </a: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Оформление по умолчанию">
  <a:themeElements>
    <a:clrScheme name="Оформление по умолчанию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