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7" autoAdjust="0"/>
    <p:restoredTop sz="94676" autoAdjust="0"/>
  </p:normalViewPr>
  <p:slideViewPr>
    <p:cSldViewPr>
      <p:cViewPr>
        <p:scale>
          <a:sx n="80" d="100"/>
          <a:sy n="80" d="100"/>
        </p:scale>
        <p:origin x="-1668" y="-3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9E07E52-4514-4D8B-AE30-9E0917C377B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2775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51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C815EF1-4467-476B-9AB9-89757481A1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72311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14A9A-564C-4995-B485-A282FC44FF5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12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2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14A9A-564C-4995-B485-A282FC44FF51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7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3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03476A-A0B4-4474-84BD-2544E30A6E29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819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FB8CC2-9546-4284-80B2-046FC9AC66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236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1F1FF-8E3A-4B4C-9583-CB8C92714D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34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3ED2-12E7-4480-912D-2581D8FCB3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45274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05759-AF4F-42C0-9130-1B71C96BB7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01097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A2AB04-4ACB-490F-A99A-1DB9B49584F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144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62129-8BCA-4D5F-A4D6-824296716F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033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88734-FCEB-4348-8F63-1DC7448020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7602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CD546-F8F4-4E3E-8586-E133CA7D5F9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97547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2C9872-8903-48FE-80FE-A71E25C6A4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258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78FFA-A540-42FE-99AD-4FF8F8C139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9347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11D8A-E4E9-4C9C-8275-86C9F74FB93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4386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E4176C1-D6DA-4130-B3FA-5E37EE0B2C3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Миф об очень </a:t>
            </a:r>
            <a:r>
              <a:rPr lang="en-US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/>
            </a:r>
            <a:br>
              <a:rPr lang="en-US" altLang="ru-RU" sz="3600" b="1" dirty="0" smtClean="0">
                <a:solidFill>
                  <a:schemeClr val="bg1"/>
                </a:solidFill>
                <a:latin typeface="Trebuchet MS" pitchFamily="34" charset="0"/>
              </a:rPr>
            </a:br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сложном </a:t>
            </a:r>
            <a:r>
              <a:rPr lang="ru-RU" altLang="ru-RU" sz="3600" b="1" dirty="0" err="1" smtClean="0">
                <a:solidFill>
                  <a:schemeClr val="bg1"/>
                </a:solidFill>
                <a:latin typeface="Trebuchet MS" pitchFamily="34" charset="0"/>
              </a:rPr>
              <a:t>Highload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79713"/>
            <a:ext cx="7775575" cy="865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Александр Горный</a:t>
            </a:r>
            <a:r>
              <a:rPr lang="en-US" alt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alt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CIO </a:t>
            </a:r>
            <a:r>
              <a:rPr lang="ru-RU" altLang="ru-RU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Mail.Ru</a:t>
            </a:r>
            <a:r>
              <a:rPr lang="ru-RU" altLang="ru-RU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Group</a:t>
            </a:r>
            <a:endParaRPr lang="ru-RU" altLang="ru-RU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635896" y="2171094"/>
            <a:ext cx="51796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масштаб крупнейшего </a:t>
            </a:r>
            <a:r>
              <a:rPr lang="en-US" sz="2400" dirty="0">
                <a:latin typeface="Trebuchet MS" panose="020B0603020202020204" pitchFamily="34" charset="0"/>
              </a:rPr>
              <a:t>e-commerce</a:t>
            </a:r>
            <a:endParaRPr lang="ru-RU" sz="2400" dirty="0"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35896" y="4471639"/>
            <a:ext cx="39437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rebuchet MS" panose="020B0603020202020204" pitchFamily="34" charset="0"/>
              </a:rPr>
              <a:t>уровень качества Яндекса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0009" y="4149518"/>
            <a:ext cx="30171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200 </a:t>
            </a:r>
            <a:r>
              <a:rPr lang="en-US" sz="6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ms</a:t>
            </a:r>
            <a:endParaRPr lang="ru-RU" sz="66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00009" y="1848973"/>
            <a:ext cx="287771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>
                <a:solidFill>
                  <a:srgbClr val="C00000"/>
                </a:solidFill>
                <a:latin typeface="Trebuchet MS" panose="020B0603020202020204" pitchFamily="34" charset="0"/>
              </a:rPr>
              <a:t>40 </a:t>
            </a:r>
            <a:r>
              <a:rPr lang="en-US" sz="6600" b="1" dirty="0">
                <a:solidFill>
                  <a:srgbClr val="C00000"/>
                </a:solidFill>
                <a:latin typeface="Trebuchet MS" panose="020B0603020202020204" pitchFamily="34" charset="0"/>
              </a:rPr>
              <a:t>RPS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2872533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6019" y="1144541"/>
            <a:ext cx="6668385" cy="152747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На что расходуются </a:t>
            </a:r>
            <a:r>
              <a:rPr lang="en-US" sz="40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ms</a:t>
            </a:r>
            <a:r>
              <a:rPr lang="en-US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111077" y="2679338"/>
            <a:ext cx="7561522" cy="345875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Trebuchet MS" panose="020B0603020202020204" pitchFamily="34" charset="0"/>
              </a:rPr>
              <a:t>База </a:t>
            </a:r>
            <a:r>
              <a:rPr lang="ru-RU" sz="2300" dirty="0" smtClean="0">
                <a:latin typeface="Trebuchet MS" panose="020B0603020202020204" pitchFamily="34" charset="0"/>
              </a:rPr>
              <a:t>данных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Trebuchet MS" panose="020B0603020202020204" pitchFamily="34" charset="0"/>
              </a:rPr>
              <a:t>Вычисления на </a:t>
            </a:r>
            <a:r>
              <a:rPr lang="ru-RU" sz="2300" dirty="0" err="1" smtClean="0">
                <a:latin typeface="Trebuchet MS" panose="020B0603020202020204" pitchFamily="34" charset="0"/>
              </a:rPr>
              <a:t>бэкенде</a:t>
            </a:r>
            <a:endParaRPr lang="en-US" sz="23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Trebuchet MS" panose="020B0603020202020204" pitchFamily="34" charset="0"/>
              </a:rPr>
              <a:t>Веб-сервера и </a:t>
            </a:r>
            <a:r>
              <a:rPr lang="ru-RU" sz="2300" dirty="0" smtClean="0">
                <a:latin typeface="Trebuchet MS" panose="020B0603020202020204" pitchFamily="34" charset="0"/>
              </a:rPr>
              <a:t>ОС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 smtClean="0">
                <a:latin typeface="Trebuchet MS" panose="020B0603020202020204" pitchFamily="34" charset="0"/>
              </a:rPr>
              <a:t>Сеть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300" dirty="0">
                <a:latin typeface="Trebuchet MS" panose="020B0603020202020204" pitchFamily="34" charset="0"/>
              </a:rPr>
              <a:t>Работа браузера, </a:t>
            </a:r>
            <a:r>
              <a:rPr lang="ru-RU" sz="2300" dirty="0" err="1" smtClean="0">
                <a:latin typeface="Trebuchet MS" panose="020B0603020202020204" pitchFamily="34" charset="0"/>
              </a:rPr>
              <a:t>подгрузка</a:t>
            </a:r>
            <a:r>
              <a:rPr lang="ru-RU" sz="2300" dirty="0" smtClean="0">
                <a:latin typeface="Trebuchet MS" panose="020B0603020202020204" pitchFamily="34" charset="0"/>
              </a:rPr>
              <a:t> </a:t>
            </a:r>
            <a:r>
              <a:rPr lang="ru-RU" sz="2300" dirty="0">
                <a:latin typeface="Trebuchet MS" panose="020B0603020202020204" pitchFamily="34" charset="0"/>
              </a:rPr>
              <a:t>картинок и </a:t>
            </a:r>
            <a:r>
              <a:rPr lang="en-US" sz="2300" dirty="0" smtClean="0">
                <a:latin typeface="Trebuchet MS" panose="020B0603020202020204" pitchFamily="34" charset="0"/>
              </a:rPr>
              <a:t>JS</a:t>
            </a:r>
          </a:p>
        </p:txBody>
      </p:sp>
    </p:spTree>
    <p:extLst>
      <p:ext uri="{BB962C8B-B14F-4D97-AF65-F5344CB8AC3E}">
        <p14:creationId xmlns:p14="http://schemas.microsoft.com/office/powerpoint/2010/main" val="257769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25563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База данных 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—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всего 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лишь</a:t>
            </a:r>
            <a:r>
              <a:rPr lang="en-US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4000" b="1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en-US" sz="40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mysql</a:t>
            </a:r>
            <a:r>
              <a:rPr lang="en-US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</a:t>
            </a:r>
            <a:r>
              <a:rPr lang="ru-RU" sz="4000" b="1" dirty="0">
                <a:solidFill>
                  <a:srgbClr val="C00000"/>
                </a:solidFill>
                <a:latin typeface="Trebuchet MS" panose="020B0603020202020204" pitchFamily="34" charset="0"/>
              </a:rPr>
              <a:t>и индексы</a:t>
            </a:r>
            <a:endParaRPr lang="ru-RU" sz="4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5829225"/>
              </p:ext>
            </p:extLst>
          </p:nvPr>
        </p:nvGraphicFramePr>
        <p:xfrm>
          <a:off x="179512" y="2276872"/>
          <a:ext cx="8712969" cy="4199861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2178242"/>
                <a:gridCol w="3316474"/>
                <a:gridCol w="1619752"/>
                <a:gridCol w="1598501"/>
              </a:tblGrid>
              <a:tr h="72105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Число строк</a:t>
                      </a:r>
                      <a:endParaRPr lang="ru-RU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Число</a:t>
                      </a:r>
                      <a:r>
                        <a:rPr lang="ru-RU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полей</a:t>
                      </a:r>
                      <a:endParaRPr lang="ru-RU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Индексы</a:t>
                      </a:r>
                      <a:endParaRPr lang="ru-RU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Время</a:t>
                      </a:r>
                      <a:r>
                        <a:rPr lang="ru-RU" sz="1600" baseline="0" dirty="0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запроса,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ms</a:t>
                      </a:r>
                      <a:endParaRPr lang="ru-RU" sz="160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rgbClr val="C00000"/>
                    </a:solidFill>
                  </a:tcPr>
                </a:tc>
              </a:tr>
              <a:tr h="58649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50</a:t>
                      </a:r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000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9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  <a:sym typeface="Wingdings"/>
                        </a:rPr>
                        <a:t>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40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4461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50</a:t>
                      </a:r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000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rebuchet MS" panose="020B0603020202020204" pitchFamily="34" charset="0"/>
                        </a:rPr>
                        <a:t>15 </a:t>
                      </a:r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числовых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10 строчных </a:t>
                      </a:r>
                    </a:p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2 текстовых</a:t>
                      </a:r>
                      <a:endParaRPr lang="ru-RU" sz="16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  <a:sym typeface="Wingdings"/>
                        </a:rPr>
                        <a:t>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15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44615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000</a:t>
                      </a:r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dirty="0" smtClean="0">
                          <a:latin typeface="Trebuchet MS" panose="020B0603020202020204" pitchFamily="34" charset="0"/>
                        </a:rPr>
                        <a:t>000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3 числовых</a:t>
                      </a:r>
                      <a:br>
                        <a:rPr lang="ru-RU" sz="1600" dirty="0" smtClean="0">
                          <a:latin typeface="Trebuchet MS" panose="020B0603020202020204" pitchFamily="34" charset="0"/>
                        </a:rPr>
                      </a:br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3 строчных</a:t>
                      </a:r>
                      <a:br>
                        <a:rPr lang="ru-RU" sz="1600" dirty="0" smtClean="0">
                          <a:latin typeface="Trebuchet MS" panose="020B0603020202020204" pitchFamily="34" charset="0"/>
                        </a:rPr>
                      </a:br>
                      <a:r>
                        <a:rPr lang="ru-RU" sz="1600" dirty="0" smtClean="0">
                          <a:latin typeface="Trebuchet MS" panose="020B0603020202020204" pitchFamily="34" charset="0"/>
                        </a:rPr>
                        <a:t>1 текстовое</a:t>
                      </a:r>
                      <a:endParaRPr lang="ru-RU" sz="16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  <a:sym typeface="Wingdings"/>
                        </a:rPr>
                        <a:t>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rebuchet MS" panose="020B0603020202020204" pitchFamily="34" charset="0"/>
                        </a:rPr>
                        <a:t>15</a:t>
                      </a:r>
                      <a:endParaRPr lang="ru-RU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465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25563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Бэкенд</a:t>
            </a:r>
            <a:r>
              <a:rPr lang="ru-RU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— всего лишь </a:t>
            </a:r>
            <a:r>
              <a:rPr lang="en-US" sz="40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Perl</a:t>
            </a:r>
            <a:endParaRPr lang="ru-RU" sz="40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7361643"/>
              </p:ext>
            </p:extLst>
          </p:nvPr>
        </p:nvGraphicFramePr>
        <p:xfrm>
          <a:off x="179512" y="2060848"/>
          <a:ext cx="8856984" cy="4172028"/>
        </p:xfrm>
        <a:graphic>
          <a:graphicData uri="http://schemas.openxmlformats.org/drawingml/2006/table">
            <a:tbl>
              <a:tblPr firstRow="1">
                <a:tableStyleId>{C083E6E3-FA7D-4D7B-A595-EF9225AFEA82}</a:tableStyleId>
              </a:tblPr>
              <a:tblGrid>
                <a:gridCol w="6192688"/>
                <a:gridCol w="2664296"/>
              </a:tblGrid>
              <a:tr h="1296144">
                <a:tc>
                  <a:txBody>
                    <a:bodyPr/>
                    <a:lstStyle/>
                    <a:p>
                      <a:pPr algn="l"/>
                      <a:r>
                        <a:rPr lang="ru-RU" sz="2300" b="0" dirty="0" smtClean="0">
                          <a:latin typeface="Trebuchet MS" panose="020B0603020202020204" pitchFamily="34" charset="0"/>
                        </a:rPr>
                        <a:t>Обработка одного тома Войны и Мира</a:t>
                      </a:r>
                      <a:endParaRPr lang="ru-RU" sz="23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b="0" dirty="0" smtClean="0">
                          <a:latin typeface="Trebuchet MS" panose="020B0603020202020204" pitchFamily="34" charset="0"/>
                        </a:rPr>
                        <a:t>25 </a:t>
                      </a:r>
                      <a:r>
                        <a:rPr lang="en-US" sz="2300" b="0" dirty="0" err="1" smtClean="0">
                          <a:latin typeface="Trebuchet MS" panose="020B0603020202020204" pitchFamily="34" charset="0"/>
                        </a:rPr>
                        <a:t>ms</a:t>
                      </a:r>
                      <a:endParaRPr lang="ru-RU" sz="23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29727">
                <a:tc>
                  <a:txBody>
                    <a:bodyPr/>
                    <a:lstStyle/>
                    <a:p>
                      <a:pPr algn="l"/>
                      <a:r>
                        <a:rPr lang="ru-RU" sz="2300" dirty="0" smtClean="0">
                          <a:latin typeface="Trebuchet MS" panose="020B0603020202020204" pitchFamily="34" charset="0"/>
                        </a:rPr>
                        <a:t>Вычисления суммы</a:t>
                      </a:r>
                      <a:r>
                        <a:rPr lang="ru-RU" sz="2300" baseline="0" dirty="0" smtClean="0">
                          <a:latin typeface="Trebuchet MS" panose="020B0603020202020204" pitchFamily="34" charset="0"/>
                        </a:rPr>
                        <a:t> квадратов 10 000 чисел</a:t>
                      </a:r>
                      <a:endParaRPr lang="ru-RU" sz="2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rebuchet MS" panose="020B0603020202020204" pitchFamily="34" charset="0"/>
                        </a:rPr>
                        <a:t>4</a:t>
                      </a:r>
                      <a:r>
                        <a:rPr lang="en-US" sz="2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Trebuchet MS" panose="020B0603020202020204" pitchFamily="34" charset="0"/>
                        </a:rPr>
                        <a:t>ms</a:t>
                      </a:r>
                      <a:r>
                        <a:rPr lang="en-US" sz="2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ru-RU" sz="2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446157">
                <a:tc>
                  <a:txBody>
                    <a:bodyPr/>
                    <a:lstStyle/>
                    <a:p>
                      <a:pPr algn="l"/>
                      <a:r>
                        <a:rPr lang="ru-RU" sz="2300" kern="1200" dirty="0" err="1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Шаблонизация</a:t>
                      </a:r>
                      <a:r>
                        <a:rPr lang="ru-RU" sz="23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300" kern="1200" dirty="0" smtClean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(Perl + Template::Alloy) </a:t>
                      </a:r>
                      <a:endParaRPr lang="ru-RU" sz="2300" kern="1200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300" dirty="0" smtClean="0">
                          <a:latin typeface="Trebuchet MS" panose="020B0603020202020204" pitchFamily="34" charset="0"/>
                        </a:rPr>
                        <a:t>35</a:t>
                      </a:r>
                      <a:r>
                        <a:rPr lang="en-US" sz="230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en-US" sz="2300" dirty="0" err="1" smtClean="0">
                          <a:latin typeface="Trebuchet MS" panose="020B0603020202020204" pitchFamily="34" charset="0"/>
                        </a:rPr>
                        <a:t>ms</a:t>
                      </a:r>
                      <a:r>
                        <a:rPr lang="en-US" sz="2300" dirty="0" smtClean="0">
                          <a:latin typeface="Trebuchet MS" panose="020B0603020202020204" pitchFamily="34" charset="0"/>
                        </a:rPr>
                        <a:t> </a:t>
                      </a:r>
                      <a:endParaRPr lang="ru-RU" sz="230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97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325563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  <a:latin typeface="Trebuchet MS" panose="020B0603020202020204" pitchFamily="34" charset="0"/>
              </a:rPr>
              <a:t>На что расходуются </a:t>
            </a:r>
            <a:r>
              <a:rPr lang="en-US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ms</a:t>
            </a:r>
            <a:r>
              <a:rPr lang="en-US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?</a:t>
            </a:r>
            <a:endParaRPr lang="ru-RU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-1" y="2297212"/>
            <a:ext cx="10726271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dirty="0">
                <a:latin typeface="Trebuchet MS" panose="020B0603020202020204" pitchFamily="34" charset="0"/>
              </a:rPr>
              <a:t>База банных 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……………………………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…………………………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</a:t>
            </a:r>
            <a:r>
              <a:rPr lang="ru-RU" sz="2300" dirty="0" smtClean="0">
                <a:latin typeface="Trebuchet MS" panose="020B0603020202020204" pitchFamily="34" charset="0"/>
              </a:rPr>
              <a:t>45 </a:t>
            </a:r>
            <a:r>
              <a:rPr lang="en-US" sz="2300" dirty="0" err="1">
                <a:latin typeface="Trebuchet MS" panose="020B0603020202020204" pitchFamily="34" charset="0"/>
              </a:rPr>
              <a:t>ms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sz="2300" dirty="0">
                <a:latin typeface="Trebuchet MS" panose="020B0603020202020204" pitchFamily="34" charset="0"/>
              </a:rPr>
              <a:t>Вычисления на </a:t>
            </a:r>
            <a:r>
              <a:rPr lang="ru-RU" sz="2300" dirty="0" err="1" smtClean="0">
                <a:latin typeface="Trebuchet MS" panose="020B0603020202020204" pitchFamily="34" charset="0"/>
              </a:rPr>
              <a:t>бэкенде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……………………………………</a:t>
            </a:r>
            <a:r>
              <a:rPr lang="ru-RU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</a:t>
            </a:r>
            <a:r>
              <a:rPr lang="en-US" sz="2300" dirty="0" smtClean="0">
                <a:latin typeface="Trebuchet MS" panose="020B0603020202020204" pitchFamily="34" charset="0"/>
              </a:rPr>
              <a:t>60 </a:t>
            </a:r>
            <a:r>
              <a:rPr lang="en-US" sz="2300" dirty="0" err="1">
                <a:latin typeface="Trebuchet MS" panose="020B0603020202020204" pitchFamily="34" charset="0"/>
              </a:rPr>
              <a:t>ms</a:t>
            </a:r>
            <a:endParaRPr lang="en-US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en-US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sz="2300" dirty="0">
                <a:latin typeface="Trebuchet MS" panose="020B0603020202020204" pitchFamily="34" charset="0"/>
              </a:rPr>
              <a:t>Веб-сервера и </a:t>
            </a:r>
            <a:r>
              <a:rPr lang="ru-RU" sz="2300" dirty="0" smtClean="0">
                <a:latin typeface="Trebuchet MS" panose="020B0603020202020204" pitchFamily="34" charset="0"/>
              </a:rPr>
              <a:t>ОС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………………………………………………</a:t>
            </a:r>
            <a:r>
              <a:rPr lang="en-US" sz="2300" dirty="0" smtClean="0">
                <a:latin typeface="Trebuchet MS" panose="020B0603020202020204" pitchFamily="34" charset="0"/>
              </a:rPr>
              <a:t> </a:t>
            </a:r>
            <a:r>
              <a:rPr lang="en-US" sz="2300" dirty="0">
                <a:latin typeface="Trebuchet MS" panose="020B0603020202020204" pitchFamily="34" charset="0"/>
              </a:rPr>
              <a:t>160 </a:t>
            </a:r>
            <a:r>
              <a:rPr lang="en-US" sz="2300" dirty="0" err="1">
                <a:latin typeface="Trebuchet MS" panose="020B0603020202020204" pitchFamily="34" charset="0"/>
              </a:rPr>
              <a:t>ms</a:t>
            </a:r>
            <a:r>
              <a:rPr lang="en-US" sz="2300" dirty="0">
                <a:latin typeface="Trebuchet MS" panose="020B0603020202020204" pitchFamily="34" charset="0"/>
              </a:rPr>
              <a:t> (!!)</a:t>
            </a: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endParaRPr lang="ru-RU" sz="2300" dirty="0">
              <a:latin typeface="Trebuchet MS" panose="020B0603020202020204" pitchFamily="34" charset="0"/>
            </a:endParaRPr>
          </a:p>
          <a:p>
            <a:pPr marL="0" indent="0">
              <a:buNone/>
            </a:pPr>
            <a:r>
              <a:rPr lang="ru-RU" sz="2300" dirty="0" smtClean="0">
                <a:latin typeface="Trebuchet MS" panose="020B0603020202020204" pitchFamily="34" charset="0"/>
              </a:rPr>
              <a:t>Итого н</a:t>
            </a:r>
            <a:r>
              <a:rPr lang="ru-RU" sz="2300" dirty="0" smtClean="0">
                <a:latin typeface="Trebuchet MS" panose="020B0603020202020204" pitchFamily="34" charset="0"/>
              </a:rPr>
              <a:t>а сервере</a:t>
            </a:r>
            <a:r>
              <a:rPr lang="en-US" sz="23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………………………………………………</a:t>
            </a:r>
            <a:r>
              <a:rPr lang="ru-RU" sz="2300" dirty="0" smtClean="0">
                <a:latin typeface="Trebuchet MS" panose="020B0603020202020204" pitchFamily="34" charset="0"/>
              </a:rPr>
              <a:t> </a:t>
            </a:r>
            <a:r>
              <a:rPr lang="ru-RU" sz="2300" dirty="0">
                <a:latin typeface="Trebuchet MS" panose="020B0603020202020204" pitchFamily="34" charset="0"/>
              </a:rPr>
              <a:t>265 </a:t>
            </a:r>
            <a:r>
              <a:rPr lang="en-US" sz="2300" dirty="0" err="1" smtClean="0">
                <a:latin typeface="Trebuchet MS" panose="020B0603020202020204" pitchFamily="34" charset="0"/>
              </a:rPr>
              <a:t>ms</a:t>
            </a:r>
            <a:endParaRPr lang="ru-RU" sz="2300" dirty="0">
              <a:latin typeface="Trebuchet MS" panose="020B0603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876279">
            <a:off x="5133415" y="5115277"/>
            <a:ext cx="3834654" cy="954107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мы ближе к Яндексу, чем Яндекс к </a:t>
            </a:r>
            <a:r>
              <a:rPr lang="en-US" sz="2800" dirty="0">
                <a:solidFill>
                  <a:srgbClr val="C00000"/>
                </a:solidFill>
                <a:latin typeface="Trebuchet MS" panose="020B0603020202020204" pitchFamily="34" charset="0"/>
              </a:rPr>
              <a:t>Google</a:t>
            </a:r>
            <a:endParaRPr lang="ru-RU" sz="28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3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15616" y="-30408"/>
            <a:ext cx="4309913" cy="6858000"/>
          </a:xfrm>
        </p:spPr>
        <p:txBody>
          <a:bodyPr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4400" dirty="0" smtClean="0">
                <a:latin typeface="Trebuchet MS" panose="020B0603020202020204" pitchFamily="34" charset="0"/>
              </a:rPr>
              <a:t>265мс время </a:t>
            </a:r>
            <a:r>
              <a:rPr lang="en-US" sz="4400" dirty="0" smtClean="0">
                <a:latin typeface="Trebuchet MS" panose="020B0603020202020204" pitchFamily="34" charset="0"/>
              </a:rPr>
              <a:t/>
            </a:r>
            <a:br>
              <a:rPr lang="en-US" sz="4400" dirty="0" smtClean="0">
                <a:latin typeface="Trebuchet MS" panose="020B0603020202020204" pitchFamily="34" charset="0"/>
              </a:rPr>
            </a:br>
            <a:r>
              <a:rPr lang="ru-RU" sz="4400" dirty="0" smtClean="0">
                <a:latin typeface="Trebuchet MS" panose="020B0603020202020204" pitchFamily="34" charset="0"/>
              </a:rPr>
              <a:t>отклика</a:t>
            </a:r>
            <a:r>
              <a:rPr lang="en-US" sz="4400" dirty="0" smtClean="0">
                <a:latin typeface="Trebuchet MS" panose="020B0603020202020204" pitchFamily="34" charset="0"/>
              </a:rPr>
              <a:t> —</a:t>
            </a:r>
            <a:r>
              <a:rPr lang="ru-RU" sz="4400" dirty="0" smtClean="0">
                <a:latin typeface="Trebuchet MS" panose="020B0603020202020204" pitchFamily="34" charset="0"/>
              </a:rPr>
              <a:t> </a:t>
            </a:r>
            <a:r>
              <a:rPr lang="en-US" sz="4400" dirty="0" smtClean="0">
                <a:latin typeface="Trebuchet MS" panose="020B0603020202020204" pitchFamily="34" charset="0"/>
              </a:rPr>
              <a:t/>
            </a:r>
            <a:br>
              <a:rPr lang="en-US" sz="4400" dirty="0" smtClean="0">
                <a:latin typeface="Trebuchet MS" panose="020B0603020202020204" pitchFamily="34" charset="0"/>
              </a:rPr>
            </a:br>
            <a:r>
              <a:rPr lang="ru-RU" sz="4400" dirty="0" smtClean="0">
                <a:latin typeface="Trebuchet MS" panose="020B0603020202020204" pitchFamily="34" charset="0"/>
              </a:rPr>
              <a:t>какой </a:t>
            </a:r>
            <a:r>
              <a:rPr lang="ru-RU" sz="4400" dirty="0" smtClean="0">
                <a:latin typeface="Trebuchet MS" panose="020B0603020202020204" pitchFamily="34" charset="0"/>
              </a:rPr>
              <a:t>это </a:t>
            </a:r>
            <a:r>
              <a:rPr lang="en-US" sz="4400" dirty="0" smtClean="0">
                <a:latin typeface="Trebuchet MS" panose="020B0603020202020204" pitchFamily="34" charset="0"/>
              </a:rPr>
              <a:t>RPS </a:t>
            </a:r>
            <a:endParaRPr lang="ru-RU" sz="4400" dirty="0">
              <a:latin typeface="Trebuchet MS" panose="020B0603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25529" y="56056"/>
            <a:ext cx="2411238" cy="62478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0" dirty="0">
                <a:solidFill>
                  <a:srgbClr val="C00000"/>
                </a:solidFill>
                <a:latin typeface="Algerian" panose="04020705040A02060702" pitchFamily="82" charset="0"/>
              </a:rPr>
              <a:t>?</a:t>
            </a:r>
            <a:endParaRPr lang="ru-RU" sz="4000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0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692696"/>
            <a:ext cx="4860032" cy="616530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788024" y="894010"/>
            <a:ext cx="4355976" cy="1325563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C00000"/>
                </a:solidFill>
                <a:latin typeface="Trebuchet MS" panose="020B0603020202020204" pitchFamily="34" charset="0"/>
              </a:rPr>
              <a:t>На что </a:t>
            </a:r>
            <a:r>
              <a:rPr lang="en-US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расходуются </a:t>
            </a:r>
            <a:r>
              <a:rPr lang="en-US" sz="3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ms</a:t>
            </a:r>
            <a:r>
              <a:rPr lang="en-US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1"/>
          </p:nvPr>
        </p:nvSpPr>
        <p:spPr>
          <a:xfrm>
            <a:off x="5292080" y="2420888"/>
            <a:ext cx="3229714" cy="334179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dirty="0" smtClean="0">
                <a:latin typeface="Trebuchet MS" panose="020B0603020202020204" pitchFamily="34" charset="0"/>
              </a:rPr>
              <a:t>Сеть</a:t>
            </a:r>
            <a:endParaRPr lang="ru-RU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dirty="0" smtClean="0">
                <a:latin typeface="Trebuchet MS" panose="020B0603020202020204" pitchFamily="34" charset="0"/>
              </a:rPr>
              <a:t>Работа </a:t>
            </a:r>
            <a:r>
              <a:rPr lang="ru-RU" dirty="0" smtClean="0">
                <a:latin typeface="Trebuchet MS" panose="020B0603020202020204" pitchFamily="34" charset="0"/>
              </a:rPr>
              <a:t>браузера</a:t>
            </a:r>
            <a:endParaRPr lang="ru-RU" dirty="0">
              <a:latin typeface="Trebuchet MS" panose="020B0603020202020204" pitchFamily="34" charset="0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ru-RU" dirty="0" smtClean="0">
                <a:latin typeface="Trebuchet MS" panose="020B0603020202020204" pitchFamily="34" charset="0"/>
              </a:rPr>
              <a:t>Картинки и </a:t>
            </a:r>
            <a:r>
              <a:rPr lang="en-US" dirty="0" smtClean="0">
                <a:latin typeface="Trebuchet MS" panose="020B0603020202020204" pitchFamily="34" charset="0"/>
              </a:rPr>
              <a:t>JS-</a:t>
            </a:r>
            <a:r>
              <a:rPr lang="ru-RU" dirty="0" err="1" smtClean="0">
                <a:latin typeface="Trebuchet MS" panose="020B0603020202020204" pitchFamily="34" charset="0"/>
              </a:rPr>
              <a:t>ки</a:t>
            </a:r>
            <a:endParaRPr lang="ru-RU" dirty="0">
              <a:latin typeface="Trebuchet MS" panose="020B0603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5" y="1556792"/>
            <a:ext cx="4414462" cy="39005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5905367"/>
            <a:ext cx="952633" cy="95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9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7945" y="1052736"/>
            <a:ext cx="5076056" cy="1440160"/>
          </a:xfrm>
        </p:spPr>
        <p:txBody>
          <a:bodyPr anchor="ctr"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Когда нужен серверный </a:t>
            </a:r>
            <a:r>
              <a:rPr lang="en-US" sz="3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Highload</a:t>
            </a:r>
            <a:r>
              <a:rPr lang="en-US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?</a:t>
            </a:r>
            <a:endParaRPr lang="ru-RU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83968" y="2465333"/>
            <a:ext cx="7228889" cy="30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очень-очень много хитов</a:t>
            </a: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много хитрых хитов</a:t>
            </a: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сервис для сервиса</a:t>
            </a: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плохой партнер</a:t>
            </a:r>
          </a:p>
          <a:p>
            <a:pPr>
              <a:lnSpc>
                <a:spcPct val="150000"/>
              </a:lnSpc>
            </a:pPr>
            <a:endParaRPr lang="ru-RU" sz="2800" b="1" kern="0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7758"/>
            <a:ext cx="3398216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2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7" cy="936104"/>
          </a:xfrm>
        </p:spPr>
        <p:txBody>
          <a:bodyPr anchor="ctr">
            <a:normAutofit/>
          </a:bodyPr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Кому нужен серверный </a:t>
            </a:r>
            <a:r>
              <a:rPr lang="en-US" sz="3000" dirty="0" err="1" smtClean="0">
                <a:solidFill>
                  <a:schemeClr val="tx1"/>
                </a:solidFill>
                <a:latin typeface="Trebuchet MS" panose="020B0603020202020204" pitchFamily="34" charset="0"/>
              </a:rPr>
              <a:t>Highloa</a:t>
            </a:r>
            <a:r>
              <a:rPr lang="en-US" sz="3000" dirty="0" err="1">
                <a:solidFill>
                  <a:schemeClr val="tx1"/>
                </a:solidFill>
                <a:latin typeface="Trebuchet MS" panose="020B0603020202020204" pitchFamily="34" charset="0"/>
              </a:rPr>
              <a:t>d</a:t>
            </a:r>
            <a:r>
              <a:rPr lang="en-US" sz="3000" dirty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88134" y="4263284"/>
            <a:ext cx="2670897" cy="1700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3000" b="1" kern="0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Тимлиды</a:t>
            </a:r>
            <a:r>
              <a:rPr lang="ru-RU" sz="30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 и</a:t>
            </a:r>
            <a:r>
              <a:rPr lang="en-US" sz="3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  <a:t/>
            </a:r>
            <a:br>
              <a:rPr lang="en-US" sz="3000" b="1" kern="0" dirty="0">
                <a:solidFill>
                  <a:srgbClr val="C00000"/>
                </a:solidFill>
                <a:latin typeface="Trebuchet MS" panose="020B0603020202020204" pitchFamily="34" charset="0"/>
              </a:rPr>
            </a:br>
            <a:r>
              <a:rPr lang="ru-RU" sz="30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архитекторы</a:t>
            </a:r>
            <a:endParaRPr lang="ru-RU" sz="28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304" y="4208704"/>
            <a:ext cx="1502688" cy="5334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677" y="4263284"/>
            <a:ext cx="1067736" cy="53386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490" y="4854772"/>
            <a:ext cx="1803608" cy="5338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886" y="4864435"/>
            <a:ext cx="1885106" cy="533868"/>
          </a:xfrm>
          <a:prstGeom prst="rect">
            <a:avLst/>
          </a:prstGeom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251520" y="2376082"/>
            <a:ext cx="2259259" cy="9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30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CTO</a:t>
            </a:r>
            <a:endParaRPr lang="ru-RU" sz="2800" b="1" kern="0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2627784" y="2376082"/>
            <a:ext cx="6120680" cy="963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3000" kern="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Проекты с предыдущего слайда </a:t>
            </a:r>
            <a:endParaRPr lang="ru-RU" sz="3000" kern="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6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7" cy="936104"/>
          </a:xfrm>
        </p:spPr>
        <p:txBody>
          <a:bodyPr anchor="ctr">
            <a:normAutofit/>
          </a:bodyPr>
          <a:lstStyle/>
          <a:p>
            <a:pPr algn="l"/>
            <a:r>
              <a:rPr lang="ru-RU" sz="3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Почему же сайты тормозят</a:t>
            </a:r>
            <a:r>
              <a:rPr lang="en-US" sz="3000" dirty="0" smtClean="0">
                <a:solidFill>
                  <a:schemeClr val="tx1"/>
                </a:solidFill>
                <a:latin typeface="Trebuchet MS" panose="020B0603020202020204" pitchFamily="34" charset="0"/>
              </a:rPr>
              <a:t>?</a:t>
            </a:r>
            <a:endParaRPr lang="ru-RU" sz="3000" dirty="0">
              <a:solidFill>
                <a:schemeClr val="tx1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7101" y="4269330"/>
            <a:ext cx="19841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2400"/>
              </a:spcBef>
            </a:pPr>
            <a:r>
              <a:rPr lang="ru-RU" dirty="0" smtClean="0"/>
              <a:t>Плохой хостинг</a:t>
            </a:r>
            <a:br>
              <a:rPr lang="ru-RU" dirty="0" smtClean="0"/>
            </a:br>
            <a:r>
              <a:rPr lang="ru-RU" dirty="0" smtClean="0"/>
              <a:t>или плохая сеть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" name="Picture 2" descr="C:\Users\a.gornyi\Downloads\wordpress-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286" y="2490655"/>
            <a:ext cx="1134870" cy="113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2582297" y="4269330"/>
            <a:ext cx="182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dirty="0" smtClean="0"/>
              <a:t>Плохой </a:t>
            </a:r>
            <a:r>
              <a:rPr lang="en-US" dirty="0" smtClean="0"/>
              <a:t>framework</a:t>
            </a:r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7176904" y="4269330"/>
            <a:ext cx="1828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dirty="0" smtClean="0"/>
              <a:t>Проблемы на </a:t>
            </a:r>
            <a:r>
              <a:rPr lang="ru-RU" dirty="0" err="1" smtClean="0"/>
              <a:t>фронтенде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686173" y="4269330"/>
            <a:ext cx="22161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2400"/>
              </a:spcBef>
            </a:pPr>
            <a:r>
              <a:rPr lang="ru-RU" dirty="0" smtClean="0"/>
              <a:t>Неверные индексы, выгрузка базы целиком</a:t>
            </a:r>
            <a:endParaRPr lang="ru-RU" dirty="0"/>
          </a:p>
        </p:txBody>
      </p:sp>
      <p:pic>
        <p:nvPicPr>
          <p:cNvPr id="9218" name="Picture 2" descr="C:\Users\a.gornyi\Downloads\molecula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0" y="2491090"/>
            <a:ext cx="1134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.gornyi\Downloads\databas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42" y="2491090"/>
            <a:ext cx="1134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a.gornyi\Downloads\learning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490655"/>
            <a:ext cx="1134000" cy="11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1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t="2221" b="2221"/>
          <a:stretch/>
        </p:blipFill>
        <p:spPr bwMode="auto">
          <a:xfrm>
            <a:off x="0" y="1591658"/>
            <a:ext cx="4788024" cy="5293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31735" y="1340768"/>
            <a:ext cx="4868857" cy="1512168"/>
          </a:xfrm>
        </p:spPr>
        <p:txBody>
          <a:bodyPr anchor="ctr">
            <a:normAutofit/>
          </a:bodyPr>
          <a:lstStyle/>
          <a:p>
            <a:pPr algn="l"/>
            <a:r>
              <a:rPr lang="ru-RU" sz="3600" b="1" dirty="0" smtClean="0">
                <a:latin typeface="Trebuchet MS" panose="020B0603020202020204" pitchFamily="34" charset="0"/>
              </a:rPr>
              <a:t>Коротко </a:t>
            </a:r>
            <a:r>
              <a:rPr lang="en-US" sz="3600" b="1" dirty="0" smtClean="0"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>об </a:t>
            </a:r>
            <a:r>
              <a:rPr lang="ru-RU" sz="3600" b="1" dirty="0" smtClean="0">
                <a:latin typeface="Trebuchet MS" panose="020B0603020202020204" pitchFamily="34" charset="0"/>
              </a:rPr>
              <a:t>авторе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716016" y="3140968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>
              <a:spcBef>
                <a:spcPts val="2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Trebuchet MS" panose="020B0603020202020204" pitchFamily="34" charset="0"/>
              </a:rPr>
              <a:t>Занимался </a:t>
            </a:r>
            <a:r>
              <a:rPr lang="en-US" sz="2000" kern="0" dirty="0" err="1" smtClean="0">
                <a:latin typeface="Trebuchet MS" panose="020B0603020202020204" pitchFamily="34" charset="0"/>
              </a:rPr>
              <a:t>highload</a:t>
            </a:r>
            <a:r>
              <a:rPr lang="ru-RU" sz="2000" kern="0" dirty="0" smtClean="0">
                <a:latin typeface="Trebuchet MS" panose="020B0603020202020204" pitchFamily="34" charset="0"/>
              </a:rPr>
              <a:t>, когда это ещё не было модно</a:t>
            </a:r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Trebuchet MS" panose="020B0603020202020204" pitchFamily="34" charset="0"/>
              </a:rPr>
              <a:t>Разработал архитектуру дюжины крупных и </a:t>
            </a:r>
            <a:r>
              <a:rPr lang="en-US" sz="2000" kern="0" dirty="0" smtClean="0">
                <a:latin typeface="Trebuchet MS" panose="020B0603020202020204" pitchFamily="34" charset="0"/>
              </a:rPr>
              <a:t/>
            </a:r>
            <a:br>
              <a:rPr lang="en-US" sz="2000" kern="0" dirty="0" smtClean="0">
                <a:latin typeface="Trebuchet MS" panose="020B0603020202020204" pitchFamily="34" charset="0"/>
              </a:rPr>
            </a:br>
            <a:r>
              <a:rPr lang="ru-RU" sz="2000" kern="0" dirty="0" smtClean="0">
                <a:latin typeface="Trebuchet MS" panose="020B0603020202020204" pitchFamily="34" charset="0"/>
              </a:rPr>
              <a:t>очень крупных проектов</a:t>
            </a:r>
          </a:p>
          <a:p>
            <a:pPr marL="285750" indent="-285750">
              <a:spcBef>
                <a:spcPts val="240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ru-RU" sz="2000" kern="0" dirty="0" smtClean="0">
                <a:latin typeface="Trebuchet MS" panose="020B0603020202020204" pitchFamily="34" charset="0"/>
              </a:rPr>
              <a:t>Помог вырасти десяткам сильных разработчиков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6346462"/>
            <a:ext cx="936104" cy="5389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3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067945" y="1052736"/>
            <a:ext cx="5076056" cy="1440160"/>
          </a:xfrm>
        </p:spPr>
        <p:txBody>
          <a:bodyPr anchor="ctr">
            <a:normAutofit/>
          </a:bodyPr>
          <a:lstStyle/>
          <a:p>
            <a:pPr algn="l"/>
            <a:r>
              <a:rPr lang="ru-RU" sz="3600" b="1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Анти </a:t>
            </a:r>
            <a:r>
              <a:rPr lang="en-US" sz="3600" b="1" dirty="0" err="1" smtClean="0">
                <a:solidFill>
                  <a:srgbClr val="C00000"/>
                </a:solidFill>
                <a:latin typeface="Trebuchet MS" panose="020B0603020202020204" pitchFamily="34" charset="0"/>
              </a:rPr>
              <a:t>Highload</a:t>
            </a:r>
            <a:endParaRPr lang="ru-RU" sz="3600" b="1" dirty="0">
              <a:solidFill>
                <a:srgbClr val="C0000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4283969" y="2465333"/>
            <a:ext cx="4680520" cy="30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en-US" sz="3000" kern="0" dirty="0" err="1" smtClean="0">
                <a:latin typeface="Trebuchet MS" panose="020B0603020202020204" pitchFamily="34" charset="0"/>
              </a:rPr>
              <a:t>nginx</a:t>
            </a:r>
            <a:endParaRPr lang="ru-RU" sz="3000" kern="0" dirty="0" smtClean="0"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репликация</a:t>
            </a: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err="1" smtClean="0">
                <a:latin typeface="Trebuchet MS" panose="020B0603020202020204" pitchFamily="34" charset="0"/>
              </a:rPr>
              <a:t>шардинг</a:t>
            </a:r>
            <a:endParaRPr lang="ru-RU" sz="3000" kern="0" dirty="0" smtClean="0">
              <a:latin typeface="Trebuchet MS" panose="020B0603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ru-RU" sz="3000" kern="0" dirty="0" smtClean="0">
                <a:latin typeface="Trebuchet MS" panose="020B0603020202020204" pitchFamily="34" charset="0"/>
              </a:rPr>
              <a:t>–</a:t>
            </a:r>
            <a:r>
              <a:rPr lang="en-US" sz="3000" kern="0" dirty="0" smtClean="0">
                <a:latin typeface="Trebuchet MS" panose="020B0603020202020204" pitchFamily="34" charset="0"/>
              </a:rPr>
              <a:t> </a:t>
            </a:r>
            <a:r>
              <a:rPr lang="ru-RU" sz="3000" kern="0" dirty="0" smtClean="0">
                <a:latin typeface="Trebuchet MS" panose="020B0603020202020204" pitchFamily="34" charset="0"/>
              </a:rPr>
              <a:t>кеширование и </a:t>
            </a:r>
            <a:r>
              <a:rPr lang="ru-RU" sz="3000" kern="0" dirty="0" err="1" smtClean="0">
                <a:latin typeface="Trebuchet MS" panose="020B0603020202020204" pitchFamily="34" charset="0"/>
              </a:rPr>
              <a:t>предрасчет</a:t>
            </a:r>
            <a:endParaRPr lang="ru-RU" sz="3000" kern="0" dirty="0" smtClean="0">
              <a:latin typeface="Trebuchet MS" panose="020B0603020202020204" pitchFamily="34" charset="0"/>
            </a:endParaRPr>
          </a:p>
          <a:p>
            <a:pPr>
              <a:lnSpc>
                <a:spcPct val="150000"/>
              </a:lnSpc>
            </a:pPr>
            <a:endParaRPr lang="ru-RU" sz="2800" b="1" kern="0" dirty="0">
              <a:latin typeface="Trebuchet MS" panose="020B0603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b="1838"/>
          <a:stretch/>
        </p:blipFill>
        <p:spPr>
          <a:xfrm>
            <a:off x="0" y="908720"/>
            <a:ext cx="2915124" cy="5761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6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7772400" cy="1944688"/>
          </a:xfrm>
        </p:spPr>
        <p:txBody>
          <a:bodyPr/>
          <a:lstStyle/>
          <a:p>
            <a:r>
              <a:rPr lang="ru-RU" altLang="ru-RU" sz="3600" b="1" dirty="0" smtClean="0">
                <a:solidFill>
                  <a:schemeClr val="bg1"/>
                </a:solidFill>
                <a:latin typeface="Trebuchet MS" pitchFamily="34" charset="0"/>
              </a:rPr>
              <a:t>Спасибо за внимание!</a:t>
            </a:r>
            <a:endParaRPr lang="ru-RU" altLang="ru-RU" sz="4000" dirty="0">
              <a:solidFill>
                <a:schemeClr val="bg1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2779713"/>
            <a:ext cx="7775575" cy="8651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altLang="ru-RU" sz="1800" b="1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Александр Горный</a:t>
            </a:r>
            <a:r>
              <a:rPr lang="en-US" alt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/>
            </a:r>
            <a:br>
              <a:rPr lang="en-US" altLang="ru-RU" sz="1800" dirty="0" smtClean="0">
                <a:solidFill>
                  <a:schemeClr val="bg1"/>
                </a:solidFill>
                <a:latin typeface="Trebuchet MS" panose="020B0603020202020204" pitchFamily="34" charset="0"/>
              </a:rPr>
            </a:br>
            <a:r>
              <a:rPr lang="ru-RU" altLang="ru-RU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CIO </a:t>
            </a:r>
            <a:r>
              <a:rPr lang="ru-RU" altLang="ru-RU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Mail.Ru</a:t>
            </a:r>
            <a:r>
              <a:rPr lang="ru-RU" altLang="ru-RU" sz="1600" dirty="0" smtClean="0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ru-RU" altLang="ru-RU" sz="1600" dirty="0" err="1" smtClean="0">
                <a:solidFill>
                  <a:schemeClr val="bg1"/>
                </a:solidFill>
                <a:latin typeface="Trebuchet MS" panose="020B0603020202020204" pitchFamily="34" charset="0"/>
              </a:rPr>
              <a:t>Group</a:t>
            </a:r>
            <a:endParaRPr lang="ru-RU" altLang="ru-RU" sz="16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78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6028" y="1124744"/>
            <a:ext cx="8424936" cy="1512168"/>
          </a:xfrm>
        </p:spPr>
        <p:txBody>
          <a:bodyPr anchor="ctr">
            <a:normAutofit/>
          </a:bodyPr>
          <a:lstStyle/>
          <a:p>
            <a:r>
              <a:rPr lang="ru-RU" sz="3600" b="1" dirty="0" err="1" smtClean="0">
                <a:latin typeface="Trebuchet MS" panose="020B0603020202020204" pitchFamily="34" charset="0"/>
              </a:rPr>
              <a:t>Highloa</a:t>
            </a:r>
            <a:r>
              <a:rPr lang="en-US" sz="3600" b="1" dirty="0" smtClean="0">
                <a:latin typeface="Trebuchet MS" panose="020B0603020202020204" pitchFamily="34" charset="0"/>
              </a:rPr>
              <a:t>d —</a:t>
            </a:r>
            <a:r>
              <a:rPr lang="ru-RU" sz="3600" b="1" dirty="0" smtClean="0">
                <a:latin typeface="Trebuchet MS" panose="020B0603020202020204" pitchFamily="34" charset="0"/>
              </a:rPr>
              <a:t> </a:t>
            </a:r>
            <a:r>
              <a:rPr lang="ru-RU" sz="3600" b="1" dirty="0">
                <a:latin typeface="Trebuchet MS" panose="020B0603020202020204" pitchFamily="34" charset="0"/>
              </a:rPr>
              <a:t>популярный </a:t>
            </a:r>
            <a:r>
              <a:rPr lang="en-US" sz="3600" b="1" dirty="0" smtClean="0">
                <a:latin typeface="Trebuchet MS" panose="020B0603020202020204" pitchFamily="34" charset="0"/>
              </a:rPr>
              <a:t/>
            </a:r>
            <a:br>
              <a:rPr lang="en-US" sz="3600" b="1" dirty="0" smtClean="0">
                <a:latin typeface="Trebuchet MS" panose="020B0603020202020204" pitchFamily="34" charset="0"/>
              </a:rPr>
            </a:br>
            <a:r>
              <a:rPr lang="ru-RU" sz="3600" b="1" dirty="0" smtClean="0">
                <a:latin typeface="Trebuchet MS" panose="020B0603020202020204" pitchFamily="34" charset="0"/>
              </a:rPr>
              <a:t>и </a:t>
            </a:r>
            <a:r>
              <a:rPr lang="ru-RU" sz="3600" b="1" dirty="0">
                <a:latin typeface="Trebuchet MS" panose="020B0603020202020204" pitchFamily="34" charset="0"/>
              </a:rPr>
              <a:t>дорогой </a:t>
            </a:r>
            <a:r>
              <a:rPr lang="ru-RU" sz="3600" b="1" dirty="0" err="1">
                <a:latin typeface="Trebuchet MS" panose="020B0603020202020204" pitchFamily="34" charset="0"/>
              </a:rPr>
              <a:t>buzzword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9742" y="3140968"/>
            <a:ext cx="2140331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2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&gt;</a:t>
            </a:r>
            <a:r>
              <a:rPr lang="ru-RU" sz="52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2000</a:t>
            </a:r>
            <a:endParaRPr lang="ru-RU" sz="5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0108" y="3170601"/>
            <a:ext cx="135806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2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802</a:t>
            </a:r>
            <a:endParaRPr lang="ru-RU" sz="5200" kern="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41542" y="3140968"/>
            <a:ext cx="1423787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2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25%</a:t>
            </a:r>
            <a:endParaRPr lang="ru-RU" sz="5200" kern="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92705" y="4149080"/>
            <a:ext cx="246712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ru-RU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у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частников были </a:t>
            </a:r>
            <a:b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на конференции Highload’2015 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38128" y="4149080"/>
            <a:ext cx="2502024" cy="1341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ru-RU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акансии,  связанные с высокими нагрузками открыты на Н</a:t>
            </a:r>
            <a:r>
              <a:rPr lang="en-US" sz="1600" kern="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eadHunter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прямо сейчас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02424" y="4149080"/>
            <a:ext cx="2502024" cy="1021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ru-RU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п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рибавка к зарплате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 </a:t>
            </a:r>
            <a:b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</a:b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в таких вакансиях по сравнению с обычными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39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427984" y="1556792"/>
            <a:ext cx="5788729" cy="936104"/>
          </a:xfrm>
        </p:spPr>
        <p:txBody>
          <a:bodyPr anchor="ctr">
            <a:normAutofit/>
          </a:bodyPr>
          <a:lstStyle/>
          <a:p>
            <a:pPr algn="l"/>
            <a:r>
              <a:rPr lang="en-US" sz="2800" b="1" dirty="0" err="1" smtClean="0">
                <a:latin typeface="Trebuchet MS" panose="020B0603020202020204" pitchFamily="34" charset="0"/>
              </a:rPr>
              <a:t>Highload</a:t>
            </a:r>
            <a:r>
              <a:rPr lang="en-US" sz="2800" b="1" dirty="0" smtClean="0">
                <a:latin typeface="Trebuchet MS" panose="020B0603020202020204" pitchFamily="34" charset="0"/>
              </a:rPr>
              <a:t> </a:t>
            </a:r>
            <a:r>
              <a:rPr lang="ru-RU" sz="2800" b="1" dirty="0" smtClean="0">
                <a:latin typeface="Trebuchet MS" panose="020B0603020202020204" pitchFamily="34" charset="0"/>
              </a:rPr>
              <a:t>это необычные</a:t>
            </a:r>
            <a:endParaRPr lang="ru-RU" sz="2800" b="1" dirty="0"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5076056" y="2403570"/>
            <a:ext cx="7228889" cy="309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ru-RU" sz="2800" b="1" kern="0" dirty="0">
                <a:latin typeface="Trebuchet MS" panose="020B0603020202020204" pitchFamily="34" charset="0"/>
              </a:rPr>
              <a:t>м</a:t>
            </a:r>
            <a:r>
              <a:rPr lang="ru-RU" sz="2800" b="1" kern="0" dirty="0" smtClean="0">
                <a:latin typeface="Trebuchet MS" panose="020B0603020202020204" pitchFamily="34" charset="0"/>
              </a:rPr>
              <a:t>етоды</a:t>
            </a:r>
          </a:p>
          <a:p>
            <a:pPr algn="l">
              <a:lnSpc>
                <a:spcPct val="150000"/>
              </a:lnSpc>
            </a:pPr>
            <a:r>
              <a:rPr lang="ru-RU" sz="2800" b="1" kern="0" dirty="0">
                <a:latin typeface="Trebuchet MS" panose="020B0603020202020204" pitchFamily="34" charset="0"/>
              </a:rPr>
              <a:t>и</a:t>
            </a:r>
            <a:r>
              <a:rPr lang="ru-RU" sz="2800" b="1" kern="0" dirty="0" smtClean="0">
                <a:latin typeface="Trebuchet MS" panose="020B0603020202020204" pitchFamily="34" charset="0"/>
              </a:rPr>
              <a:t>нструменты</a:t>
            </a:r>
          </a:p>
          <a:p>
            <a:pPr algn="l">
              <a:lnSpc>
                <a:spcPct val="150000"/>
              </a:lnSpc>
            </a:pPr>
            <a:r>
              <a:rPr lang="ru-RU" sz="2800" b="1" kern="0" dirty="0">
                <a:latin typeface="Trebuchet MS" panose="020B0603020202020204" pitchFamily="34" charset="0"/>
              </a:rPr>
              <a:t>с</a:t>
            </a:r>
            <a:r>
              <a:rPr lang="ru-RU" sz="2800" b="1" kern="0" dirty="0" smtClean="0">
                <a:latin typeface="Trebuchet MS" panose="020B0603020202020204" pitchFamily="34" charset="0"/>
              </a:rPr>
              <a:t>пециалисты</a:t>
            </a:r>
          </a:p>
          <a:p>
            <a:pPr>
              <a:lnSpc>
                <a:spcPct val="150000"/>
              </a:lnSpc>
            </a:pPr>
            <a:endParaRPr lang="ru-RU" sz="2800" b="1" kern="0" dirty="0"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4427984" y="4725144"/>
            <a:ext cx="722888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b="1" kern="0" dirty="0" smtClean="0">
                <a:latin typeface="Trebuchet MS" panose="020B0603020202020204" pitchFamily="34" charset="0"/>
              </a:rPr>
              <a:t>… для необычных задач</a:t>
            </a:r>
            <a:endParaRPr lang="ru-RU" sz="2800" b="1" kern="0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7758"/>
            <a:ext cx="3398216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811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 bwMode="auto">
          <a:xfrm>
            <a:off x="179513" y="5877272"/>
            <a:ext cx="4032447" cy="67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b="1" kern="0" dirty="0" smtClean="0">
                <a:latin typeface="Trebuchet MS" panose="020B0603020202020204" pitchFamily="34" charset="0"/>
              </a:rPr>
              <a:t>для необычных задач</a:t>
            </a:r>
            <a:endParaRPr lang="ru-RU" sz="2800" b="1" kern="0" dirty="0">
              <a:latin typeface="Trebuchet MS" panose="020B0603020202020204" pitchFamily="34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43439"/>
            <a:ext cx="2736304" cy="44205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" b="1838"/>
          <a:stretch/>
        </p:blipFill>
        <p:spPr>
          <a:xfrm>
            <a:off x="5941006" y="1325962"/>
            <a:ext cx="2195044" cy="4338000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220072" y="5877272"/>
            <a:ext cx="3636912" cy="67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2800" b="1" kern="0" dirty="0" smtClean="0">
                <a:latin typeface="Trebuchet MS" panose="020B0603020202020204" pitchFamily="34" charset="0"/>
              </a:rPr>
              <a:t>для обычных задач</a:t>
            </a:r>
            <a:endParaRPr lang="ru-RU" sz="2800" b="1" kern="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31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10146" y="764704"/>
            <a:ext cx="8424936" cy="1512168"/>
          </a:xfrm>
        </p:spPr>
        <p:txBody>
          <a:bodyPr anchor="ctr">
            <a:normAutofit/>
          </a:bodyPr>
          <a:lstStyle/>
          <a:p>
            <a:r>
              <a:rPr lang="ru-RU" sz="3600" b="1" dirty="0" smtClean="0">
                <a:latin typeface="Trebuchet MS" panose="020B0603020202020204" pitchFamily="34" charset="0"/>
              </a:rPr>
              <a:t>Как измерить обычность</a:t>
            </a:r>
            <a:r>
              <a:rPr lang="en-US" sz="3600" b="1" dirty="0" smtClean="0">
                <a:latin typeface="Trebuchet MS" panose="020B0603020202020204" pitchFamily="34" charset="0"/>
              </a:rPr>
              <a:t>?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Текст 2"/>
          <p:cNvSpPr txBox="1">
            <a:spLocks/>
          </p:cNvSpPr>
          <p:nvPr/>
        </p:nvSpPr>
        <p:spPr bwMode="auto">
          <a:xfrm>
            <a:off x="164639" y="5445224"/>
            <a:ext cx="4104456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 smtClean="0"/>
              <a:t>RPS</a:t>
            </a:r>
            <a:endParaRPr lang="ru-RU" sz="2800" kern="0" dirty="0"/>
          </a:p>
        </p:txBody>
      </p:sp>
      <p:pic>
        <p:nvPicPr>
          <p:cNvPr id="13" name="Объект 6"/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6" r="5"/>
          <a:stretch/>
        </p:blipFill>
        <p:spPr>
          <a:xfrm>
            <a:off x="179512" y="2132856"/>
            <a:ext cx="4140000" cy="3061701"/>
          </a:xfrm>
          <a:prstGeom prst="rect">
            <a:avLst/>
          </a:prstGeom>
        </p:spPr>
      </p:pic>
      <p:sp>
        <p:nvSpPr>
          <p:cNvPr id="14" name="Текст 4"/>
          <p:cNvSpPr txBox="1">
            <a:spLocks/>
          </p:cNvSpPr>
          <p:nvPr/>
        </p:nvSpPr>
        <p:spPr>
          <a:xfrm>
            <a:off x="4773151" y="5445224"/>
            <a:ext cx="4140000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sz="2800" kern="0" dirty="0" smtClean="0"/>
              <a:t>Latency</a:t>
            </a:r>
            <a:endParaRPr lang="ru-RU" sz="2800" kern="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1" r="11470"/>
          <a:stretch/>
        </p:blipFill>
        <p:spPr>
          <a:xfrm>
            <a:off x="4780490" y="2131906"/>
            <a:ext cx="4140000" cy="30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8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2500230"/>
            <a:ext cx="9144000" cy="6858000"/>
          </a:xfrm>
        </p:spPr>
        <p:txBody>
          <a:bodyPr anchor="ctr">
            <a:normAutofit/>
          </a:bodyPr>
          <a:lstStyle/>
          <a:p>
            <a:pPr algn="ctr"/>
            <a:r>
              <a:rPr lang="ru-RU" sz="4400" dirty="0" smtClean="0">
                <a:latin typeface="Trebuchet MS" panose="020B0603020202020204" pitchFamily="34" charset="0"/>
              </a:rPr>
              <a:t>Сколько вешать в граммах</a:t>
            </a:r>
            <a:r>
              <a:rPr lang="en-US" sz="4400" dirty="0" smtClean="0">
                <a:latin typeface="Trebuchet MS" panose="020B0603020202020204" pitchFamily="34" charset="0"/>
              </a:rPr>
              <a:t>?</a:t>
            </a:r>
            <a:endParaRPr lang="ru-RU" sz="4400" dirty="0">
              <a:latin typeface="Trebuchet MS" panose="020B0603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959" y="1131495"/>
            <a:ext cx="4080082" cy="4143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39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86028" y="1124744"/>
            <a:ext cx="8424936" cy="1512168"/>
          </a:xfrm>
        </p:spPr>
        <p:txBody>
          <a:bodyPr anchor="ctr">
            <a:normAutofit/>
          </a:bodyPr>
          <a:lstStyle/>
          <a:p>
            <a:r>
              <a:rPr lang="en-US" sz="3600" b="1" dirty="0" smtClean="0">
                <a:latin typeface="Trebuchet MS" panose="020B0603020202020204" pitchFamily="34" charset="0"/>
              </a:rPr>
              <a:t>RPS </a:t>
            </a:r>
            <a:r>
              <a:rPr lang="ru-RU" sz="3600" b="1" dirty="0" smtClean="0">
                <a:latin typeface="Trebuchet MS" panose="020B0603020202020204" pitchFamily="34" charset="0"/>
              </a:rPr>
              <a:t>на примере 220Вольт</a:t>
            </a:r>
            <a:endParaRPr lang="ru-RU" sz="3600" b="1" dirty="0">
              <a:latin typeface="Trebuchet MS" panose="020B0603020202020204" pitchFamily="34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67579" y="3140968"/>
            <a:ext cx="27446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10-20 </a:t>
            </a:r>
            <a:r>
              <a:rPr lang="ru-RU" sz="36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млрд</a:t>
            </a:r>
            <a:endParaRPr lang="ru-R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017013" y="3140968"/>
            <a:ext cx="1949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600 000</a:t>
            </a:r>
            <a:endParaRPr lang="ru-RU" sz="3600" kern="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71357" y="3140968"/>
            <a:ext cx="7264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kern="0" dirty="0" smtClean="0">
                <a:solidFill>
                  <a:srgbClr val="C00000"/>
                </a:solidFill>
                <a:latin typeface="Trebuchet MS" panose="020B0603020202020204" pitchFamily="34" charset="0"/>
              </a:rPr>
              <a:t>40</a:t>
            </a:r>
            <a:endParaRPr lang="ru-RU" sz="3600" kern="0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6347" y="4149080"/>
            <a:ext cx="2467127" cy="379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рублей выручка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17012" y="4149080"/>
            <a:ext cx="1923139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ru-RU" sz="1600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х</a:t>
            </a:r>
            <a:r>
              <a:rPr lang="ru-RU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итов в день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71356" y="4149080"/>
            <a:ext cx="726483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ts val="2500"/>
              </a:lnSpc>
              <a:spcBef>
                <a:spcPts val="2400"/>
              </a:spcBef>
              <a:buClr>
                <a:srgbClr val="C00000"/>
              </a:buClr>
              <a:buNone/>
            </a:pPr>
            <a:r>
              <a:rPr lang="en-US" sz="1600" kern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anose="020B0603020202020204" pitchFamily="34" charset="0"/>
              </a:rPr>
              <a:t>RPS</a:t>
            </a:r>
            <a:endParaRPr lang="ru-RU" sz="1600" kern="0" dirty="0" smtClean="0">
              <a:solidFill>
                <a:schemeClr val="tx1">
                  <a:lumMod val="85000"/>
                  <a:lumOff val="15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74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"/>
          <p:cNvSpPr txBox="1">
            <a:spLocks/>
          </p:cNvSpPr>
          <p:nvPr/>
        </p:nvSpPr>
        <p:spPr>
          <a:xfrm>
            <a:off x="8388424" y="-22402"/>
            <a:ext cx="3744416" cy="28803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2400"/>
              </a:spcBef>
              <a:buClr>
                <a:srgbClr val="C00000"/>
              </a:buClr>
              <a:buNone/>
            </a:pPr>
            <a:endParaRPr lang="ru-RU" sz="2000" kern="0" dirty="0" smtClean="0">
              <a:latin typeface="Trebuchet MS" panose="020B0603020202020204" pitchFamily="34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0" y="836713"/>
            <a:ext cx="9144000" cy="1304876"/>
          </a:xfrm>
        </p:spPr>
        <p:txBody>
          <a:bodyPr/>
          <a:lstStyle/>
          <a:p>
            <a:r>
              <a:rPr lang="en-US" dirty="0" smtClean="0">
                <a:latin typeface="Trebuchet MS" panose="020B0603020202020204" pitchFamily="34" charset="0"/>
              </a:rPr>
              <a:t>Latency </a:t>
            </a:r>
            <a:r>
              <a:rPr lang="ru-RU" dirty="0" smtClean="0">
                <a:latin typeface="Trebuchet MS" panose="020B0603020202020204" pitchFamily="34" charset="0"/>
              </a:rPr>
              <a:t>на примере поисковиков</a:t>
            </a:r>
            <a:endParaRPr lang="ru-RU" dirty="0">
              <a:latin typeface="Trebuchet MS" panose="020B0603020202020204" pitchFamily="34" charset="0"/>
            </a:endParaRPr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799457"/>
              </p:ext>
            </p:extLst>
          </p:nvPr>
        </p:nvGraphicFramePr>
        <p:xfrm>
          <a:off x="0" y="2297213"/>
          <a:ext cx="9144000" cy="401210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139952"/>
                <a:gridCol w="2304256"/>
                <a:gridCol w="2699792"/>
              </a:tblGrid>
              <a:tr h="1337369"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33736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rebuchet MS" panose="020B0603020202020204" pitchFamily="34" charset="0"/>
                        </a:rPr>
                        <a:t>Время отдачи</a:t>
                      </a:r>
                      <a:r>
                        <a:rPr lang="ru-RU" sz="2800" baseline="0" dirty="0" smtClean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ru-RU" sz="2800" baseline="0" dirty="0" smtClean="0">
                          <a:latin typeface="Trebuchet MS" panose="020B0603020202020204" pitchFamily="34" charset="0"/>
                        </a:rPr>
                        <a:t>страницы</a:t>
                      </a:r>
                      <a:r>
                        <a:rPr lang="en-US" sz="28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rebuchet MS" panose="020B0603020202020204" pitchFamily="34" charset="0"/>
                        </a:rPr>
                        <a:t>ms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rebuchet MS" panose="020B0603020202020204" pitchFamily="34" charset="0"/>
                        </a:rPr>
                        <a:t>180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64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  <a:tr h="1337369">
                <a:tc>
                  <a:txBody>
                    <a:bodyPr/>
                    <a:lstStyle/>
                    <a:p>
                      <a:pPr algn="l"/>
                      <a:r>
                        <a:rPr lang="ru-RU" sz="2800" dirty="0" smtClean="0">
                          <a:latin typeface="Trebuchet MS" panose="020B0603020202020204" pitchFamily="34" charset="0"/>
                        </a:rPr>
                        <a:t>Полное</a:t>
                      </a:r>
                      <a:r>
                        <a:rPr lang="ru-RU" sz="2800" baseline="0" dirty="0" smtClean="0">
                          <a:latin typeface="Trebuchet MS" panose="020B0603020202020204" pitchFamily="34" charset="0"/>
                        </a:rPr>
                        <a:t> время открытия </a:t>
                      </a:r>
                      <a:r>
                        <a:rPr lang="ru-RU" sz="2800" baseline="0" dirty="0" smtClean="0">
                          <a:latin typeface="Trebuchet MS" panose="020B0603020202020204" pitchFamily="34" charset="0"/>
                        </a:rPr>
                        <a:t>страницы</a:t>
                      </a:r>
                      <a:r>
                        <a:rPr lang="en-US" sz="2800" baseline="0" dirty="0" smtClean="0">
                          <a:latin typeface="Trebuchet MS" panose="020B0603020202020204" pitchFamily="34" charset="0"/>
                        </a:rPr>
                        <a:t>, </a:t>
                      </a:r>
                      <a:r>
                        <a:rPr lang="en-US" sz="2800" baseline="0" dirty="0" err="1" smtClean="0">
                          <a:latin typeface="Trebuchet MS" panose="020B0603020202020204" pitchFamily="34" charset="0"/>
                        </a:rPr>
                        <a:t>ms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1050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Trebuchet MS" panose="020B0603020202020204" pitchFamily="34" charset="0"/>
                        </a:rPr>
                        <a:t>800</a:t>
                      </a:r>
                      <a:endParaRPr lang="ru-RU" sz="2800" dirty="0">
                        <a:latin typeface="Trebuchet MS" panose="020B0603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" t="1216" r="1480" b="889"/>
          <a:stretch/>
        </p:blipFill>
        <p:spPr>
          <a:xfrm>
            <a:off x="6640434" y="2152800"/>
            <a:ext cx="2386800" cy="16056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586117"/>
            <a:ext cx="1271782" cy="635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3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346</Words>
  <Application>Microsoft Office PowerPoint</Application>
  <PresentationFormat>Экран (4:3)</PresentationFormat>
  <Paragraphs>131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Arial</vt:lpstr>
      <vt:lpstr>Trebuchet MS</vt:lpstr>
      <vt:lpstr>Оформление по умолчанию</vt:lpstr>
      <vt:lpstr>Миф об очень  сложном Highload</vt:lpstr>
      <vt:lpstr>Коротко  об авторе</vt:lpstr>
      <vt:lpstr>Highload — популярный  и дорогой buzzword</vt:lpstr>
      <vt:lpstr>Highload это необычные</vt:lpstr>
      <vt:lpstr>Презентация PowerPoint</vt:lpstr>
      <vt:lpstr>Как измерить обычность?</vt:lpstr>
      <vt:lpstr>Сколько вешать в граммах?</vt:lpstr>
      <vt:lpstr>RPS на примере 220Вольт</vt:lpstr>
      <vt:lpstr>Latency на примере поисковиков</vt:lpstr>
      <vt:lpstr>Презентация PowerPoint</vt:lpstr>
      <vt:lpstr>На что расходуются ms?</vt:lpstr>
      <vt:lpstr>База данных — всего лишь mysql и индексы</vt:lpstr>
      <vt:lpstr>Бэкенд — всего лишь Perl</vt:lpstr>
      <vt:lpstr>На что расходуются ms?</vt:lpstr>
      <vt:lpstr>265мс время  отклика —  какой это RPS </vt:lpstr>
      <vt:lpstr>На что  расходуются ms?</vt:lpstr>
      <vt:lpstr>Когда нужен серверный Highload?</vt:lpstr>
      <vt:lpstr>Кому нужен серверный Highload?</vt:lpstr>
      <vt:lpstr>Почему же сайты тормозят?</vt:lpstr>
      <vt:lpstr>Анти Highload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Сюда пишется название доклада (презентации). Желательно не превышать 3 строк.</dc:title>
  <dc:creator>Ирина</dc:creator>
  <cp:lastModifiedBy>Aleksandr Gornyj</cp:lastModifiedBy>
  <cp:revision>36</cp:revision>
  <dcterms:created xsi:type="dcterms:W3CDTF">2010-04-05T13:31:49Z</dcterms:created>
  <dcterms:modified xsi:type="dcterms:W3CDTF">2016-06-15T20:49:57Z</dcterms:modified>
</cp:coreProperties>
</file>