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0" name="Shape 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vk.com/evikbook" TargetMode="External"/><Relationship Id="rId3" Type="http://schemas.openxmlformats.org/officeDocument/2006/relationships/hyperlink" Target="https://www.facebook.com/evikbook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ctrTitle"/>
          </p:nvPr>
        </p:nvSpPr>
        <p:spPr>
          <a:xfrm>
            <a:off x="684212" y="692150"/>
            <a:ext cx="7772401" cy="1944688"/>
          </a:xfrm>
          <a:prstGeom prst="rect">
            <a:avLst/>
          </a:prstGeom>
        </p:spPr>
        <p:txBody>
          <a:bodyPr/>
          <a:lstStyle>
            <a:lvl1pPr defTabSz="905255">
              <a:defRPr b="1" sz="3564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Обзор архитектуры и технической реализации современного биллинга на базе Django</a:t>
            </a:r>
          </a:p>
        </p:txBody>
      </p:sp>
      <p:sp>
        <p:nvSpPr>
          <p:cNvPr id="41" name="Shape 41"/>
          <p:cNvSpPr/>
          <p:nvPr>
            <p:ph type="subTitle" sz="quarter" idx="1"/>
          </p:nvPr>
        </p:nvSpPr>
        <p:spPr>
          <a:xfrm>
            <a:off x="684212" y="2779712"/>
            <a:ext cx="7775576" cy="865188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800">
                <a:solidFill>
                  <a:srgbClr val="FFFFFF"/>
                </a:solidFill>
              </a:defRPr>
            </a:pPr>
            <a:r>
              <a:t>Волков Николай</a:t>
            </a:r>
          </a:p>
          <a:p>
            <a:pPr>
              <a:spcBef>
                <a:spcPts val="400"/>
              </a:spcBef>
              <a:defRPr sz="1800">
                <a:solidFill>
                  <a:srgbClr val="FFFFFF"/>
                </a:solidFill>
              </a:defRPr>
            </a:pPr>
            <a:r>
              <a:t>17 июня 2016 года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Инструменты для логирования и мониторинга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Datadog + Custom events + Sentry =&gt; SlackChat для монитора железа и собственных событий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ElasticSearch + LogStash + Kibana для мониторинга событий в системе (до 5 000 000 строк в сутки)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Flower для мониторинга Cеlery (до 2 000 000 задач в месяц)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Как тестировать логику?</a:t>
            </a:r>
          </a:p>
        </p:txBody>
      </p:sp>
      <p:sp>
        <p:nvSpPr>
          <p:cNvPr id="71" name="Shape 71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Создание и продление подписок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Будущие списания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Будущие актирование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Поведение сервера лицензий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Email и СМС уведомления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 defTabSz="740663">
              <a:defRPr b="1" sz="2268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Мы написали для тестов машину времени и она оказалась не так сложна как полезна! Главное все правильно заложить в core.</a:t>
            </a:r>
          </a:p>
        </p:txBody>
      </p:sp>
      <p:pic>
        <p:nvPicPr>
          <p:cNvPr id="74" name="0_19195d_c3b58546_XXL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50418" y="2548604"/>
            <a:ext cx="5689848" cy="37172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Что нужно машине времени?</a:t>
            </a:r>
          </a:p>
        </p:txBody>
      </p:sp>
      <p:sp>
        <p:nvSpPr>
          <p:cNvPr id="77" name="Shape 77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Флаг режима песочницы в request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Свой datetime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Событие закрытие дня клиента/подписки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Вопросы?</a:t>
            </a:r>
          </a:p>
        </p:txBody>
      </p:sp>
      <p:sp>
        <p:nvSpPr>
          <p:cNvPr id="80" name="Shape 80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priceplan.pro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nik@priceplan.pro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u="sng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hlinkClick r:id="rId2" invalidUrl="" action="" tgtFrame="" tooltip="" history="1" highlightClick="0" endSnd="0"/>
              </a:rPr>
              <a:t>https://vk.com/evikbook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u="sng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hlinkClick r:id="rId3" invalidUrl="" action="" tgtFrame="" tooltip="" history="1" highlightClick="0" endSnd="0"/>
              </a:rPr>
              <a:t>https://www.facebook.com/evikbook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Что такое биллинг в SaaS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Обычно все начинается с личного кабинета и витрины продуктов, но если капнуть глубже…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А если капнуть глубже, то биллинг в идеале должен еще уметь…</a:t>
            </a:r>
          </a:p>
        </p:txBody>
      </p:sp>
      <p:sp>
        <p:nvSpPr>
          <p:cNvPr id="47" name="Shape 47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Введет баланс клиента (пополнение, списание, история)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Работать с счетчиками (производить снятие и расчет)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Управляет блокировками (сервер лицензий)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Формулирует счета и закрывающие документы (акты, счет-фактуры)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Операции над подписками: Downgrade, Upgrade, Crossgrade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Минимальный сore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/>
              <a:t>Client, Product, Transaction, Invoice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/>
              <a:t>Subscribe</a:t>
            </a:r>
            <a:r>
              <a:t> - имеет в себе 4 ключевых метода</a:t>
            </a:r>
          </a:p>
          <a:p>
            <a:pPr lvl="1" marL="800100" indent="-342900"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/>
              <a:t>calculate</a:t>
            </a:r>
            <a:r>
              <a:t> - вычисления стоимости подписки при указанных значениях и настройках </a:t>
            </a:r>
            <a:r>
              <a:rPr b="1"/>
              <a:t>Product </a:t>
            </a:r>
            <a:r>
              <a:t>(не забываем по прорату)</a:t>
            </a:r>
          </a:p>
          <a:p>
            <a:pPr lvl="1" marL="800100" indent="-342900"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/>
              <a:t>renewal</a:t>
            </a:r>
            <a:r>
              <a:t> - продление подписки</a:t>
            </a:r>
          </a:p>
          <a:p>
            <a:pPr lvl="1" marL="800100" indent="-342900"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/>
              <a:t>cancel</a:t>
            </a:r>
            <a:r>
              <a:t> - отмена подписки с возвратом денежных средств на балланс </a:t>
            </a:r>
          </a:p>
          <a:p>
            <a:pPr lvl="1" marL="800100" indent="-342900"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b="1"/>
              <a:t>billing</a:t>
            </a:r>
            <a:r>
              <a:t> - биллинг подписки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Технологии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Django 1.7 (зачем? мы любим ее батарейки. И ORM у нее тоже хороший, он не даст Вам забыть SQL)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Celery (биллинг каждого клиента выполняется в отдельной задачи, очереди разделены по приоритетам)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Django-Rest-Framework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ElasticSearch (haystack)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PostgreSQL (у каждого кастомера своя схема)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Redis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Docker (на 4 серверах около 20 запущенных контейнеров)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Общий рекомендации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Храните деньги в Decimal с точностью 8  =)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Серверу лицензий нужна большая кнопка «ON»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Максимально информативные ошибки в RestAPI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Lock пользователя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Не забывайте про правило проратирования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Что за проративрование?</a:t>
            </a:r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Проратированем в биллинге считаетя расчет стоимоси услуги за часть заданного периода.</a:t>
            </a:r>
          </a:p>
          <a:p>
            <a:pPr lvl="1" marL="800100" indent="-342900"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По календарному месяцу (то есть в марте 31 день, а в апере 30)</a:t>
            </a:r>
          </a:p>
          <a:p>
            <a:pPr lvl="1" marL="800100" indent="-342900"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Фиксировнно (в любом месяце определенное количество дней).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Где нужно закладывать больше гибкости?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457200" y="2708275"/>
            <a:ext cx="8229600" cy="316865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У каждой подписки может быть свая стоимость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Создание подписки в прошлом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Досрочное актирование подписки 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Продукт должен состоять из N расширяемых ценообразующих переменных </a:t>
            </a:r>
          </a:p>
          <a:p>
            <a:pPr>
              <a:spcBef>
                <a:spcPts val="400"/>
              </a:spcBef>
              <a:buChar char="•"/>
              <a:defRPr sz="20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Расширение продуктов на лету (хотя бы добавление новых опций)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/>
          </p:nvPr>
        </p:nvSpPr>
        <p:spPr>
          <a:xfrm>
            <a:off x="457200" y="1341437"/>
            <a:ext cx="8229600" cy="1079501"/>
          </a:xfrm>
          <a:prstGeom prst="rect">
            <a:avLst/>
          </a:prstGeom>
        </p:spPr>
        <p:txBody>
          <a:bodyPr/>
          <a:lstStyle>
            <a:lvl1pPr>
              <a:defRPr b="1" sz="28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Инструменты для логирования и мониторинга</a:t>
            </a:r>
          </a:p>
        </p:txBody>
      </p:sp>
      <p:pic>
        <p:nvPicPr>
          <p:cNvPr id="65" name="bbb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99570" y="2307480"/>
            <a:ext cx="5217143" cy="3716240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Оформление по умолчанию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Оформление по умолчани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Оформление по умолчанию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Оформление по умолчани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