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79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80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42" Type="http://schemas.openxmlformats.org/officeDocument/2006/relationships/slide" Target="slides/slide38.xml"/><Relationship Id="rId86" Type="http://schemas.openxmlformats.org/officeDocument/2006/relationships/slide" Target="slides/slide82.xml"/><Relationship Id="rId41" Type="http://schemas.openxmlformats.org/officeDocument/2006/relationships/slide" Target="slides/slide37.xml"/><Relationship Id="rId85" Type="http://schemas.openxmlformats.org/officeDocument/2006/relationships/slide" Target="slides/slide81.xml"/><Relationship Id="rId44" Type="http://schemas.openxmlformats.org/officeDocument/2006/relationships/slide" Target="slides/slide40.xml"/><Relationship Id="rId88" Type="http://schemas.openxmlformats.org/officeDocument/2006/relationships/slide" Target="slides/slide84.xml"/><Relationship Id="rId43" Type="http://schemas.openxmlformats.org/officeDocument/2006/relationships/slide" Target="slides/slide39.xml"/><Relationship Id="rId87" Type="http://schemas.openxmlformats.org/officeDocument/2006/relationships/slide" Target="slides/slide8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89" Type="http://schemas.openxmlformats.org/officeDocument/2006/relationships/slide" Target="slides/slide85.xml"/><Relationship Id="rId80" Type="http://schemas.openxmlformats.org/officeDocument/2006/relationships/slide" Target="slides/slide76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31" Type="http://schemas.openxmlformats.org/officeDocument/2006/relationships/slide" Target="slides/slide27.xml"/><Relationship Id="rId75" Type="http://schemas.openxmlformats.org/officeDocument/2006/relationships/slide" Target="slides/slide71.xml"/><Relationship Id="rId30" Type="http://schemas.openxmlformats.org/officeDocument/2006/relationships/slide" Target="slides/slide26.xml"/><Relationship Id="rId74" Type="http://schemas.openxmlformats.org/officeDocument/2006/relationships/slide" Target="slides/slide70.xml"/><Relationship Id="rId33" Type="http://schemas.openxmlformats.org/officeDocument/2006/relationships/slide" Target="slides/slide29.xml"/><Relationship Id="rId77" Type="http://schemas.openxmlformats.org/officeDocument/2006/relationships/slide" Target="slides/slide73.xml"/><Relationship Id="rId32" Type="http://schemas.openxmlformats.org/officeDocument/2006/relationships/slide" Target="slides/slide28.xml"/><Relationship Id="rId76" Type="http://schemas.openxmlformats.org/officeDocument/2006/relationships/slide" Target="slides/slide72.xml"/><Relationship Id="rId35" Type="http://schemas.openxmlformats.org/officeDocument/2006/relationships/slide" Target="slides/slide31.xml"/><Relationship Id="rId79" Type="http://schemas.openxmlformats.org/officeDocument/2006/relationships/slide" Target="slides/slide75.xml"/><Relationship Id="rId34" Type="http://schemas.openxmlformats.org/officeDocument/2006/relationships/slide" Target="slides/slide30.xml"/><Relationship Id="rId78" Type="http://schemas.openxmlformats.org/officeDocument/2006/relationships/slide" Target="slides/slide74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91" Type="http://schemas.openxmlformats.org/officeDocument/2006/relationships/slide" Target="slides/slide87.xml"/><Relationship Id="rId90" Type="http://schemas.openxmlformats.org/officeDocument/2006/relationships/slide" Target="slides/slide86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0: Потому что кошелек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i: Кошелек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i: Кошелек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+ Миллера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+ Миллера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И что делать?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И что делать?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0: Тратить на борьбу или мирится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0: Тратить на борьбу или мирится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Красная черта: идеал vs хак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Красная черта: идеал vs хак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Красная черта (ставим где хотим)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Красная черта (ставим где хотим)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Деление на ожидаемые и неожиданные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Деление на ожидаемые и неожиданные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О - programmer, Н - operational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О - programmer, Н - operational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Методы борьбы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Методы борьбы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 Типы - один из методов б. с ожид.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Заставка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ru"/>
              <a:t>0: почему кодить сложно?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@ Типы - один из методов б. с ожид.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i: Типы - капканы для ошибок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i: Типы - капканы для ошибок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Выдержка из wikipedia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Выдержка из wikipedia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Граф dynamic, static, strong, weak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Граф dynamic, static, strong, weak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Код без капкана и с ним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Код без капкана и с ним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 string @ id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 string @ id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+/- dynamic и static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+/- dynamic и static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i: Иссл. Систем типов продолжаются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i: Иссл. Систем типов продолжаются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0: А мы продолжаем писать код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0: А мы продолжаем писать код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i: Agile! (+ об enterprise)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i: Agile! (+ об enterprise)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Обычно пишем в 2 этапа: fast -&gt; slow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0: почему кодить сложно?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err, 0 price, young, edu, m. purse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Обычно пишем в 2 этапа: fast -&gt; slow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Python, затем переписали на Java (d -&gt; s)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Python, затем переписали на Java (d-&gt;s)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Дорого (плюс баги итд)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Дорого (плюс баги итд)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0: Еще варианты?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0: Еще варианты?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 0 Gradual Typing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@ 0 Gradual Typing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0 Лучшее от обоих миров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0 Лучшее от обоих миров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Вначале пишем без типов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Вначале пишем без типов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Добавляем постепенно и где надо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Добавляем постепенно и где надо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 постепенно @ где надо = круто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 постепенно @ где надо = круто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Где ЭТО есть? Список языков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Где ЭТО есть? Список языков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Javacript -&gt; Typescript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err, 0 price, young, edu, m. purse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@: ошибки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Javacript -&gt; Typescript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Python -&gt; 3.5 Type Hints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Python -&gt; 3.5 Type Hints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PHP -&gt; 7.0 Scalar Type Declarations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PHP -&gt; 7.0 Scalar Type Declarations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Ruby -&gt; contracts.ruby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Ruby -&gt; contracts.ruby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C# 3.0 Type Inference + далее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C# 3.0 Type Inference + далее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Java: JEP 286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Java: JEP 286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Тенденции: с обоих флангов (grayed)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Shape 3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Тенденции: с обоих флангов (grayed)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 Мы поговорим о своем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Shape 3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 Мы поговорим о своем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 И не о своем (+ node, server side)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Shape 3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 И не о своем (+ node, server side)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как ЭТО выглядит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Shape 3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как ЭТО выглядит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 str @ string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@: ошибки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Operational error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Shape 3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 str @ string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запуск mypy/tsc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запуск mypy/tsc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@mypy PEP 3107 Py 3.0 syntax</a:t>
            </a: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Shape 3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@mypy PEP 3107 Py 3.0 syntax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PEP 0484 Py 3.5 semantics + sigs + планы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Shape 4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PEP 0484 Py 3.5 semantics + sigs + планы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отдельный линтер mypy + бонусы + pycharm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Shape 4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отдельный линтер mypy + бонусы + pycharm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@tsc свой язык, Хейлсберг</a:t>
            </a: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Shape 4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@tsc свой язык, Хейлсберг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ES2015 + 16 + типы</a:t>
            </a: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Shape 4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ES2015 + 16 + типы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компилируется в js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Shape 4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компилируется в js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где расставлять? python, sig</a:t>
            </a: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Shape 4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где расставлять? python, sig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mypy: расширяет для всего остального</a:t>
            </a: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Shape 4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mypy: расширяет для всего остального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ts: везде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Operational error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Programmer error</a:t>
            </a: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Shape 4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ts: везде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оба: @ инфер</a:t>
            </a: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Shape 4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оба: @ инфер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капкан для составных, py: class</a:t>
            </a: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Shape 4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капкан для составных, py: class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ts: можно как ! классы, так и inplace</a:t>
            </a: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9" name="Shape 4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ts: можно как ! классы, так и inplace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nominal typing vs structural typing</a:t>
            </a: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Shape 4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nominal typing vs structural typing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для контейнеров: py</a:t>
            </a: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Shape 4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для контейнеров: py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ts: контейнеры вот так</a:t>
            </a: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Shape 5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ts: контейнеры вот так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py: + синтакс, + “typing”; ts: + собственный</a:t>
            </a: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Shape 5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py: + синтакс, + “typing”; ts: + собственный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интерлюд: forward ref: py</a:t>
            </a: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Shape 5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интерлюд: forward ref: py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интерлюд: forward ref: ts</a:t>
            </a: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1" name="Shape 5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интерлюд: forward ref: 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для генериков: py: TypeVar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Programmer error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i: Expectation vs reality</a:t>
            </a: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Shape 5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для генериков: py: TypeVar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для генериков: ts: &lt;&gt;</a:t>
            </a: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Shape 5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для генериков: ts: &lt;&gt;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спецкапканы: много</a:t>
            </a: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Shape 5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спецкапканы: много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обратн. совм. py: только если типы</a:t>
            </a: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9" name="Shape 5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обратн. совм. py: только если типы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ru"/>
              <a:t>исключ: глобал, + pyi</a:t>
            </a: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Shape 5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исключ: глобал, + pyi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py: тип Any</a:t>
            </a: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Shape 5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py: тип Any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py: “# type: ignore”</a:t>
            </a: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Shape 5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py: “# type: ignore”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py: 2.x через комменты</a:t>
            </a: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7" name="Shape 5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py: 2.x через комменты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py: typeshed</a:t>
            </a: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2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4" name="Shape 5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py: typeshed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ts: интероп js/ts</a:t>
            </a: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Shape 5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Shape 5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ts: интероп js/ts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ts: тип any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i: Expectation vs reality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0: Почему так?!? (разрабы идиоты?)</a:t>
            </a: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Shape 5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ts: тип any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ts: tsd</a:t>
            </a: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Shape 6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ts: tsd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ts: typings</a:t>
            </a: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2" name="Shape 6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ts: typings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0: выводы</a:t>
            </a: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9" name="Shape 6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0: выводы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py: начинайте, один день</a:t>
            </a: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Shape 6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py: начинайте, один день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ts: все сложно. но время подход.</a:t>
            </a: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Shape 6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ts: все сложно. новремя подход.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помните о кошельке! баги потому...</a:t>
            </a: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8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Shape 6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0" name="Shape 6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помните о кошельке! баги потому…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все</a:t>
            </a: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Shape 6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Все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0: Почему так?!? (разрабы идиоты?)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0: Потому что кошелек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8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6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03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0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jpg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6.xml"/><Relationship Id="rId3" Type="http://schemas.openxmlformats.org/officeDocument/2006/relationships/image" Target="../media/image04.jpg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7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Почему так?!?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2823000" y="1152475"/>
            <a:ext cx="23160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800">
                <a:solidFill>
                  <a:schemeClr val="dk2"/>
                </a:solidFill>
              </a:rPr>
              <a:t>Потому что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4783418" y="1152475"/>
            <a:ext cx="1796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800">
                <a:solidFill>
                  <a:schemeClr val="dk2"/>
                </a:solidFill>
              </a:rPr>
              <a:t>кошелек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Почему так?!?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6626" y="1917125"/>
            <a:ext cx="2030749" cy="2801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/>
        </p:nvSpPr>
        <p:spPr>
          <a:xfrm>
            <a:off x="2823000" y="1152475"/>
            <a:ext cx="23160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800">
                <a:solidFill>
                  <a:schemeClr val="dk2"/>
                </a:solidFill>
              </a:rPr>
              <a:t>Потому что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4783418" y="1152475"/>
            <a:ext cx="1796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800">
                <a:solidFill>
                  <a:schemeClr val="dk2"/>
                </a:solidFill>
              </a:rPr>
              <a:t>кошелек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Почему так?!?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6626" y="1917125"/>
            <a:ext cx="2030749" cy="2801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2823000" y="1152475"/>
            <a:ext cx="23160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800">
                <a:solidFill>
                  <a:schemeClr val="dk2"/>
                </a:solidFill>
              </a:rPr>
              <a:t>Потому что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4783422" y="1152475"/>
            <a:ext cx="1796399" cy="7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800">
                <a:solidFill>
                  <a:schemeClr val="dk2"/>
                </a:solidFill>
              </a:rPr>
              <a:t>кошелек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6272775" y="1152475"/>
            <a:ext cx="1796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800">
                <a:solidFill>
                  <a:schemeClr val="dk2"/>
                </a:solidFill>
              </a:rPr>
              <a:t>Миллера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И что делать?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И что делать?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Тратить время и деньги на борьбу?</a:t>
            </a:r>
          </a:p>
          <a:p>
            <a:pPr lvl="0" rtl="0">
              <a:spcBef>
                <a:spcPts val="0"/>
              </a:spcBef>
              <a:buNone/>
            </a:pPr>
            <a:r>
              <a:rPr lang="ru"/>
              <a:t>Мириться с fail’ами?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И что делать?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57200" y="1756225"/>
            <a:ext cx="2626500" cy="23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2"/>
                </a:solidFill>
              </a:rPr>
              <a:t>Идеальный продукт: не глючит, не падает, не существует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6060300" y="1756225"/>
            <a:ext cx="2626500" cy="23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ru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Хак на коленке: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ru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Иногда работает на компьютере автора</a:t>
            </a:r>
          </a:p>
        </p:txBody>
      </p:sp>
      <p:cxnSp>
        <p:nvCxnSpPr>
          <p:cNvPr id="147" name="Shape 147"/>
          <p:cNvCxnSpPr>
            <a:stCxn id="145" idx="3"/>
            <a:endCxn id="146" idx="1"/>
          </p:cNvCxnSpPr>
          <p:nvPr/>
        </p:nvCxnSpPr>
        <p:spPr>
          <a:xfrm>
            <a:off x="3083700" y="2921875"/>
            <a:ext cx="29766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148" name="Shape 148"/>
          <p:cNvCxnSpPr/>
          <p:nvPr/>
        </p:nvCxnSpPr>
        <p:spPr>
          <a:xfrm>
            <a:off x="4544775" y="1765300"/>
            <a:ext cx="0" cy="20682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9" name="Shape 149"/>
          <p:cNvSpPr txBox="1"/>
          <p:nvPr/>
        </p:nvSpPr>
        <p:spPr>
          <a:xfrm>
            <a:off x="5152575" y="4060375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ru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Красная черта</a:t>
            </a:r>
          </a:p>
        </p:txBody>
      </p:sp>
      <p:cxnSp>
        <p:nvCxnSpPr>
          <p:cNvPr id="150" name="Shape 150"/>
          <p:cNvCxnSpPr/>
          <p:nvPr/>
        </p:nvCxnSpPr>
        <p:spPr>
          <a:xfrm rot="10800000">
            <a:off x="4698998" y="3633923"/>
            <a:ext cx="571500" cy="44460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med" w="med" type="none"/>
            <a:tailEnd len="lg" w="lg" type="triangl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И что делать?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457200" y="1756225"/>
            <a:ext cx="2626500" cy="23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chemeClr val="dk2"/>
                </a:solidFill>
              </a:rPr>
              <a:t>Идеальный продукт: не глючит, не падает, не существует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6060300" y="1756225"/>
            <a:ext cx="2626500" cy="23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ru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Хак на коленке: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ru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Иногда работает на компьютере автора</a:t>
            </a:r>
          </a:p>
        </p:txBody>
      </p:sp>
      <p:cxnSp>
        <p:nvCxnSpPr>
          <p:cNvPr id="158" name="Shape 158"/>
          <p:cNvCxnSpPr>
            <a:stCxn id="156" idx="3"/>
            <a:endCxn id="157" idx="1"/>
          </p:cNvCxnSpPr>
          <p:nvPr/>
        </p:nvCxnSpPr>
        <p:spPr>
          <a:xfrm>
            <a:off x="3083700" y="2921875"/>
            <a:ext cx="2976600" cy="0"/>
          </a:xfrm>
          <a:prstGeom prst="straightConnector1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159" name="Shape 159"/>
          <p:cNvCxnSpPr/>
          <p:nvPr/>
        </p:nvCxnSpPr>
        <p:spPr>
          <a:xfrm>
            <a:off x="5616900" y="1756225"/>
            <a:ext cx="0" cy="20682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0" name="Shape 160"/>
          <p:cNvSpPr txBox="1"/>
          <p:nvPr/>
        </p:nvSpPr>
        <p:spPr>
          <a:xfrm>
            <a:off x="457200" y="4178300"/>
            <a:ext cx="5112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i="0" lang="ru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Наша черта. Где хотим, там и пролегает.</a:t>
            </a:r>
          </a:p>
        </p:txBody>
      </p:sp>
      <p:cxnSp>
        <p:nvCxnSpPr>
          <p:cNvPr id="161" name="Shape 161"/>
          <p:cNvCxnSpPr/>
          <p:nvPr/>
        </p:nvCxnSpPr>
        <p:spPr>
          <a:xfrm flipH="1" rot="10800000">
            <a:off x="5016500" y="3724698"/>
            <a:ext cx="399300" cy="4536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triangl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Деление fail’ов по нашему к ним отношению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457200" y="1200150"/>
            <a:ext cx="39018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000">
                <a:solidFill>
                  <a:srgbClr val="6D9EEB"/>
                </a:solidFill>
              </a:rPr>
              <a:t>Ожидаемые ошибки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chemeClr val="dk2"/>
                </a:solidFill>
              </a:rPr>
              <a:t>Хотим тратить время и деньги, чтобы исправить ошибку программиста или адаптировать программу к неожиданному окружению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4559075" y="1200150"/>
            <a:ext cx="41277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000">
                <a:solidFill>
                  <a:srgbClr val="E06666"/>
                </a:solidFill>
              </a:rPr>
              <a:t>Неожиданные ошибки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chemeClr val="dk2"/>
                </a:solidFill>
              </a:rPr>
              <a:t>Хотим узнать о ней. А затем либо перенести в ожидаемые, либо перезагрузить сервер и забыть.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Деление fail’ов по нашему к ним отношению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457200" y="1200150"/>
            <a:ext cx="39018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000">
                <a:solidFill>
                  <a:srgbClr val="B7B7B7"/>
                </a:solidFill>
              </a:rPr>
              <a:t>Ожидаемые ошибки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B7B7B7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B7B7B7"/>
                </a:solidFill>
              </a:rPr>
              <a:t>Хотим тратить время и деньги, чтобы исправить ошибку программиста или адаптировать программу к неожиданному окружению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ru" sz="1800">
                <a:solidFill>
                  <a:schemeClr val="dk2"/>
                </a:solidFill>
              </a:rPr>
              <a:t>Большинство - programmer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4559075" y="1200150"/>
            <a:ext cx="41277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3000">
                <a:solidFill>
                  <a:srgbClr val="B7B7B7"/>
                </a:solidFill>
              </a:rPr>
              <a:t>Неожиданные ошибки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B7B7B7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B7B7B7"/>
                </a:solidFill>
              </a:rPr>
              <a:t>Хотим узнать о ней. А затем либо перенести в ожидаемые, либо перезагрузить сервер и забыть.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ru" sz="1800">
                <a:solidFill>
                  <a:schemeClr val="dk2"/>
                </a:solidFill>
              </a:rPr>
              <a:t>Большинство - operational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Как мы боремся с fail’ами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457200" y="1200150"/>
            <a:ext cx="39018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B7B7B7"/>
              </a:solidFill>
            </a:endParaRP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800">
                <a:solidFill>
                  <a:schemeClr val="dk2"/>
                </a:solidFill>
              </a:rPr>
              <a:t>testing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800">
                <a:solidFill>
                  <a:schemeClr val="dk2"/>
                </a:solidFill>
              </a:rPr>
              <a:t>coding standard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800">
                <a:solidFill>
                  <a:schemeClr val="dk2"/>
                </a:solidFill>
              </a:rPr>
              <a:t>code review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800">
                <a:solidFill>
                  <a:schemeClr val="dk2"/>
                </a:solidFill>
              </a:rPr>
              <a:t>linters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800">
                <a:solidFill>
                  <a:schemeClr val="dk2"/>
                </a:solidFill>
              </a:rPr>
              <a:t>types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800">
                <a:solidFill>
                  <a:schemeClr val="dk2"/>
                </a:solidFill>
              </a:rPr>
              <a:t>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ru" sz="1800">
                <a:solidFill>
                  <a:schemeClr val="dk2"/>
                </a:solidFill>
              </a:rPr>
              <a:t>Большинство - programmer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4559075" y="1200150"/>
            <a:ext cx="41277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B7B7B7"/>
              </a:solidFill>
            </a:endParaRP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800">
                <a:solidFill>
                  <a:schemeClr val="dk2"/>
                </a:solidFill>
              </a:rPr>
              <a:t>testing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800">
                <a:solidFill>
                  <a:schemeClr val="dk2"/>
                </a:solidFill>
              </a:rPr>
              <a:t>monitoring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800">
                <a:solidFill>
                  <a:schemeClr val="dk2"/>
                </a:solidFill>
              </a:rPr>
              <a:t>watchdog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800">
                <a:solidFill>
                  <a:schemeClr val="dk2"/>
                </a:solidFill>
              </a:rPr>
              <a:t>distributed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800">
                <a:solidFill>
                  <a:schemeClr val="dk2"/>
                </a:solidFill>
              </a:rPr>
              <a:t>fault tolerant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lang="ru" sz="1800">
                <a:solidFill>
                  <a:schemeClr val="dk2"/>
                </a:solidFill>
              </a:rPr>
              <a:t>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B7B7B7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ru" sz="1800">
                <a:solidFill>
                  <a:schemeClr val="dk2"/>
                </a:solidFill>
              </a:rPr>
              <a:t>Большинство - operational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titled-1.png"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1137" y="2354662"/>
            <a:ext cx="203835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2392912" y="1450762"/>
            <a:ext cx="4478700" cy="8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100"/>
              <a:t>Григорий Петров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2272387" y="2992837"/>
            <a:ext cx="4307100" cy="6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ru" sz="3400"/>
              <a:t>Python vs TypeScript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rgbClr val="B7B7B7"/>
                </a:solidFill>
              </a:rPr>
              <a:t>Как мы боремся с fail’ами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457200" y="1200150"/>
            <a:ext cx="39018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B7B7B7"/>
              </a:solidFill>
            </a:endParaRP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testing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coding standard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code review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linters</a:t>
            </a:r>
          </a:p>
          <a:p>
            <a:pPr indent="-342900" lvl="0" marL="457200" rtl="0">
              <a:spcBef>
                <a:spcPts val="0"/>
              </a:spcBef>
              <a:buClr>
                <a:srgbClr val="FF0000"/>
              </a:buClr>
              <a:buSzPct val="100000"/>
              <a:buChar char="-"/>
            </a:pPr>
            <a:r>
              <a:rPr b="1" lang="ru" sz="1800">
                <a:solidFill>
                  <a:srgbClr val="FF0000"/>
                </a:solidFill>
              </a:rPr>
              <a:t>types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B7B7B7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B7B7B7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ru" sz="1800">
                <a:solidFill>
                  <a:srgbClr val="B7B7B7"/>
                </a:solidFill>
              </a:rPr>
              <a:t>Большинство - programmer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4559075" y="1200150"/>
            <a:ext cx="41277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B7B7B7"/>
              </a:solidFill>
            </a:endParaRP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testing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monitoring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watchdog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distributed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fault tolerant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B7B7B7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B7B7B7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ru" sz="1800">
                <a:solidFill>
                  <a:srgbClr val="B7B7B7"/>
                </a:solidFill>
              </a:rPr>
              <a:t>Большинство - operational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Типы: капкан для ошибок</a:t>
            </a:r>
          </a:p>
        </p:txBody>
      </p:sp>
      <p:pic>
        <p:nvPicPr>
          <p:cNvPr id="195" name="Shape 1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6000" y="1451150"/>
            <a:ext cx="4812000" cy="3109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/>
              <a:t>Типы: капкан для ошибок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lvl="0" rtl="0">
              <a:spcBef>
                <a:spcPts val="0"/>
              </a:spcBef>
              <a:buNone/>
            </a:pPr>
            <a:r>
              <a:rPr lang="ru" sz="2800"/>
              <a:t>The main purpose of a type system is to reduce possibilities for bugs in computer programs</a:t>
            </a:r>
          </a:p>
          <a:p>
            <a:pPr indent="-406400" lvl="0" marL="457200" algn="r">
              <a:spcBef>
                <a:spcPts val="0"/>
              </a:spcBef>
              <a:buSzPct val="100000"/>
              <a:buChar char="-"/>
            </a:pPr>
            <a:r>
              <a:rPr lang="ru" sz="2800"/>
              <a:t>wikipedia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Как работают капканы</a:t>
            </a:r>
          </a:p>
        </p:txBody>
      </p:sp>
      <p:pic>
        <p:nvPicPr>
          <p:cNvPr id="207" name="Shape 2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6712" y="1093912"/>
            <a:ext cx="5550574" cy="3741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x="243850" y="590925"/>
            <a:ext cx="4194000" cy="256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/>
              <a:t>Без капкана: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40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latin typeface="Courier New"/>
                <a:ea typeface="Courier New"/>
                <a:cs typeface="Courier New"/>
                <a:sym typeface="Courier New"/>
              </a:rPr>
              <a:t>def addUser(name): …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latin typeface="Courier New"/>
                <a:ea typeface="Courier New"/>
                <a:cs typeface="Courier New"/>
                <a:sym typeface="Courier New"/>
              </a:rPr>
              <a:t># где-то в другом месте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latin typeface="Courier New"/>
                <a:ea typeface="Courier New"/>
                <a:cs typeface="Courier New"/>
                <a:sym typeface="Courier New"/>
              </a:rPr>
              <a:t>addUser(user.name)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4706150" y="590925"/>
            <a:ext cx="4194000" cy="256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/>
              <a:t>С капканом: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40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latin typeface="Courier New"/>
                <a:ea typeface="Courier New"/>
                <a:cs typeface="Courier New"/>
                <a:sym typeface="Courier New"/>
              </a:rPr>
              <a:t>def addUser(name: str): ...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 sz="1400">
                <a:latin typeface="Courier New"/>
                <a:ea typeface="Courier New"/>
                <a:cs typeface="Courier New"/>
                <a:sym typeface="Courier New"/>
              </a:rPr>
              <a:t># где-то в другом месте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 sz="1400">
                <a:latin typeface="Courier New"/>
                <a:ea typeface="Courier New"/>
                <a:cs typeface="Courier New"/>
                <a:sym typeface="Courier New"/>
              </a:rPr>
              <a:t>addUser(user.name)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243850" y="3083325"/>
            <a:ext cx="4194000" cy="1832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/>
              <a:t>Через полгода: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40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latin typeface="Courier New"/>
                <a:ea typeface="Courier New"/>
                <a:cs typeface="Courier New"/>
                <a:sym typeface="Courier New"/>
              </a:rPr>
              <a:t># жертва рефаторинга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latin typeface="Courier New"/>
                <a:ea typeface="Courier New"/>
                <a:cs typeface="Courier New"/>
                <a:sym typeface="Courier New"/>
              </a:rPr>
              <a:t>addUser(id)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4706150" y="3083325"/>
            <a:ext cx="4194000" cy="1832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/>
              <a:t>Через полгода: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40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latin typeface="Courier New"/>
                <a:ea typeface="Courier New"/>
                <a:cs typeface="Courier New"/>
                <a:sym typeface="Courier New"/>
              </a:rPr>
              <a:t># ошибка проверки типов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 sz="1400">
                <a:latin typeface="Courier New"/>
                <a:ea typeface="Courier New"/>
                <a:cs typeface="Courier New"/>
                <a:sym typeface="Courier New"/>
              </a:rPr>
              <a:t>addUser(id)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243850" y="590925"/>
            <a:ext cx="4194000" cy="256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</a:rPr>
              <a:t>Без капкана: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B7B7B7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def addUser(name): …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 sz="1400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# где-то в другом месте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addUser(user.name)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4706150" y="590925"/>
            <a:ext cx="4194000" cy="256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</a:rPr>
              <a:t>С капканом: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B7B7B7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def addUser(name: </a:t>
            </a:r>
            <a:r>
              <a:rPr b="1" lang="ru" sz="1400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r>
              <a:rPr b="1" lang="ru" sz="140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): …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 sz="1400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 sz="140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# где-то в другом месте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 sz="140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addUser(user.name)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243850" y="3083325"/>
            <a:ext cx="4194000" cy="1832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</a:rPr>
              <a:t>Через полгода: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B7B7B7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# жертва рефаторинга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addUser(id)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B7B7B7"/>
              </a:solidFill>
            </a:endParaRP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4706150" y="3083325"/>
            <a:ext cx="4194000" cy="1832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</a:rPr>
              <a:t>Через полгода: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B7B7B7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 sz="140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# ошибка проверки типов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 sz="140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addUser(</a:t>
            </a:r>
            <a:r>
              <a:rPr b="1" lang="ru" sz="1400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id</a:t>
            </a:r>
            <a:r>
              <a:rPr b="1" lang="ru" sz="1400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Плюсы и минусы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 sz="1800"/>
              <a:t>Dynamic typing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/>
          </a:p>
          <a:p>
            <a:pPr indent="-342900" lvl="0" marL="457200" rtl="0">
              <a:spcBef>
                <a:spcPts val="0"/>
              </a:spcBef>
              <a:buClr>
                <a:srgbClr val="6AA84F"/>
              </a:buClr>
              <a:buSzPct val="100000"/>
              <a:buChar char="-"/>
            </a:pPr>
            <a:r>
              <a:rPr lang="ru" sz="1800">
                <a:solidFill>
                  <a:srgbClr val="6AA84F"/>
                </a:solidFill>
              </a:rPr>
              <a:t>Скорость разработки</a:t>
            </a:r>
          </a:p>
          <a:p>
            <a:pPr indent="-342900" lvl="0" marL="457200" rtl="0">
              <a:spcBef>
                <a:spcPts val="0"/>
              </a:spcBef>
              <a:buClr>
                <a:srgbClr val="CC0000"/>
              </a:buClr>
              <a:buSzPct val="100000"/>
              <a:buChar char="-"/>
            </a:pPr>
            <a:r>
              <a:rPr lang="ru" sz="1800">
                <a:solidFill>
                  <a:srgbClr val="CC0000"/>
                </a:solidFill>
              </a:rPr>
              <a:t>Капканы срабатывают не сразу</a:t>
            </a:r>
          </a:p>
          <a:p>
            <a:pPr indent="-342900" lvl="0" marL="457200">
              <a:spcBef>
                <a:spcPts val="0"/>
              </a:spcBef>
              <a:buClr>
                <a:srgbClr val="CC0000"/>
              </a:buClr>
              <a:buSzPct val="100000"/>
              <a:buChar char="-"/>
            </a:pPr>
            <a:r>
              <a:rPr lang="ru" sz="1800">
                <a:solidFill>
                  <a:srgbClr val="CC0000"/>
                </a:solidFill>
              </a:rPr>
              <a:t>Капкан может не поставиться</a:t>
            </a:r>
          </a:p>
        </p:txBody>
      </p:sp>
      <p:sp>
        <p:nvSpPr>
          <p:cNvPr id="230" name="Shape 23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ru" sz="1800"/>
              <a:t>Static typing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800"/>
          </a:p>
          <a:p>
            <a:pPr indent="-342900" lvl="0" marL="457200" rtl="0">
              <a:spcBef>
                <a:spcPts val="0"/>
              </a:spcBef>
              <a:buClr>
                <a:srgbClr val="CC0000"/>
              </a:buClr>
              <a:buSzPct val="100000"/>
              <a:buChar char="-"/>
            </a:pPr>
            <a:r>
              <a:rPr lang="ru" sz="1800">
                <a:solidFill>
                  <a:srgbClr val="CC0000"/>
                </a:solidFill>
              </a:rPr>
              <a:t>Скорость разрабаотки</a:t>
            </a:r>
          </a:p>
          <a:p>
            <a:pPr indent="-342900" lvl="0" marL="457200" rtl="0">
              <a:spcBef>
                <a:spcPts val="0"/>
              </a:spcBef>
              <a:buClr>
                <a:srgbClr val="CC0000"/>
              </a:buClr>
              <a:buSzPct val="100000"/>
              <a:buChar char="-"/>
            </a:pPr>
            <a:r>
              <a:rPr lang="ru" sz="1800">
                <a:solidFill>
                  <a:srgbClr val="CC0000"/>
                </a:solidFill>
              </a:rPr>
              <a:t>Нужно думать</a:t>
            </a:r>
          </a:p>
          <a:p>
            <a:pPr indent="-342900" lvl="0" marL="457200">
              <a:spcBef>
                <a:spcPts val="0"/>
              </a:spcBef>
              <a:buClr>
                <a:srgbClr val="6AA84F"/>
              </a:buClr>
              <a:buSzPct val="100000"/>
              <a:buChar char="-"/>
            </a:pPr>
            <a:r>
              <a:rPr lang="ru" sz="1800">
                <a:solidFill>
                  <a:srgbClr val="6AA84F"/>
                </a:solidFill>
              </a:rPr>
              <a:t>Капканы срабатывают сразу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Британские ученые продолжают исследования" id="235" name="Shape 2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8787" y="764250"/>
            <a:ext cx="5746425" cy="407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А мы продолжаем писать код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А мы продолжаем писать код</a:t>
            </a:r>
          </a:p>
        </p:txBody>
      </p:sp>
      <p:pic>
        <p:nvPicPr>
          <p:cNvPr descr="10590472_851101591591173_6261775080620841215_n.jpg" id="247" name="Shape 2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9914" y="1206773"/>
            <a:ext cx="4884159" cy="3452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Почему программировать сложно?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Обычно мы это делаем так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/>
              <a:t>Первое время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Agile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Быстрые итерации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Проверка идей</a:t>
            </a:r>
          </a:p>
          <a:p>
            <a:pPr indent="-342900" lvl="0" marL="457200">
              <a:spcBef>
                <a:spcPts val="0"/>
              </a:spcBef>
              <a:buSzPct val="100000"/>
              <a:buChar char="-"/>
            </a:pPr>
            <a:r>
              <a:rPr lang="ru" sz="1800"/>
              <a:t>Написал-потестил-выкинул</a:t>
            </a:r>
          </a:p>
        </p:txBody>
      </p:sp>
      <p:sp>
        <p:nvSpPr>
          <p:cNvPr id="254" name="Shape 25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/>
              <a:t>Потом, если повезет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Устранение багов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Повышение стабильности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Небольшие доработки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Как бы чего не сломать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Прототип на Python (node, php, ruby, etc - </a:t>
            </a:r>
            <a:r>
              <a:rPr b="1" lang="ru"/>
              <a:t>dynamic typing</a:t>
            </a:r>
            <a:r>
              <a:rPr lang="ru"/>
              <a:t>).</a:t>
            </a:r>
          </a:p>
          <a:p>
            <a:pPr lvl="0">
              <a:spcBef>
                <a:spcPts val="0"/>
              </a:spcBef>
              <a:buNone/>
            </a:pPr>
            <a:r>
              <a:rPr lang="ru"/>
              <a:t>Если все получилось - переписываем на Java (C#, C++, etc - </a:t>
            </a:r>
            <a:r>
              <a:rPr b="1" lang="ru"/>
              <a:t>static typing</a:t>
            </a:r>
            <a:r>
              <a:rPr lang="ru"/>
              <a:t>)</a:t>
            </a:r>
          </a:p>
        </p:txBody>
      </p:sp>
      <p:sp>
        <p:nvSpPr>
          <p:cNvPr id="260" name="Shape 260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/>
              <a:t>Обычно мы это делаем так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>
                <a:solidFill>
                  <a:srgbClr val="B7B7B7"/>
                </a:solidFill>
              </a:rPr>
              <a:t>Прототип на Python (node, php, ruby, etc - </a:t>
            </a:r>
            <a:r>
              <a:rPr b="1" lang="ru">
                <a:solidFill>
                  <a:srgbClr val="B7B7B7"/>
                </a:solidFill>
              </a:rPr>
              <a:t>dynamic typing</a:t>
            </a:r>
            <a:r>
              <a:rPr lang="ru">
                <a:solidFill>
                  <a:srgbClr val="B7B7B7"/>
                </a:solidFill>
              </a:rPr>
              <a:t>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>
                <a:solidFill>
                  <a:srgbClr val="B7B7B7"/>
                </a:solidFill>
              </a:rPr>
              <a:t>Если все получилось - переписываем на Java (C#, C++, etc - </a:t>
            </a:r>
            <a:r>
              <a:rPr b="1" lang="ru">
                <a:solidFill>
                  <a:srgbClr val="B7B7B7"/>
                </a:solidFill>
              </a:rPr>
              <a:t>static typing</a:t>
            </a:r>
            <a:r>
              <a:rPr lang="ru">
                <a:solidFill>
                  <a:srgbClr val="B7B7B7"/>
                </a:solidFill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ru"/>
              <a:t>Дорого</a:t>
            </a:r>
          </a:p>
        </p:txBody>
      </p:sp>
      <p:sp>
        <p:nvSpPr>
          <p:cNvPr id="266" name="Shape 266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rgbClr val="B7B7B7"/>
                </a:solidFill>
              </a:rPr>
              <a:t>Обычно мы это делаем так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>
                <a:solidFill>
                  <a:srgbClr val="B7B7B7"/>
                </a:solidFill>
              </a:rPr>
              <a:t>Прототип на Python (node, php, ruby, etc - </a:t>
            </a:r>
            <a:r>
              <a:rPr b="1" lang="ru">
                <a:solidFill>
                  <a:srgbClr val="B7B7B7"/>
                </a:solidFill>
              </a:rPr>
              <a:t>dynamic typing</a:t>
            </a:r>
            <a:r>
              <a:rPr lang="ru">
                <a:solidFill>
                  <a:srgbClr val="B7B7B7"/>
                </a:solidFill>
              </a:rPr>
              <a:t>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>
                <a:solidFill>
                  <a:srgbClr val="B7B7B7"/>
                </a:solidFill>
              </a:rPr>
              <a:t>Если все получилось - переписываем на Java (C#, C++, etc - </a:t>
            </a:r>
            <a:r>
              <a:rPr b="1" lang="ru">
                <a:solidFill>
                  <a:srgbClr val="B7B7B7"/>
                </a:solidFill>
              </a:rPr>
              <a:t>static typing</a:t>
            </a:r>
            <a:r>
              <a:rPr lang="ru">
                <a:solidFill>
                  <a:srgbClr val="B7B7B7"/>
                </a:solidFill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rgbClr val="B7B7B7"/>
                </a:solidFill>
              </a:rPr>
              <a:t>Дорого</a:t>
            </a:r>
          </a:p>
          <a:p>
            <a:pPr lvl="0" rtl="0">
              <a:spcBef>
                <a:spcPts val="0"/>
              </a:spcBef>
              <a:buNone/>
            </a:pPr>
            <a:r>
              <a:rPr lang="ru"/>
              <a:t>Еще варианты?</a:t>
            </a:r>
          </a:p>
        </p:txBody>
      </p:sp>
      <p:sp>
        <p:nvSpPr>
          <p:cNvPr id="272" name="Shape 272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rgbClr val="B7B7B7"/>
                </a:solidFill>
              </a:rPr>
              <a:t>Обычно мы это делаем так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>
                <a:solidFill>
                  <a:srgbClr val="B7B7B7"/>
                </a:solidFill>
              </a:rPr>
              <a:t>Прототип на Python (node, php, ruby, etc - </a:t>
            </a:r>
            <a:r>
              <a:rPr b="1" lang="ru">
                <a:solidFill>
                  <a:srgbClr val="B7B7B7"/>
                </a:solidFill>
              </a:rPr>
              <a:t>dynamic typing</a:t>
            </a:r>
            <a:r>
              <a:rPr lang="ru">
                <a:solidFill>
                  <a:srgbClr val="B7B7B7"/>
                </a:solidFill>
              </a:rPr>
              <a:t>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>
                <a:solidFill>
                  <a:srgbClr val="B7B7B7"/>
                </a:solidFill>
              </a:rPr>
              <a:t>Если все получилось - переписываем на Java (C#, C++, etc - </a:t>
            </a:r>
            <a:r>
              <a:rPr b="1" lang="ru">
                <a:solidFill>
                  <a:srgbClr val="B7B7B7"/>
                </a:solidFill>
              </a:rPr>
              <a:t>static typing</a:t>
            </a:r>
            <a:r>
              <a:rPr lang="ru">
                <a:solidFill>
                  <a:srgbClr val="B7B7B7"/>
                </a:solidFill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rgbClr val="B7B7B7"/>
                </a:solidFill>
              </a:rPr>
              <a:t>Дорого</a:t>
            </a:r>
          </a:p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rgbClr val="B7B7B7"/>
                </a:solidFill>
              </a:rPr>
              <a:t>Еще варианты?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ru" sz="6000"/>
              <a:t>Gradual Typing</a:t>
            </a:r>
          </a:p>
        </p:txBody>
      </p:sp>
      <p:sp>
        <p:nvSpPr>
          <p:cNvPr id="278" name="Shape 278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>
                <a:solidFill>
                  <a:srgbClr val="B7B7B7"/>
                </a:solidFill>
              </a:rPr>
              <a:t>Обычно мы это делаем так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Gradual Typing: </a:t>
            </a:r>
            <a:r>
              <a:rPr lang="ru" strike="sngStrike"/>
              <a:t>худшее</a:t>
            </a:r>
            <a:r>
              <a:rPr lang="ru"/>
              <a:t> лучшее от обоих миров</a:t>
            </a: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Gradual Typing: </a:t>
            </a:r>
            <a:r>
              <a:rPr lang="ru" strike="sngStrike"/>
              <a:t>худшее</a:t>
            </a:r>
            <a:r>
              <a:rPr lang="ru"/>
              <a:t> лучшее от обоих миров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ru"/>
              <a:t>Вначале фигачим без типов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Gradual Typing: </a:t>
            </a:r>
            <a:r>
              <a:rPr lang="ru" strike="sngStrike"/>
              <a:t>худшее</a:t>
            </a:r>
            <a:r>
              <a:rPr lang="ru"/>
              <a:t> лучшее от обоих миров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Вначале фигачим без типов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ru"/>
              <a:t>Если вдруг взлетело, то добавляем типы постепенно и где надо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Gradual Typing: </a:t>
            </a:r>
            <a:r>
              <a:rPr lang="ru" strike="sngStrike"/>
              <a:t>худшее</a:t>
            </a:r>
            <a:r>
              <a:rPr lang="ru"/>
              <a:t> лучшее от обоих миров</a:t>
            </a:r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Вначале фигачим без типов</a:t>
            </a:r>
          </a:p>
          <a:p>
            <a:pPr indent="-228600" lvl="0" marL="457200" rtl="0"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Если вдруг взлетело, то добавляем типы </a:t>
            </a:r>
            <a:r>
              <a:rPr lang="ru">
                <a:solidFill>
                  <a:srgbClr val="CC0000"/>
                </a:solidFill>
              </a:rPr>
              <a:t>постепенно</a:t>
            </a:r>
            <a:r>
              <a:rPr lang="ru">
                <a:solidFill>
                  <a:srgbClr val="B7B7B7"/>
                </a:solidFill>
              </a:rPr>
              <a:t> и </a:t>
            </a:r>
            <a:r>
              <a:rPr lang="ru">
                <a:solidFill>
                  <a:srgbClr val="CC0000"/>
                </a:solidFill>
              </a:rPr>
              <a:t>где надо</a:t>
            </a:r>
          </a:p>
        </p:txBody>
      </p:sp>
      <p:cxnSp>
        <p:nvCxnSpPr>
          <p:cNvPr id="303" name="Shape 303"/>
          <p:cNvCxnSpPr/>
          <p:nvPr/>
        </p:nvCxnSpPr>
        <p:spPr>
          <a:xfrm flipH="1" rot="10800000">
            <a:off x="3474350" y="1913700"/>
            <a:ext cx="2361300" cy="800700"/>
          </a:xfrm>
          <a:prstGeom prst="straightConnector1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04" name="Shape 304"/>
          <p:cNvCxnSpPr/>
          <p:nvPr/>
        </p:nvCxnSpPr>
        <p:spPr>
          <a:xfrm flipH="1" rot="10800000">
            <a:off x="3487925" y="1886625"/>
            <a:ext cx="3664200" cy="814200"/>
          </a:xfrm>
          <a:prstGeom prst="straightConnector1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05" name="Shape 305"/>
          <p:cNvSpPr txBox="1"/>
          <p:nvPr/>
        </p:nvSpPr>
        <p:spPr>
          <a:xfrm>
            <a:off x="2483650" y="2714400"/>
            <a:ext cx="1927200" cy="9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800">
                <a:solidFill>
                  <a:srgbClr val="CC0000"/>
                </a:solidFill>
              </a:rPr>
              <a:t>это круто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Где ЭТО есть?</a:t>
            </a:r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/>
              <a:t>C#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Java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PHP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Python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Ruby</a:t>
            </a:r>
          </a:p>
          <a:p>
            <a:pPr lvl="0">
              <a:spcBef>
                <a:spcPts val="0"/>
              </a:spcBef>
              <a:buNone/>
            </a:pPr>
            <a:r>
              <a:rPr lang="ru" sz="2000"/>
              <a:t>JavaScript</a:t>
            </a:r>
          </a:p>
        </p:txBody>
      </p:sp>
      <p:sp>
        <p:nvSpPr>
          <p:cNvPr id="312" name="Shape 31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Почему программировать сложно?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ru" sz="2800"/>
              <a:t>Ошибки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/>
              <a:t>Нулевая цена копирования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ru" sz="2800"/>
              <a:t>Молодость индустрции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/>
              <a:t>Отсутствие фундаментального образования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/>
              <a:t>Кошелек Миллера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Где ЭТО есть?</a:t>
            </a:r>
          </a:p>
        </p:txBody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C#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PHP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Python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JavaScript</a:t>
            </a:r>
          </a:p>
        </p:txBody>
      </p:sp>
      <p:sp>
        <p:nvSpPr>
          <p:cNvPr id="319" name="Shape 31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TypeScript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Где ЭТО есть?</a:t>
            </a:r>
          </a:p>
        </p:txBody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C#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PHP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Python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JavaScript</a:t>
            </a:r>
          </a:p>
        </p:txBody>
      </p:sp>
      <p:sp>
        <p:nvSpPr>
          <p:cNvPr id="326" name="Shape 3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v3.5 Type Hints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Где ЭТО есть?</a:t>
            </a:r>
          </a:p>
        </p:txBody>
      </p:sp>
      <p:sp>
        <p:nvSpPr>
          <p:cNvPr id="332" name="Shape 33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C#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PHP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Python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JavaScript</a:t>
            </a:r>
          </a:p>
        </p:txBody>
      </p:sp>
      <p:sp>
        <p:nvSpPr>
          <p:cNvPr id="333" name="Shape 33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v7.0 Scalar Type Declarations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v3.5 Type Hints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Где ЭТО есть?</a:t>
            </a:r>
          </a:p>
        </p:txBody>
      </p:sp>
      <p:sp>
        <p:nvSpPr>
          <p:cNvPr id="339" name="Shape 33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C#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PHP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Python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JavaScript</a:t>
            </a:r>
          </a:p>
        </p:txBody>
      </p:sp>
      <p:sp>
        <p:nvSpPr>
          <p:cNvPr id="340" name="Shape 34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v7.0 Scalar Type Declarations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v3.5 Type Hints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contracts.ruby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Где ЭТО есть?</a:t>
            </a:r>
          </a:p>
        </p:txBody>
      </p:sp>
      <p:sp>
        <p:nvSpPr>
          <p:cNvPr id="346" name="Shape 34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/>
              <a:t>C#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PHP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Python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JavaScript</a:t>
            </a:r>
          </a:p>
        </p:txBody>
      </p:sp>
      <p:sp>
        <p:nvSpPr>
          <p:cNvPr id="347" name="Shape 34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/>
              <a:t>v3.0 Type Inference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v7.0 Scalar Type Declarations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v3.5 Type Hints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contracts.ruby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Где ЭТО есть?</a:t>
            </a:r>
          </a:p>
        </p:txBody>
      </p:sp>
      <p:sp>
        <p:nvSpPr>
          <p:cNvPr id="353" name="Shape 35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C#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Java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PHP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Python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JavaScript</a:t>
            </a:r>
          </a:p>
        </p:txBody>
      </p:sp>
      <p:sp>
        <p:nvSpPr>
          <p:cNvPr id="354" name="Shape 35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v3.0 Type Inference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/>
              <a:t>JEP 286, обсуждается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v7.0 Scalar Type Declarations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v3.5 Type Hints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contracts.ruby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Где ЭТО есть?</a:t>
            </a:r>
          </a:p>
        </p:txBody>
      </p:sp>
      <p:sp>
        <p:nvSpPr>
          <p:cNvPr id="360" name="Shape 36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C#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PHP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Python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JavaScript</a:t>
            </a:r>
          </a:p>
        </p:txBody>
      </p:sp>
      <p:sp>
        <p:nvSpPr>
          <p:cNvPr id="361" name="Shape 36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v3.0 Type Inference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JEP 286, обсуждается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v7.0 Scalar Type Declarations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v3.5 Type Hints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contracts.ruby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Ну а мы поговорим о Python</a:t>
            </a:r>
          </a:p>
        </p:txBody>
      </p:sp>
      <p:sp>
        <p:nvSpPr>
          <p:cNvPr id="367" name="Shape 36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C#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PHP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CC0000"/>
                </a:solidFill>
              </a:rPr>
              <a:t>Python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JavaScript</a:t>
            </a:r>
          </a:p>
        </p:txBody>
      </p:sp>
      <p:sp>
        <p:nvSpPr>
          <p:cNvPr id="368" name="Shape 36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v3.0 Type Inference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JEP 286, обсуждается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v7.0 Scalar Type Declarations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CC0000"/>
                </a:solidFill>
              </a:rPr>
              <a:t>v3.5 Type Hints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contracts.ruby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Ну а мы поговорим о Python и о JavaScript</a:t>
            </a:r>
          </a:p>
        </p:txBody>
      </p:sp>
      <p:sp>
        <p:nvSpPr>
          <p:cNvPr id="374" name="Shape 37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C#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Java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PHP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CC0000"/>
                </a:solidFill>
              </a:rPr>
              <a:t>Python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CC0000"/>
                </a:solidFill>
              </a:rPr>
              <a:t>JavaScript</a:t>
            </a:r>
          </a:p>
        </p:txBody>
      </p:sp>
      <p:sp>
        <p:nvSpPr>
          <p:cNvPr id="375" name="Shape 37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v3.0 Type Inference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JEP 286, обсуждается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v7.0 Scalar Type Declarations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CC0000"/>
                </a:solidFill>
              </a:rPr>
              <a:t>v3.5 Type Hints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contracts.ruby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CC0000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Как ЭТО выглядит?</a:t>
            </a:r>
          </a:p>
        </p:txBody>
      </p:sp>
      <p:sp>
        <p:nvSpPr>
          <p:cNvPr id="381" name="Shape 38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def foo(v: str):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 print(v)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foo("bar")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foo(1)</a:t>
            </a:r>
          </a:p>
        </p:txBody>
      </p:sp>
      <p:sp>
        <p:nvSpPr>
          <p:cNvPr id="382" name="Shape 38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function foo(v: string)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 console.log(v);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foo("bar");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foo(1);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Почему программировать сложно?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CC0000"/>
                </a:solidFill>
              </a:rPr>
              <a:t>Ошибки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B7B7B7"/>
                </a:solidFill>
              </a:rPr>
              <a:t>Нулевая цена копирования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B7B7B7"/>
                </a:solidFill>
              </a:rPr>
              <a:t>Молодость индустрции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B7B7B7"/>
                </a:solidFill>
              </a:rPr>
              <a:t>Отсутствие фундаментального образования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B7B7B7"/>
                </a:solidFill>
              </a:rPr>
              <a:t>Кошелек Миллера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Как ЭТО выглядит?</a:t>
            </a:r>
          </a:p>
        </p:txBody>
      </p:sp>
      <p:sp>
        <p:nvSpPr>
          <p:cNvPr id="388" name="Shape 38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def foo(v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: str</a:t>
            </a: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):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  print(v)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foo("bar")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foo(1)</a:t>
            </a:r>
          </a:p>
        </p:txBody>
      </p:sp>
      <p:sp>
        <p:nvSpPr>
          <p:cNvPr id="389" name="Shape 38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function foo(v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: string</a:t>
            </a: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  console.log(v);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foo("bar");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foo(1);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Как ЭТО выглядит?</a:t>
            </a:r>
          </a:p>
        </p:txBody>
      </p:sp>
      <p:sp>
        <p:nvSpPr>
          <p:cNvPr id="395" name="Shape 39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$ mypy test.py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test.py:5: error: Argument 1 to "foo" has incompatible type "int"; expected "str"</a:t>
            </a:r>
          </a:p>
        </p:txBody>
      </p:sp>
      <p:sp>
        <p:nvSpPr>
          <p:cNvPr id="396" name="Shape 39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$ tsc test.ts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test.ts(5,5): error TS2345: Argument of type 'number' is not assignable to parameter of type 'string'.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Как ЭТО работает?</a:t>
            </a:r>
          </a:p>
        </p:txBody>
      </p:sp>
      <p:sp>
        <p:nvSpPr>
          <p:cNvPr id="402" name="Shape 40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$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mypy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test.py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ru"/>
              <a:t>PEP 3107 (Python 3.0) синтаксис</a:t>
            </a:r>
          </a:p>
        </p:txBody>
      </p:sp>
      <p:sp>
        <p:nvSpPr>
          <p:cNvPr id="403" name="Shape 40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$ tsc test.ts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test.ts(5,5): error TS2345: Argument of type 'number' is not assignable to parameter of type 'string'.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Как ЭТО работает?</a:t>
            </a:r>
          </a:p>
        </p:txBody>
      </p:sp>
      <p:sp>
        <p:nvSpPr>
          <p:cNvPr id="409" name="Shape 40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$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mypy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test.py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PEP 3107 (Python 3.0) синтаксис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ru"/>
              <a:t>PEP 0484 (Python 3.5) семантика</a:t>
            </a:r>
          </a:p>
        </p:txBody>
      </p:sp>
      <p:sp>
        <p:nvSpPr>
          <p:cNvPr id="410" name="Shape 4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$ tsc test.ts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test.ts(5,5): error TS2345: Argument of type 'number' is not assignable to parameter of type 'string'.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Как ЭТО работает?</a:t>
            </a:r>
          </a:p>
        </p:txBody>
      </p:sp>
      <p:sp>
        <p:nvSpPr>
          <p:cNvPr id="416" name="Shape 4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$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mypy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test.py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PEP 3107 (Python 3.0) синтаксис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PEP 0484 (Python 3.5) семантика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ru"/>
              <a:t>Отдельный линтер mypy с бонусами</a:t>
            </a:r>
          </a:p>
        </p:txBody>
      </p:sp>
      <p:sp>
        <p:nvSpPr>
          <p:cNvPr id="417" name="Shape 4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$ tsc test.ts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test.ts(5,5): error TS2345: Argument of type 'number' is not assignable to parameter of type 'string'.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Как ЭТО работает?</a:t>
            </a:r>
          </a:p>
        </p:txBody>
      </p:sp>
      <p:sp>
        <p:nvSpPr>
          <p:cNvPr id="423" name="Shape 4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$ mypy test.py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PEP 3107 (Python 3.0) синтаксис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PEP 0484 (Python 3.5) семантика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Отдельный линтер mypy с бонусами</a:t>
            </a:r>
          </a:p>
        </p:txBody>
      </p:sp>
      <p:sp>
        <p:nvSpPr>
          <p:cNvPr id="424" name="Shape 4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$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tsc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test.ts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ru"/>
              <a:t>Новый язык программирования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Как ЭТО работает?</a:t>
            </a:r>
          </a:p>
        </p:txBody>
      </p:sp>
      <p:sp>
        <p:nvSpPr>
          <p:cNvPr id="430" name="Shape 43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$ mypy test.py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PEP 3107 (Python 3.0) синтаксис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PEP 0484 (Python 3.5) семантика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Отдельный линтер mypy с бонусами</a:t>
            </a:r>
          </a:p>
        </p:txBody>
      </p:sp>
      <p:sp>
        <p:nvSpPr>
          <p:cNvPr id="431" name="Shape 43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$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tsc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test.ts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Новый язык программирования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ru"/>
              <a:t>ES2015 + ES2016 + … + типы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Как ЭТО работает?</a:t>
            </a:r>
          </a:p>
        </p:txBody>
      </p:sp>
      <p:sp>
        <p:nvSpPr>
          <p:cNvPr id="437" name="Shape 43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$ mypy test.py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PEP 3107 (Python 3.0) синтаксис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PEP 0484 (Python 3.5) семантика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Отдельный линтер mypy с бонусами</a:t>
            </a:r>
          </a:p>
        </p:txBody>
      </p:sp>
      <p:sp>
        <p:nvSpPr>
          <p:cNvPr id="438" name="Shape 43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$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tsc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test.ts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Новый язык программирования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ES2015 + ES2016 + … + типы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Char char="-"/>
            </a:pPr>
            <a:r>
              <a:rPr lang="ru"/>
              <a:t>Компилируется в JavaScript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Где можно расставлять капканы?</a:t>
            </a:r>
          </a:p>
        </p:txBody>
      </p:sp>
      <p:sp>
        <p:nvSpPr>
          <p:cNvPr id="444" name="Shape 44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ru"/>
              <a:t>Сигнатуры функций</a:t>
            </a:r>
          </a:p>
        </p:txBody>
      </p:sp>
      <p:sp>
        <p:nvSpPr>
          <p:cNvPr id="445" name="Shape 44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Где можно расставлять капканы?</a:t>
            </a:r>
          </a:p>
        </p:txBody>
      </p:sp>
      <p:sp>
        <p:nvSpPr>
          <p:cNvPr id="451" name="Shape 45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indent="-228600" lvl="0" marL="457200" rtl="0"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Сигнатуры функций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ru"/>
              <a:t>mypy расширяет для всего остального</a:t>
            </a:r>
          </a:p>
        </p:txBody>
      </p:sp>
      <p:sp>
        <p:nvSpPr>
          <p:cNvPr id="452" name="Shape 45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Почему программировать сложно?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Ошибки</a:t>
            </a:r>
          </a:p>
          <a:p>
            <a:pPr lvl="0">
              <a:spcBef>
                <a:spcPts val="0"/>
              </a:spcBef>
              <a:buNone/>
            </a:pPr>
            <a:r>
              <a:rPr lang="ru" sz="2800"/>
              <a:t>Operational error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ru" sz="2000"/>
              <a:t>правильная программа в неправильном окружении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Где можно расставлять капканы?</a:t>
            </a:r>
          </a:p>
        </p:txBody>
      </p:sp>
      <p:sp>
        <p:nvSpPr>
          <p:cNvPr id="458" name="Shape 45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Python</a:t>
            </a:r>
          </a:p>
          <a:p>
            <a:pPr indent="-228600" lvl="0" marL="457200" rtl="0"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Сигнатуры функций</a:t>
            </a:r>
          </a:p>
          <a:p>
            <a:pPr indent="-228600" lvl="0" marL="457200" rtl="0"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mypy расширяет для всего остального</a:t>
            </a:r>
          </a:p>
        </p:txBody>
      </p:sp>
      <p:sp>
        <p:nvSpPr>
          <p:cNvPr id="459" name="Shape 45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ru"/>
              <a:t>Везде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Где можно расставлять капканы?</a:t>
            </a:r>
          </a:p>
        </p:txBody>
      </p:sp>
      <p:sp>
        <p:nvSpPr>
          <p:cNvPr id="465" name="Shape 465"/>
          <p:cNvSpPr txBox="1"/>
          <p:nvPr>
            <p:ph idx="1" type="body"/>
          </p:nvPr>
        </p:nvSpPr>
        <p:spPr>
          <a:xfrm>
            <a:off x="311700" y="1152475"/>
            <a:ext cx="3999900" cy="182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indent="-228600" lvl="0" marL="457200" rtl="0"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Сигнатуры функций</a:t>
            </a:r>
          </a:p>
          <a:p>
            <a:pPr indent="-228600" lvl="0" marL="457200" rtl="0"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mypy расширяет для всего остального</a:t>
            </a:r>
          </a:p>
        </p:txBody>
      </p:sp>
      <p:sp>
        <p:nvSpPr>
          <p:cNvPr id="466" name="Shape 466"/>
          <p:cNvSpPr txBox="1"/>
          <p:nvPr>
            <p:ph idx="2" type="body"/>
          </p:nvPr>
        </p:nvSpPr>
        <p:spPr>
          <a:xfrm>
            <a:off x="4832400" y="1152475"/>
            <a:ext cx="3999900" cy="182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indent="-228600" lvl="0" marL="457200" rtl="0">
              <a:spcBef>
                <a:spcPts val="0"/>
              </a:spcBef>
              <a:buClr>
                <a:srgbClr val="B7B7B7"/>
              </a:buClr>
              <a:buChar char="-"/>
            </a:pPr>
            <a:r>
              <a:rPr lang="ru">
                <a:solidFill>
                  <a:srgbClr val="B7B7B7"/>
                </a:solidFill>
              </a:rPr>
              <a:t>Везде</a:t>
            </a:r>
          </a:p>
        </p:txBody>
      </p:sp>
      <p:sp>
        <p:nvSpPr>
          <p:cNvPr id="467" name="Shape 467"/>
          <p:cNvSpPr txBox="1"/>
          <p:nvPr/>
        </p:nvSpPr>
        <p:spPr>
          <a:xfrm>
            <a:off x="4073250" y="2977075"/>
            <a:ext cx="997500" cy="6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ru" sz="2800">
                <a:solidFill>
                  <a:srgbClr val="CC0000"/>
                </a:solidFill>
              </a:rPr>
              <a:t>infer</a:t>
            </a:r>
          </a:p>
        </p:txBody>
      </p:sp>
      <p:cxnSp>
        <p:nvCxnSpPr>
          <p:cNvPr id="468" name="Shape 468"/>
          <p:cNvCxnSpPr>
            <a:stCxn id="467" idx="1"/>
            <a:endCxn id="465" idx="2"/>
          </p:cNvCxnSpPr>
          <p:nvPr/>
        </p:nvCxnSpPr>
        <p:spPr>
          <a:xfrm rot="10800000">
            <a:off x="2311650" y="2977075"/>
            <a:ext cx="1761600" cy="335100"/>
          </a:xfrm>
          <a:prstGeom prst="straightConnector1">
            <a:avLst/>
          </a:prstGeom>
          <a:noFill/>
          <a:ln cap="flat" cmpd="sng" w="28575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69" name="Shape 469"/>
          <p:cNvCxnSpPr>
            <a:stCxn id="467" idx="3"/>
            <a:endCxn id="466" idx="2"/>
          </p:cNvCxnSpPr>
          <p:nvPr/>
        </p:nvCxnSpPr>
        <p:spPr>
          <a:xfrm flipH="1" rot="10800000">
            <a:off x="5070750" y="2977075"/>
            <a:ext cx="1761600" cy="335100"/>
          </a:xfrm>
          <a:prstGeom prst="straightConnector1">
            <a:avLst/>
          </a:prstGeom>
          <a:noFill/>
          <a:ln cap="flat" cmpd="sng" w="28575">
            <a:solidFill>
              <a:srgbClr val="CC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Капкан для составных типов</a:t>
            </a:r>
          </a:p>
        </p:txBody>
      </p:sp>
      <p:sp>
        <p:nvSpPr>
          <p:cNvPr id="475" name="Shape 475"/>
          <p:cNvSpPr txBox="1"/>
          <p:nvPr>
            <p:ph idx="1" type="body"/>
          </p:nvPr>
        </p:nvSpPr>
        <p:spPr>
          <a:xfrm>
            <a:off x="311700" y="1152475"/>
            <a:ext cx="4157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 sz="2800"/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class Foo(object):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 def __init__(self, v: str) -&gt; None: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   self._v = v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def bar(v: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Foo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): pass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bar(Foo("foo"))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bar(1)</a:t>
            </a:r>
          </a:p>
        </p:txBody>
      </p:sp>
      <p:sp>
        <p:nvSpPr>
          <p:cNvPr id="476" name="Shape 47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Капкан для составных типов</a:t>
            </a:r>
          </a:p>
        </p:txBody>
      </p:sp>
      <p:sp>
        <p:nvSpPr>
          <p:cNvPr id="482" name="Shape 482"/>
          <p:cNvSpPr txBox="1"/>
          <p:nvPr>
            <p:ph idx="1" type="body"/>
          </p:nvPr>
        </p:nvSpPr>
        <p:spPr>
          <a:xfrm>
            <a:off x="311700" y="1152475"/>
            <a:ext cx="4157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class Foo(object):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  def __init__(self, v: str) -&gt; None: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    self._v = v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def bar(v: Foo): pass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bar(Foo("foo"))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bar(1)</a:t>
            </a:r>
          </a:p>
        </p:txBody>
      </p:sp>
      <p:sp>
        <p:nvSpPr>
          <p:cNvPr id="483" name="Shape 48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function bar(v: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{baz: string}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) {}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bar({baz: "baz"})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bar({baz: 1})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Капкан для составных типов</a:t>
            </a:r>
          </a:p>
        </p:txBody>
      </p:sp>
      <p:sp>
        <p:nvSpPr>
          <p:cNvPr id="489" name="Shape 489"/>
          <p:cNvSpPr txBox="1"/>
          <p:nvPr>
            <p:ph idx="1" type="body"/>
          </p:nvPr>
        </p:nvSpPr>
        <p:spPr>
          <a:xfrm>
            <a:off x="311700" y="1152475"/>
            <a:ext cx="4157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class Foo(object):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  def __init__(self, v: str) -&gt; None: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    self._v = v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def bar(v: Foo): pass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bar(Foo("foo"))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bar(1)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ru" sz="2800"/>
              <a:t>nominal typing</a:t>
            </a:r>
          </a:p>
        </p:txBody>
      </p:sp>
      <p:sp>
        <p:nvSpPr>
          <p:cNvPr id="490" name="Shape 49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function bar(v: {baz: string}) {}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bar({baz: "bar"})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bar({baz: 1})</a:t>
            </a:r>
          </a:p>
          <a:p>
            <a:pPr lvl="0" rtl="0"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spcAft>
                <a:spcPts val="200"/>
              </a:spcAft>
              <a:buNone/>
            </a:pPr>
            <a:r>
              <a:rPr lang="ru" sz="2800"/>
              <a:t>structural typing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Капкан для контейнеров</a:t>
            </a:r>
          </a:p>
        </p:txBody>
      </p:sp>
      <p:sp>
        <p:nvSpPr>
          <p:cNvPr id="496" name="Shape 49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 sz="2800"/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from typing import List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def foo(v: List[str]): pass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foo(["foo", "bar"])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foo([1, 2])</a:t>
            </a:r>
          </a:p>
        </p:txBody>
      </p:sp>
      <p:sp>
        <p:nvSpPr>
          <p:cNvPr id="497" name="Shape 49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Капкан для контейнеров</a:t>
            </a:r>
          </a:p>
        </p:txBody>
      </p:sp>
      <p:sp>
        <p:nvSpPr>
          <p:cNvPr id="503" name="Shape 50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 sz="2800">
                <a:solidFill>
                  <a:srgbClr val="B7B7B7"/>
                </a:solidFill>
              </a:rPr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from typing import List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def foo(v: List[str]): pass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foo(["foo", "bar"])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foo([1, 2])</a:t>
            </a:r>
          </a:p>
        </p:txBody>
      </p:sp>
      <p:sp>
        <p:nvSpPr>
          <p:cNvPr id="504" name="Shape 50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 sz="2800"/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function foo(v: string[]) {}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foo(["foo", "bar"])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foo([1, 2])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Капкан для контейнеров</a:t>
            </a:r>
          </a:p>
        </p:txBody>
      </p:sp>
      <p:sp>
        <p:nvSpPr>
          <p:cNvPr id="510" name="Shape 5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from typing import List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def foo(v: List[str]): pass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foo(["foo", "bar"])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foo([1, 2])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ru" sz="2800"/>
              <a:t>синтаксис Python 3.0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ru" sz="2800"/>
              <a:t>модуль “typing”</a:t>
            </a:r>
          </a:p>
        </p:txBody>
      </p:sp>
      <p:sp>
        <p:nvSpPr>
          <p:cNvPr id="511" name="Shape 511"/>
          <p:cNvSpPr txBox="1"/>
          <p:nvPr>
            <p:ph idx="2" type="body"/>
          </p:nvPr>
        </p:nvSpPr>
        <p:spPr>
          <a:xfrm>
            <a:off x="4832400" y="1152475"/>
            <a:ext cx="4176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function foo(v: string[]) {}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foo(["foo", "bar"])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foo([1, 2])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ru" sz="2800"/>
              <a:t>собственный синтаксис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Интерлюдия: forward reference</a:t>
            </a:r>
          </a:p>
        </p:txBody>
      </p:sp>
      <p:sp>
        <p:nvSpPr>
          <p:cNvPr id="517" name="Shape 5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 sz="2800"/>
              <a:t>Python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class Foo(object):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 def add(self, v: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'Foo'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):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   pass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Foo().add(Foo())</a:t>
            </a:r>
          </a:p>
        </p:txBody>
      </p:sp>
      <p:sp>
        <p:nvSpPr>
          <p:cNvPr id="518" name="Shape 5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Интерлюдия: forward reference</a:t>
            </a:r>
          </a:p>
        </p:txBody>
      </p:sp>
      <p:sp>
        <p:nvSpPr>
          <p:cNvPr id="524" name="Shape 5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class Foo(object):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  def add(self, v: 'Foo'):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    pass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Foo().add(Foo())</a:t>
            </a:r>
          </a:p>
        </p:txBody>
      </p:sp>
      <p:sp>
        <p:nvSpPr>
          <p:cNvPr id="525" name="Shape 5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class Foo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 add(v: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Foo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) {}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(new Foo).add(new Foo());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Почему программировать сложно?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 sz="2800">
                <a:solidFill>
                  <a:srgbClr val="B7B7B7"/>
                </a:solidFill>
              </a:rPr>
              <a:t>Ошибки</a:t>
            </a:r>
          </a:p>
          <a:p>
            <a:pPr lv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Operational error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ru" sz="2000">
                <a:solidFill>
                  <a:srgbClr val="B7B7B7"/>
                </a:solidFill>
              </a:rPr>
              <a:t>правильная программа в неправильном окружении</a:t>
            </a:r>
          </a:p>
          <a:p>
            <a:pPr lvl="0">
              <a:spcBef>
                <a:spcPts val="0"/>
              </a:spcBef>
              <a:buNone/>
            </a:pPr>
            <a:r>
              <a:rPr lang="ru" sz="2800"/>
              <a:t>Programmer error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ru" sz="2000"/>
              <a:t>неправильная программа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Капкан для генериков</a:t>
            </a:r>
          </a:p>
        </p:txBody>
      </p:sp>
      <p:sp>
        <p:nvSpPr>
          <p:cNvPr id="531" name="Shape 531"/>
          <p:cNvSpPr txBox="1"/>
          <p:nvPr>
            <p:ph idx="1" type="body"/>
          </p:nvPr>
        </p:nvSpPr>
        <p:spPr>
          <a:xfrm>
            <a:off x="311700" y="1152475"/>
            <a:ext cx="42240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 sz="2800"/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from typing import Sequence, TypeVar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T =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TypeVar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('T')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def first(v: Sequence[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]) -&gt;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 return v[0]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2" name="Shape 53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Капкан для генериков</a:t>
            </a:r>
          </a:p>
        </p:txBody>
      </p:sp>
      <p:sp>
        <p:nvSpPr>
          <p:cNvPr id="538" name="Shape 538"/>
          <p:cNvSpPr txBox="1"/>
          <p:nvPr>
            <p:ph idx="1" type="body"/>
          </p:nvPr>
        </p:nvSpPr>
        <p:spPr>
          <a:xfrm>
            <a:off x="311700" y="1152475"/>
            <a:ext cx="42240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Python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from typing import Sequence, TypeVar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T = TypeVar('T')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t/>
            </a:r>
            <a:endParaRPr b="1">
              <a:solidFill>
                <a:srgbClr val="B7B7B7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def first(v: Sequence[T]) -&gt; T: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solidFill>
                  <a:srgbClr val="B7B7B7"/>
                </a:solidFill>
                <a:latin typeface="Courier New"/>
                <a:ea typeface="Courier New"/>
                <a:cs typeface="Courier New"/>
                <a:sym typeface="Courier New"/>
              </a:rPr>
              <a:t>  return v[0]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B7B7B7"/>
              </a:solidFill>
            </a:endParaRPr>
          </a:p>
        </p:txBody>
      </p:sp>
      <p:sp>
        <p:nvSpPr>
          <p:cNvPr id="539" name="Shape 53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function first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&lt;T&gt;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(v: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[]): </a:t>
            </a:r>
            <a:r>
              <a:rPr b="1" lang="ru">
                <a:solidFill>
                  <a:srgbClr val="CC0000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  return v[0];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b="1" lang="ru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Специальные капканы</a:t>
            </a:r>
          </a:p>
        </p:txBody>
      </p:sp>
      <p:sp>
        <p:nvSpPr>
          <p:cNvPr id="545" name="Shape 545"/>
          <p:cNvSpPr txBox="1"/>
          <p:nvPr>
            <p:ph idx="1" type="body"/>
          </p:nvPr>
        </p:nvSpPr>
        <p:spPr>
          <a:xfrm>
            <a:off x="311700" y="1152475"/>
            <a:ext cx="44421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generic classes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generic constraints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type aliases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type casts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union types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tuple types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enum types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version check</a:t>
            </a:r>
          </a:p>
          <a:p>
            <a:pPr indent="-342900" lvl="0" marL="45720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covariance and contravariance</a:t>
            </a:r>
          </a:p>
        </p:txBody>
      </p:sp>
      <p:sp>
        <p:nvSpPr>
          <p:cNvPr id="546" name="Shape 54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generic classes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generic constraints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type aliases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type casts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union types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tuple types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enum types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intersection types</a:t>
            </a:r>
          </a:p>
          <a:p>
            <a:pPr indent="-342900" lvl="0" marL="45720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Char char="-"/>
            </a:pPr>
            <a:r>
              <a:rPr lang="ru" sz="1800"/>
              <a:t>interfaces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Обратная совместимость</a:t>
            </a:r>
          </a:p>
        </p:txBody>
      </p:sp>
      <p:sp>
        <p:nvSpPr>
          <p:cNvPr id="552" name="Shape 552"/>
          <p:cNvSpPr txBox="1"/>
          <p:nvPr>
            <p:ph idx="1" type="body"/>
          </p:nvPr>
        </p:nvSpPr>
        <p:spPr>
          <a:xfrm>
            <a:off x="311700" y="1152475"/>
            <a:ext cx="4379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проверка, только если есть типы</a:t>
            </a:r>
          </a:p>
        </p:txBody>
      </p:sp>
      <p:sp>
        <p:nvSpPr>
          <p:cNvPr id="553" name="Shape 553"/>
          <p:cNvSpPr txBox="1"/>
          <p:nvPr>
            <p:ph idx="2" type="body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hape 558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Обратная совместимость</a:t>
            </a:r>
          </a:p>
        </p:txBody>
      </p:sp>
      <p:sp>
        <p:nvSpPr>
          <p:cNvPr id="559" name="Shape 559"/>
          <p:cNvSpPr txBox="1"/>
          <p:nvPr>
            <p:ph idx="1" type="body"/>
          </p:nvPr>
        </p:nvSpPr>
        <p:spPr>
          <a:xfrm>
            <a:off x="311700" y="1152475"/>
            <a:ext cx="4379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проверка, только если есть типы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-"/>
            </a:pPr>
            <a:r>
              <a:rPr lang="ru" sz="1800"/>
              <a:t>за маленьким исключением</a:t>
            </a:r>
          </a:p>
        </p:txBody>
      </p:sp>
      <p:sp>
        <p:nvSpPr>
          <p:cNvPr id="560" name="Shape 560"/>
          <p:cNvSpPr txBox="1"/>
          <p:nvPr>
            <p:ph idx="2" type="body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Обратная совместимость</a:t>
            </a:r>
          </a:p>
        </p:txBody>
      </p:sp>
      <p:sp>
        <p:nvSpPr>
          <p:cNvPr id="566" name="Shape 566"/>
          <p:cNvSpPr txBox="1"/>
          <p:nvPr>
            <p:ph idx="1" type="body"/>
          </p:nvPr>
        </p:nvSpPr>
        <p:spPr>
          <a:xfrm>
            <a:off x="311700" y="1152475"/>
            <a:ext cx="4379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проверка, только если есть типы</a:t>
            </a:r>
          </a:p>
          <a:p>
            <a:pPr indent="-342900" lvl="1" marL="9144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за маленьким исключением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тип ‘Any’</a:t>
            </a:r>
          </a:p>
        </p:txBody>
      </p:sp>
      <p:sp>
        <p:nvSpPr>
          <p:cNvPr id="567" name="Shape 567"/>
          <p:cNvSpPr txBox="1"/>
          <p:nvPr>
            <p:ph idx="2" type="body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Обратная совместимость</a:t>
            </a:r>
          </a:p>
        </p:txBody>
      </p:sp>
      <p:sp>
        <p:nvSpPr>
          <p:cNvPr id="573" name="Shape 573"/>
          <p:cNvSpPr txBox="1"/>
          <p:nvPr>
            <p:ph idx="1" type="body"/>
          </p:nvPr>
        </p:nvSpPr>
        <p:spPr>
          <a:xfrm>
            <a:off x="311700" y="1152475"/>
            <a:ext cx="4379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проверка, только если есть типы</a:t>
            </a:r>
          </a:p>
          <a:p>
            <a:pPr indent="-342900" lvl="1" marL="9144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за маленьким исключением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тип ‘Any’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# type: ignore</a:t>
            </a:r>
          </a:p>
        </p:txBody>
      </p:sp>
      <p:sp>
        <p:nvSpPr>
          <p:cNvPr id="574" name="Shape 574"/>
          <p:cNvSpPr txBox="1"/>
          <p:nvPr>
            <p:ph idx="2" type="body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Обратная совместимость</a:t>
            </a:r>
          </a:p>
        </p:txBody>
      </p:sp>
      <p:sp>
        <p:nvSpPr>
          <p:cNvPr id="580" name="Shape 580"/>
          <p:cNvSpPr txBox="1"/>
          <p:nvPr>
            <p:ph idx="1" type="body"/>
          </p:nvPr>
        </p:nvSpPr>
        <p:spPr>
          <a:xfrm>
            <a:off x="311700" y="1152475"/>
            <a:ext cx="4379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проверка, только если есть типы</a:t>
            </a:r>
          </a:p>
          <a:p>
            <a:pPr indent="-342900" lvl="1" marL="9144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за маленьким исключением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тип ‘Any’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# type: ignore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Поддержка 2.x через комментарии</a:t>
            </a:r>
          </a:p>
        </p:txBody>
      </p:sp>
      <p:sp>
        <p:nvSpPr>
          <p:cNvPr id="581" name="Shape 581"/>
          <p:cNvSpPr txBox="1"/>
          <p:nvPr>
            <p:ph idx="2" type="body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Обратная совместимость</a:t>
            </a:r>
          </a:p>
        </p:txBody>
      </p:sp>
      <p:sp>
        <p:nvSpPr>
          <p:cNvPr id="587" name="Shape 587"/>
          <p:cNvSpPr txBox="1"/>
          <p:nvPr>
            <p:ph idx="1" type="body"/>
          </p:nvPr>
        </p:nvSpPr>
        <p:spPr>
          <a:xfrm>
            <a:off x="311700" y="1152475"/>
            <a:ext cx="4379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проверка, только если есть типы</a:t>
            </a:r>
          </a:p>
          <a:p>
            <a:pPr indent="-342900" lvl="1" marL="9144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за маленьким исключением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тип ‘Any’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# type: ignore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Поддержка 2.x через комментарии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typeshed</a:t>
            </a:r>
          </a:p>
        </p:txBody>
      </p:sp>
      <p:sp>
        <p:nvSpPr>
          <p:cNvPr id="588" name="Shape 588"/>
          <p:cNvSpPr txBox="1"/>
          <p:nvPr>
            <p:ph idx="2" type="body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Обратная совместимость</a:t>
            </a:r>
          </a:p>
        </p:txBody>
      </p:sp>
      <p:sp>
        <p:nvSpPr>
          <p:cNvPr id="594" name="Shape 594"/>
          <p:cNvSpPr txBox="1"/>
          <p:nvPr>
            <p:ph idx="1" type="body"/>
          </p:nvPr>
        </p:nvSpPr>
        <p:spPr>
          <a:xfrm>
            <a:off x="311700" y="1152475"/>
            <a:ext cx="4379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Python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проверка, только если есть типы</a:t>
            </a:r>
          </a:p>
          <a:p>
            <a:pPr indent="-342900" lvl="1" marL="9144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за маленьким исключением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тип ‘Any’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# type: ignore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Поддержка 2.x через комментарии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typeshed</a:t>
            </a:r>
          </a:p>
        </p:txBody>
      </p:sp>
      <p:sp>
        <p:nvSpPr>
          <p:cNvPr id="595" name="Shape 595"/>
          <p:cNvSpPr txBox="1"/>
          <p:nvPr>
            <p:ph idx="2" type="body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интероперабельность js/ts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2150" y="824800"/>
            <a:ext cx="4859699" cy="395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Обратная совместимость</a:t>
            </a:r>
          </a:p>
        </p:txBody>
      </p:sp>
      <p:sp>
        <p:nvSpPr>
          <p:cNvPr id="601" name="Shape 601"/>
          <p:cNvSpPr txBox="1"/>
          <p:nvPr>
            <p:ph idx="1" type="body"/>
          </p:nvPr>
        </p:nvSpPr>
        <p:spPr>
          <a:xfrm>
            <a:off x="311700" y="1152475"/>
            <a:ext cx="4379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Python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проверка, только если есть типы</a:t>
            </a:r>
          </a:p>
          <a:p>
            <a:pPr indent="-342900" lvl="1" marL="9144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за маленьким исключением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тип ‘Any’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# type: ignore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Поддержка 2.x через комментарии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typeshed</a:t>
            </a:r>
          </a:p>
        </p:txBody>
      </p:sp>
      <p:sp>
        <p:nvSpPr>
          <p:cNvPr id="602" name="Shape 602"/>
          <p:cNvSpPr txBox="1"/>
          <p:nvPr>
            <p:ph idx="2" type="body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интероперабельность js/ts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тип ‘any’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Обратная совместимость</a:t>
            </a:r>
          </a:p>
        </p:txBody>
      </p:sp>
      <p:sp>
        <p:nvSpPr>
          <p:cNvPr id="608" name="Shape 608"/>
          <p:cNvSpPr txBox="1"/>
          <p:nvPr>
            <p:ph idx="1" type="body"/>
          </p:nvPr>
        </p:nvSpPr>
        <p:spPr>
          <a:xfrm>
            <a:off x="311700" y="1152475"/>
            <a:ext cx="4379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Python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проверка, только если есть типы</a:t>
            </a:r>
          </a:p>
          <a:p>
            <a:pPr indent="-342900" lvl="1" marL="9144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за маленьким исключением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тип ‘Any’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# type: ignore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Поддержка 2.x через комментарии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typeshed</a:t>
            </a:r>
          </a:p>
        </p:txBody>
      </p:sp>
      <p:sp>
        <p:nvSpPr>
          <p:cNvPr id="609" name="Shape 609"/>
          <p:cNvSpPr txBox="1"/>
          <p:nvPr>
            <p:ph idx="2" type="body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интероперабельность js/ts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тип ‘any’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tsd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Обратная совместимость</a:t>
            </a:r>
          </a:p>
        </p:txBody>
      </p:sp>
      <p:sp>
        <p:nvSpPr>
          <p:cNvPr id="615" name="Shape 615"/>
          <p:cNvSpPr txBox="1"/>
          <p:nvPr>
            <p:ph idx="1" type="body"/>
          </p:nvPr>
        </p:nvSpPr>
        <p:spPr>
          <a:xfrm>
            <a:off x="311700" y="1152475"/>
            <a:ext cx="4379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Python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проверка, только если есть типы</a:t>
            </a:r>
          </a:p>
          <a:p>
            <a:pPr indent="-342900" lvl="1" marL="9144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за маленьким исключением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тип ‘Any’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# type: ignore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Поддержка 2.x через комментарии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typeshed</a:t>
            </a:r>
          </a:p>
        </p:txBody>
      </p:sp>
      <p:sp>
        <p:nvSpPr>
          <p:cNvPr id="616" name="Shape 616"/>
          <p:cNvSpPr txBox="1"/>
          <p:nvPr>
            <p:ph idx="2" type="body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интероперабельность js/ts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тип ‘any’</a:t>
            </a:r>
          </a:p>
          <a:p>
            <a:pPr indent="-342900" lvl="0" marL="457200" rtl="0">
              <a:spcBef>
                <a:spcPts val="0"/>
              </a:spcBef>
              <a:buClr>
                <a:srgbClr val="B7B7B7"/>
              </a:buClr>
              <a:buSzPct val="100000"/>
              <a:buChar char="-"/>
            </a:pPr>
            <a:r>
              <a:rPr lang="ru" sz="1800">
                <a:solidFill>
                  <a:srgbClr val="B7B7B7"/>
                </a:solidFill>
              </a:rPr>
              <a:t>tsd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-"/>
            </a:pPr>
            <a:r>
              <a:rPr lang="ru" sz="1800"/>
              <a:t>typings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Shape 621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Выводы</a:t>
            </a:r>
          </a:p>
        </p:txBody>
      </p:sp>
      <p:sp>
        <p:nvSpPr>
          <p:cNvPr id="622" name="Shape 622"/>
          <p:cNvSpPr txBox="1"/>
          <p:nvPr>
            <p:ph idx="1" type="body"/>
          </p:nvPr>
        </p:nvSpPr>
        <p:spPr>
          <a:xfrm>
            <a:off x="311700" y="1152475"/>
            <a:ext cx="4379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</p:txBody>
      </p:sp>
      <p:sp>
        <p:nvSpPr>
          <p:cNvPr id="623" name="Shape 623"/>
          <p:cNvSpPr txBox="1"/>
          <p:nvPr>
            <p:ph idx="2" type="body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Выводы</a:t>
            </a:r>
          </a:p>
        </p:txBody>
      </p:sp>
      <p:sp>
        <p:nvSpPr>
          <p:cNvPr id="629" name="Shape 629"/>
          <p:cNvSpPr txBox="1"/>
          <p:nvPr>
            <p:ph idx="1" type="body"/>
          </p:nvPr>
        </p:nvSpPr>
        <p:spPr>
          <a:xfrm>
            <a:off x="311700" y="1152475"/>
            <a:ext cx="4379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lvl="0" rtl="0">
              <a:spcBef>
                <a:spcPts val="0"/>
              </a:spcBef>
              <a:buNone/>
            </a:pPr>
            <a:r>
              <a:rPr lang="ru" sz="2800"/>
              <a:t>Начинайте уже сейчас.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800"/>
              <a:t>Это дело одного дня.</a:t>
            </a:r>
          </a:p>
        </p:txBody>
      </p:sp>
      <p:sp>
        <p:nvSpPr>
          <p:cNvPr id="630" name="Shape 630"/>
          <p:cNvSpPr txBox="1"/>
          <p:nvPr>
            <p:ph idx="2" type="body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TypeScript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Shape 635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Выводы</a:t>
            </a:r>
          </a:p>
        </p:txBody>
      </p:sp>
      <p:sp>
        <p:nvSpPr>
          <p:cNvPr id="636" name="Shape 636"/>
          <p:cNvSpPr txBox="1"/>
          <p:nvPr>
            <p:ph idx="1" type="body"/>
          </p:nvPr>
        </p:nvSpPr>
        <p:spPr>
          <a:xfrm>
            <a:off x="311700" y="1152475"/>
            <a:ext cx="4379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Python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800">
              <a:solidFill>
                <a:srgbClr val="B7B7B7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Начинайте уже сейчас.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B7B7B7"/>
                </a:solidFill>
              </a:rPr>
              <a:t>Это дело одного дня.</a:t>
            </a:r>
          </a:p>
        </p:txBody>
      </p:sp>
      <p:sp>
        <p:nvSpPr>
          <p:cNvPr id="637" name="Shape 637"/>
          <p:cNvSpPr txBox="1"/>
          <p:nvPr>
            <p:ph idx="2" type="body"/>
          </p:nvPr>
        </p:nvSpPr>
        <p:spPr>
          <a:xfrm>
            <a:off x="4832400" y="1152475"/>
            <a:ext cx="431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800"/>
          </a:p>
          <a:p>
            <a:pPr lvl="0">
              <a:spcBef>
                <a:spcPts val="0"/>
              </a:spcBef>
              <a:buNone/>
            </a:pPr>
            <a:r>
              <a:rPr lang="ru" sz="2800"/>
              <a:t>Все сложно.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800"/>
              <a:t>Но время подходящее!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Shape 642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Выводы</a:t>
            </a:r>
          </a:p>
        </p:txBody>
      </p:sp>
      <p:sp>
        <p:nvSpPr>
          <p:cNvPr id="643" name="Shape 643"/>
          <p:cNvSpPr txBox="1"/>
          <p:nvPr>
            <p:ph idx="1" type="body"/>
          </p:nvPr>
        </p:nvSpPr>
        <p:spPr>
          <a:xfrm>
            <a:off x="311700" y="1152475"/>
            <a:ext cx="43797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Python</a:t>
            </a:r>
          </a:p>
        </p:txBody>
      </p:sp>
      <p:sp>
        <p:nvSpPr>
          <p:cNvPr id="644" name="Shape 644"/>
          <p:cNvSpPr txBox="1"/>
          <p:nvPr>
            <p:ph idx="2" type="body"/>
          </p:nvPr>
        </p:nvSpPr>
        <p:spPr>
          <a:xfrm>
            <a:off x="4832400" y="1152475"/>
            <a:ext cx="4311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TypeScript</a:t>
            </a:r>
          </a:p>
        </p:txBody>
      </p:sp>
      <p:sp>
        <p:nvSpPr>
          <p:cNvPr id="645" name="Shape 645"/>
          <p:cNvSpPr txBox="1"/>
          <p:nvPr>
            <p:ph idx="1" type="body"/>
          </p:nvPr>
        </p:nvSpPr>
        <p:spPr>
          <a:xfrm>
            <a:off x="2729400" y="4223600"/>
            <a:ext cx="36852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/>
              <a:t>Помните о кошельке</a:t>
            </a:r>
          </a:p>
        </p:txBody>
      </p:sp>
      <p:pic>
        <p:nvPicPr>
          <p:cNvPr id="646" name="Shape 6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8262" y="1907175"/>
            <a:ext cx="1547463" cy="213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Shape 651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ru"/>
              <a:t>Это все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2" name="Shape 6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ru" sz="3600"/>
              <a:t>Можно (и нужно) задавать вопросы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Григорий Петров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Технический евангелист voximplant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grigory.v.p@gmail.com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http://facebook.com/grigoryvp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Почему так?!?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