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6"/>
  </p:notesMasterIdLst>
  <p:sldIdLst>
    <p:sldId id="934" r:id="rId2"/>
    <p:sldId id="760" r:id="rId3"/>
    <p:sldId id="759" r:id="rId4"/>
    <p:sldId id="835" r:id="rId5"/>
    <p:sldId id="903" r:id="rId6"/>
    <p:sldId id="875" r:id="rId7"/>
    <p:sldId id="929" r:id="rId8"/>
    <p:sldId id="930" r:id="rId9"/>
    <p:sldId id="931" r:id="rId10"/>
    <p:sldId id="933" r:id="rId11"/>
    <p:sldId id="935" r:id="rId12"/>
    <p:sldId id="928" r:id="rId13"/>
    <p:sldId id="904" r:id="rId14"/>
    <p:sldId id="906" r:id="rId15"/>
    <p:sldId id="907" r:id="rId16"/>
    <p:sldId id="877" r:id="rId17"/>
    <p:sldId id="876" r:id="rId18"/>
    <p:sldId id="927" r:id="rId19"/>
    <p:sldId id="908" r:id="rId20"/>
    <p:sldId id="909" r:id="rId21"/>
    <p:sldId id="910" r:id="rId22"/>
    <p:sldId id="911" r:id="rId23"/>
    <p:sldId id="912" r:id="rId24"/>
    <p:sldId id="913" r:id="rId25"/>
    <p:sldId id="926" r:id="rId26"/>
    <p:sldId id="914" r:id="rId27"/>
    <p:sldId id="879" r:id="rId28"/>
    <p:sldId id="915" r:id="rId29"/>
    <p:sldId id="936" r:id="rId30"/>
    <p:sldId id="925" r:id="rId31"/>
    <p:sldId id="916" r:id="rId32"/>
    <p:sldId id="917" r:id="rId33"/>
    <p:sldId id="918" r:id="rId34"/>
    <p:sldId id="923" r:id="rId35"/>
    <p:sldId id="881" r:id="rId36"/>
    <p:sldId id="924" r:id="rId37"/>
    <p:sldId id="922" r:id="rId38"/>
    <p:sldId id="921" r:id="rId39"/>
    <p:sldId id="920" r:id="rId40"/>
    <p:sldId id="919" r:id="rId41"/>
    <p:sldId id="771" r:id="rId42"/>
    <p:sldId id="890" r:id="rId43"/>
    <p:sldId id="891" r:id="rId44"/>
    <p:sldId id="291" r:id="rId4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lton Camille" initials="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4" autoAdjust="0"/>
    <p:restoredTop sz="80533" autoAdjust="0"/>
  </p:normalViewPr>
  <p:slideViewPr>
    <p:cSldViewPr snapToGrid="0">
      <p:cViewPr varScale="1">
        <p:scale>
          <a:sx n="73" d="100"/>
          <a:sy n="73" d="100"/>
        </p:scale>
        <p:origin x="-1420" y="-7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D14663-94B1-48B5-A2C3-72BB940B3FB6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6.3.1.3 -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6.3.1.3 -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6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2.1.2.1 – VTP Configuration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2.3.1.3 – Inter-VLAN Routing with Switch Virtual Interfaces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2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Expanding the Network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Failure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8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Expanding the Network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Planning for Redundancy</a:t>
            </a:r>
            <a:r>
              <a:rPr lang="en-US" baseline="0" dirty="0" smtClean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93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3.2 – STP</a:t>
            </a:r>
            <a:endParaRPr lang="en-GB" b="0" dirty="0" smtClean="0"/>
          </a:p>
          <a:p>
            <a:r>
              <a:rPr lang="en-US" dirty="0" smtClean="0"/>
              <a:t>3.2.1 – Varieties of Spanning Tree Protocols</a:t>
            </a:r>
          </a:p>
          <a:p>
            <a:r>
              <a:rPr lang="en-US" dirty="0" smtClean="0"/>
              <a:t>3.2.1.2 – Characteristics of Spanning Tree Protocols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r>
              <a:rPr lang="en-US" dirty="0" smtClean="0"/>
              <a:t>Scaling Networks v6.0</a:t>
            </a:r>
            <a:endParaRPr lang="en-US" b="0" dirty="0"/>
          </a:p>
          <a:p>
            <a:r>
              <a:rPr lang="en-US" b="0" dirty="0"/>
              <a:t>Chapter 1</a:t>
            </a:r>
            <a:r>
              <a:rPr lang="en-US" b="0" dirty="0" smtClean="0"/>
              <a:t>: </a:t>
            </a:r>
            <a:r>
              <a:rPr lang="en-US" dirty="0" smtClean="0"/>
              <a:t>LAN Design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3.2 – STP</a:t>
            </a:r>
            <a:endParaRPr lang="en-GB" b="0" dirty="0" smtClean="0"/>
          </a:p>
          <a:p>
            <a:r>
              <a:rPr lang="en-US" dirty="0" smtClean="0"/>
              <a:t>3.2.1 – Varieties of Spanning Tree Protocols</a:t>
            </a:r>
          </a:p>
          <a:p>
            <a:r>
              <a:rPr lang="en-US" dirty="0" smtClean="0"/>
              <a:t>3.2.2.1 – Overview</a:t>
            </a:r>
            <a:r>
              <a:rPr lang="en-US" baseline="0" dirty="0" smtClean="0"/>
              <a:t> of PVST+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2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3.2 – STP</a:t>
            </a:r>
            <a:endParaRPr lang="en-GB" b="0" dirty="0" smtClean="0"/>
          </a:p>
          <a:p>
            <a:r>
              <a:rPr lang="en-US" dirty="0" smtClean="0"/>
              <a:t>3.2.1 – Varieties of Spanning Tree Protocols</a:t>
            </a:r>
          </a:p>
          <a:p>
            <a:r>
              <a:rPr lang="en-US" dirty="0" smtClean="0"/>
              <a:t>3.2.3.1 – Overview of Rapid PVST+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9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3.2 – STP</a:t>
            </a:r>
            <a:endParaRPr lang="en-GB" b="0" dirty="0" smtClean="0"/>
          </a:p>
          <a:p>
            <a:r>
              <a:rPr lang="en-US" dirty="0" smtClean="0"/>
              <a:t>3.2.1 – Varieties of Spanning Tree Protocols</a:t>
            </a:r>
          </a:p>
          <a:p>
            <a:r>
              <a:rPr lang="en-US" dirty="0" smtClean="0"/>
              <a:t>3.2.3.3 – Edge 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01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3.3 – Spanning Tree Configuration	</a:t>
            </a:r>
            <a:endParaRPr lang="en-GB" b="0" dirty="0" smtClean="0"/>
          </a:p>
          <a:p>
            <a:r>
              <a:rPr lang="en-US" dirty="0" smtClean="0"/>
              <a:t>3.3.3 –STP Configuration Issues</a:t>
            </a:r>
          </a:p>
          <a:p>
            <a:r>
              <a:rPr lang="en-US" dirty="0" smtClean="0"/>
              <a:t>3.3.3.4 – </a:t>
            </a:r>
            <a:r>
              <a:rPr lang="en-US" baseline="0" dirty="0" smtClean="0"/>
              <a:t>Spanning Tree Failure Consequences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3.3 – Spanning Tree Configuration	</a:t>
            </a:r>
            <a:endParaRPr lang="en-GB" b="0" dirty="0" smtClean="0"/>
          </a:p>
          <a:p>
            <a:r>
              <a:rPr lang="en-US" dirty="0" smtClean="0"/>
              <a:t>3.3.4 – Switch Stacking and Chassis Aggregation</a:t>
            </a:r>
          </a:p>
          <a:p>
            <a:r>
              <a:rPr lang="en-US" dirty="0" smtClean="0"/>
              <a:t>3.3.4.1 – Switch </a:t>
            </a:r>
            <a:r>
              <a:rPr lang="en-US" smtClean="0"/>
              <a:t>Stacking Concepts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5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 Link Aggregation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4.1.1.1</a:t>
            </a:r>
            <a:r>
              <a:rPr lang="en-US" baseline="0" dirty="0" smtClean="0">
                <a:latin typeface="Arial" charset="0"/>
              </a:rPr>
              <a:t> – Introduction to Link Aggregation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Expanding the Network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1.1.2.4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Increasing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6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4.1.2.1</a:t>
            </a:r>
            <a:r>
              <a:rPr lang="en-US" baseline="0" dirty="0" smtClean="0">
                <a:latin typeface="Arial" charset="0"/>
              </a:rPr>
              <a:t> – Implementation Restrictions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543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6.3.1.3 -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1</a:t>
            </a:r>
            <a:r>
              <a:rPr lang="en-US" dirty="0" smtClean="0"/>
              <a:t>-</a:t>
            </a:r>
            <a:r>
              <a:rPr lang="en-US" b="0" dirty="0" smtClean="0"/>
              <a:t> LAN</a:t>
            </a:r>
            <a:r>
              <a:rPr lang="en-US" b="0" baseline="0" dirty="0" smtClean="0"/>
              <a:t> Design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1.1</a:t>
            </a:r>
            <a:r>
              <a:rPr lang="en-US" b="0" dirty="0" smtClean="0"/>
              <a:t> – Campus Wired LAN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4.3.1.1</a:t>
            </a:r>
            <a:r>
              <a:rPr lang="en-US" baseline="0" dirty="0" smtClean="0">
                <a:latin typeface="Arial" charset="0"/>
              </a:rPr>
              <a:t> – Default Gateway Limitations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492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4.3.1.2</a:t>
            </a:r>
            <a:r>
              <a:rPr lang="en-US" baseline="0" dirty="0" smtClean="0">
                <a:latin typeface="Arial" charset="0"/>
              </a:rPr>
              <a:t> – Router Redundancy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81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4.3.1.5</a:t>
            </a:r>
            <a:r>
              <a:rPr lang="en-US" baseline="0" dirty="0" smtClean="0">
                <a:latin typeface="Arial" charset="0"/>
              </a:rPr>
              <a:t> – First Hop Redundancy Protocols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234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Expanding the Network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1.1.2.6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Fine-tuning</a:t>
            </a:r>
            <a:r>
              <a:rPr lang="en-US" baseline="0" dirty="0" smtClean="0">
                <a:latin typeface="Arial" charset="0"/>
              </a:rPr>
              <a:t> Routing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8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Cisco</a:t>
            </a:r>
            <a:r>
              <a:rPr lang="en-US" baseline="0" dirty="0" smtClean="0">
                <a:latin typeface="Arial" charset="0"/>
                <a:cs typeface="Arial"/>
              </a:rPr>
              <a:t> Validated Designs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Hierarchical Design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2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NAT for IPv4</a:t>
            </a:r>
          </a:p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US" sz="1200" b="0" dirty="0" smtClean="0"/>
              <a:t>NAT Operation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NAT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9.1.1.1</a:t>
            </a:r>
            <a:r>
              <a:rPr lang="en-US" baseline="0" dirty="0" smtClean="0">
                <a:latin typeface="Arial" charset="0"/>
              </a:rPr>
              <a:t> – IPv4 Private </a:t>
            </a:r>
            <a:r>
              <a:rPr lang="en-US" baseline="0" smtClean="0">
                <a:latin typeface="Arial" charset="0"/>
              </a:rPr>
              <a:t>Address Space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666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US" sz="1200" b="0" dirty="0" smtClean="0"/>
              <a:t>NAT Operation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NAT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9.1.1.2</a:t>
            </a:r>
            <a:r>
              <a:rPr lang="en-US" baseline="0" dirty="0" smtClean="0">
                <a:latin typeface="Arial" charset="0"/>
              </a:rPr>
              <a:t> – What is NAT?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09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Cisco</a:t>
            </a:r>
            <a:r>
              <a:rPr lang="en-US" baseline="0" dirty="0" smtClean="0">
                <a:latin typeface="Arial" charset="0"/>
                <a:cs typeface="Arial"/>
              </a:rPr>
              <a:t> Validated Designs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.1.1.1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baseline="0" dirty="0" smtClean="0">
                <a:latin typeface="Arial"/>
                <a:cs typeface="Arial"/>
              </a:rPr>
              <a:t> Need to Scale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Configure NAT</a:t>
            </a:r>
            <a:endParaRPr lang="en-GB" b="0" dirty="0" smtClean="0"/>
          </a:p>
          <a:p>
            <a:r>
              <a:rPr lang="en-US" dirty="0" smtClean="0"/>
              <a:t>9.2.3 – Configure PAT</a:t>
            </a:r>
          </a:p>
          <a:p>
            <a:r>
              <a:rPr lang="en-US" dirty="0" smtClean="0"/>
              <a:t>9.2.3.3 – Analyzing PAT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04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1</a:t>
            </a:r>
            <a:r>
              <a:rPr lang="en-US" sz="1200" b="0" dirty="0" smtClean="0"/>
              <a:t> – LAN</a:t>
            </a:r>
            <a:r>
              <a:rPr lang="en-US" sz="1200" b="0" baseline="0" dirty="0" smtClean="0"/>
              <a:t> Design</a:t>
            </a:r>
            <a:endParaRPr lang="en-US" sz="1200" b="0" dirty="0"/>
          </a:p>
          <a:p>
            <a:r>
              <a:rPr lang="en-US" dirty="0" smtClean="0"/>
              <a:t>1.3 </a:t>
            </a:r>
            <a:r>
              <a:rPr lang="en-US" dirty="0"/>
              <a:t>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Selecting Network Devices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1.2.1</a:t>
            </a:r>
            <a:r>
              <a:rPr lang="en-US" baseline="0" dirty="0" smtClean="0">
                <a:latin typeface="Arial" charset="0"/>
              </a:rPr>
              <a:t> – Switch Hardware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1.2.1.7</a:t>
            </a:r>
            <a:r>
              <a:rPr lang="en-US" baseline="0" dirty="0" smtClean="0">
                <a:latin typeface="Arial" charset="0"/>
              </a:rPr>
              <a:t> – Packet Tracer – Comparing 2960 and 3560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Selecting Network Devices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1.2.2</a:t>
            </a:r>
            <a:r>
              <a:rPr lang="en-US" baseline="0" dirty="0" smtClean="0">
                <a:latin typeface="Arial" charset="0"/>
              </a:rPr>
              <a:t> – Router Hardware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1.2.2.1</a:t>
            </a:r>
            <a:r>
              <a:rPr lang="en-US" baseline="0" dirty="0" smtClean="0">
                <a:latin typeface="Arial" charset="0"/>
              </a:rPr>
              <a:t> – Router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Cisco</a:t>
            </a:r>
            <a:r>
              <a:rPr lang="en-US" baseline="0" dirty="0" smtClean="0">
                <a:latin typeface="Arial" charset="0"/>
                <a:cs typeface="Arial"/>
              </a:rPr>
              <a:t> Validated Designs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Hierarchical Design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Campus Wired LAN Designs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Expanding the Network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1.1.2.1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/>
                <a:cs typeface="Arial"/>
              </a:rPr>
              <a:t>Design for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3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6.1 – VLAN Segmentation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6.1.1.1 – VLAN Definitions</a:t>
            </a:r>
          </a:p>
        </p:txBody>
      </p:sp>
    </p:spTree>
    <p:extLst>
      <p:ext uri="{BB962C8B-B14F-4D97-AF65-F5344CB8AC3E}">
        <p14:creationId xmlns:p14="http://schemas.microsoft.com/office/powerpoint/2010/main" val="18428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6.1.2.3 - </a:t>
            </a:r>
            <a:r>
              <a:rPr lang="en-US" dirty="0">
                <a:latin typeface="Arial" charset="0"/>
              </a:rPr>
              <a:t>Tagging Ethernet Frames for VLAN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0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аблон презентации edit (v16).wmf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8"/>
            <a:ext cx="9180000" cy="51516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1065600"/>
            <a:ext cx="7920000" cy="1500198"/>
          </a:xfrm>
        </p:spPr>
        <p:txBody>
          <a:bodyPr anchor="t"/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4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  <p:sldLayoutId id="2147484032" r:id="rId15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90956" y="1352983"/>
            <a:ext cx="7920000" cy="1007040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</a:tabLst>
            </a:pPr>
            <a:r>
              <a:rPr lang="en-US" sz="4800" dirty="0"/>
              <a:t>LAN Design</a:t>
            </a:r>
            <a:endParaRPr lang="ru-RU" sz="4800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42910" y="3100251"/>
            <a:ext cx="7920000" cy="364670"/>
          </a:xfrm>
          <a:prstGeom prst="rect">
            <a:avLst/>
          </a:prstGeom>
          <a:noFill/>
          <a:ln/>
        </p:spPr>
        <p:txBody>
          <a:bodyPr lIns="81630" tIns="42448" rIns="81630" bIns="42448"/>
          <a:lstStyle/>
          <a:p>
            <a:pPr marL="0" indent="0" algn="ctr">
              <a:spcBef>
                <a:spcPts val="408"/>
              </a:spcBef>
              <a:buClrTx/>
              <a:buNone/>
              <a:tabLst>
                <a:tab pos="0" algn="l"/>
                <a:tab pos="95031" algn="l"/>
                <a:tab pos="502512" algn="l"/>
                <a:tab pos="909993" algn="l"/>
                <a:tab pos="1317475" algn="l"/>
                <a:tab pos="1724955" algn="l"/>
                <a:tab pos="2132437" algn="l"/>
                <a:tab pos="2539917" algn="l"/>
                <a:tab pos="2947399" algn="l"/>
                <a:tab pos="3354880" algn="l"/>
                <a:tab pos="3762361" algn="l"/>
                <a:tab pos="4169842" algn="l"/>
                <a:tab pos="4577323" algn="l"/>
                <a:tab pos="4984804" algn="l"/>
                <a:tab pos="5392286" algn="l"/>
                <a:tab pos="5799766" algn="l"/>
                <a:tab pos="6207248" algn="l"/>
                <a:tab pos="6614728" algn="l"/>
                <a:tab pos="7022210" algn="l"/>
                <a:tab pos="7429691" algn="l"/>
                <a:tab pos="7837172" algn="l"/>
              </a:tabLst>
            </a:pPr>
            <a:r>
              <a:rPr lang="en-US" dirty="0" err="1" smtClean="0">
                <a:solidFill>
                  <a:srgbClr val="FFFFFF"/>
                </a:solidFill>
              </a:rPr>
              <a:t>Fidelina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Anastasiia</a:t>
            </a:r>
            <a:r>
              <a:rPr lang="en-US" dirty="0" smtClean="0">
                <a:solidFill>
                  <a:srgbClr val="FFFFFF"/>
                </a:solidFill>
              </a:rPr>
              <a:t>, 21/06/2019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1047170"/>
            <a:ext cx="3989785" cy="3724675"/>
          </a:xfrm>
        </p:spPr>
        <p:txBody>
          <a:bodyPr/>
          <a:lstStyle/>
          <a:p>
            <a:r>
              <a:rPr lang="en-US" dirty="0" smtClean="0"/>
              <a:t>The router-on-a-stick approach uses only one of the router’s physical interface.</a:t>
            </a:r>
          </a:p>
          <a:p>
            <a:pPr lvl="1"/>
            <a:r>
              <a:rPr lang="en-US" dirty="0" smtClean="0"/>
              <a:t>One of the router’s physical interfaces is configured as a 802.1Q trunk port so it can understand VLAN tags.</a:t>
            </a:r>
          </a:p>
          <a:p>
            <a:pPr lvl="1"/>
            <a:r>
              <a:rPr lang="en-US" dirty="0" smtClean="0"/>
              <a:t>Logical subinterfaces are created; one subinterface per VLAN.</a:t>
            </a:r>
          </a:p>
          <a:p>
            <a:pPr lvl="1"/>
            <a:r>
              <a:rPr lang="en-US" dirty="0" smtClean="0"/>
              <a:t>Each subinterface is configured with an IP address from the VLAN it represents.</a:t>
            </a:r>
          </a:p>
          <a:p>
            <a:pPr lvl="1"/>
            <a:r>
              <a:rPr lang="en-US" dirty="0" smtClean="0"/>
              <a:t>VLAN members (hosts) are configured to use the subinterface address as a default gateway.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Inter-VLAN Routing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Router-on-a-Stick Inter-VLAN Routing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45" y="2312333"/>
            <a:ext cx="4327253" cy="2585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046" y="1065640"/>
            <a:ext cx="4733653" cy="12466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0" lvl="1" indent="0"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2pPr>
          </a:lstStyle>
          <a:p>
            <a:r>
              <a:rPr lang="en-US" sz="1200" dirty="0" smtClean="0"/>
              <a:t>In this example, the R1 interface is configured as </a:t>
            </a:r>
            <a:r>
              <a:rPr lang="en-US" sz="1200" dirty="0"/>
              <a:t>a trunk link and </a:t>
            </a:r>
            <a:r>
              <a:rPr lang="en-US" sz="1200" dirty="0" smtClean="0"/>
              <a:t>connects to the trunk F0/4 port on S1.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accepts VLAN-tagged </a:t>
            </a:r>
            <a:r>
              <a:rPr lang="en-US" sz="1200" dirty="0"/>
              <a:t>traffic on the trunk </a:t>
            </a:r>
            <a:r>
              <a:rPr lang="en-US" sz="1200" dirty="0" smtClean="0"/>
              <a:t>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internally routes between </a:t>
            </a:r>
            <a:r>
              <a:rPr lang="en-US" sz="1200" dirty="0"/>
              <a:t>the VLANs using subinterfaces.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then </a:t>
            </a:r>
            <a:r>
              <a:rPr lang="en-US" sz="1200" dirty="0"/>
              <a:t>forwards the routed </a:t>
            </a:r>
            <a:r>
              <a:rPr lang="en-US" sz="1200" dirty="0" smtClean="0"/>
              <a:t>traffic as VLAN-tagged </a:t>
            </a:r>
            <a:r>
              <a:rPr lang="en-US" sz="1200" dirty="0"/>
              <a:t>for the destination </a:t>
            </a:r>
            <a:r>
              <a:rPr lang="en-US" sz="1200" dirty="0" smtClean="0"/>
              <a:t>VLAN out the trunk link.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710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Inter-VLAN Routing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Router-on-a-Stick Inter-VLAN Routing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29" y="703931"/>
            <a:ext cx="4458788" cy="44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9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altLang="en-US" sz="4000" dirty="0" err="1" smtClean="0"/>
              <a:t>Vlan</a:t>
            </a:r>
            <a:r>
              <a:rPr lang="en-US" altLang="en-US" sz="4000" dirty="0" smtClean="0"/>
              <a:t> Trunk Protocol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53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="" xmlns:a16="http://schemas.microsoft.com/office/drawing/2014/main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Modes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="" xmlns:a16="http://schemas.microsoft.com/office/drawing/2014/main" id="{13605F60-E8E2-4B26-8E6A-E9988B38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229" y="798513"/>
            <a:ext cx="6561498" cy="36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3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Configuration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77262" y="798944"/>
            <a:ext cx="3690221" cy="3612706"/>
          </a:xfrm>
        </p:spPr>
        <p:txBody>
          <a:bodyPr/>
          <a:lstStyle/>
          <a:p>
            <a:r>
              <a:rPr lang="en-US" altLang="en-US" sz="1600" dirty="0"/>
              <a:t>Steps to Configure VTP:</a:t>
            </a:r>
          </a:p>
          <a:p>
            <a:pPr lvl="1"/>
            <a:r>
              <a:rPr lang="en-US" altLang="en-US" sz="1500" b="1" dirty="0"/>
              <a:t>Step 1 </a:t>
            </a:r>
            <a:r>
              <a:rPr lang="en-US" altLang="en-US" sz="1500" dirty="0"/>
              <a:t>- Configure the VTP Server</a:t>
            </a:r>
          </a:p>
          <a:p>
            <a:pPr lvl="1"/>
            <a:r>
              <a:rPr lang="en-US" altLang="en-US" sz="1500" b="1" dirty="0"/>
              <a:t>Step 2 </a:t>
            </a:r>
            <a:r>
              <a:rPr lang="en-US" altLang="en-US" sz="1500" dirty="0"/>
              <a:t>- Configure the VTP Domain Name and Password</a:t>
            </a:r>
          </a:p>
          <a:p>
            <a:pPr lvl="1"/>
            <a:r>
              <a:rPr lang="en-US" altLang="en-US" sz="1500" b="1" dirty="0"/>
              <a:t>Step 3 </a:t>
            </a:r>
            <a:r>
              <a:rPr lang="en-US" altLang="en-US" sz="1500" dirty="0"/>
              <a:t>- Configure the VTP Clients</a:t>
            </a:r>
          </a:p>
          <a:p>
            <a:pPr lvl="1"/>
            <a:r>
              <a:rPr lang="en-US" altLang="en-US" sz="1500" b="1" dirty="0"/>
              <a:t>Step 4 </a:t>
            </a:r>
            <a:r>
              <a:rPr lang="en-US" altLang="en-US" sz="1500" dirty="0"/>
              <a:t>- Configure VLANs on the VTP Server.</a:t>
            </a:r>
          </a:p>
          <a:p>
            <a:pPr lvl="1"/>
            <a:r>
              <a:rPr lang="en-US" altLang="en-US" sz="1500" b="1" dirty="0"/>
              <a:t>Step 5 </a:t>
            </a:r>
            <a:r>
              <a:rPr lang="en-US" altLang="en-US" sz="1500" dirty="0"/>
              <a:t>- Verify the VTP clients have received the new VLAN information.</a:t>
            </a:r>
            <a:endParaRPr lang="en-CA" altLang="en-US" sz="15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61079819-FC15-49F7-B68C-C385AAD5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7" y="1114883"/>
            <a:ext cx="5023572" cy="2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9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290" y="834904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An SVI is a virtual interface that is configured within a multilayer switch:</a:t>
            </a:r>
          </a:p>
          <a:p>
            <a:pPr lvl="1"/>
            <a:r>
              <a:rPr lang="en-US" altLang="en-US" dirty="0"/>
              <a:t>To provide a gateway for a VLAN so that traffic can be routed into or out of that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To provide Layer 3 IP connectivity to the switch.</a:t>
            </a:r>
          </a:p>
          <a:p>
            <a:pPr lvl="1"/>
            <a:r>
              <a:rPr lang="en-US" altLang="en-US" dirty="0"/>
              <a:t>To support routing protocol and bridging configurations.</a:t>
            </a:r>
          </a:p>
          <a:p>
            <a:r>
              <a:rPr lang="en-US" altLang="en-US" dirty="0"/>
              <a:t>Advantages of SVIs:</a:t>
            </a:r>
          </a:p>
          <a:p>
            <a:pPr lvl="1"/>
            <a:r>
              <a:rPr lang="en-US" altLang="en-US" dirty="0"/>
              <a:t>Faster than router-on-a-stick.</a:t>
            </a:r>
          </a:p>
          <a:p>
            <a:pPr lvl="1"/>
            <a:r>
              <a:rPr lang="en-US" altLang="en-US" dirty="0"/>
              <a:t>No need for external links from the switch to the router for routing.</a:t>
            </a:r>
          </a:p>
          <a:p>
            <a:pPr lvl="1"/>
            <a:r>
              <a:rPr lang="en-US" altLang="en-US" dirty="0"/>
              <a:t>Not limited to one link. Layer 2 </a:t>
            </a:r>
            <a:r>
              <a:rPr lang="en-US" altLang="en-US" dirty="0" err="1"/>
              <a:t>EtherChannels</a:t>
            </a:r>
            <a:r>
              <a:rPr lang="en-US" altLang="en-US" dirty="0"/>
              <a:t> can be used to get more bandwidth.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EECA9190-502E-4724-8F7E-A792822FF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597" y="1315091"/>
            <a:ext cx="4668970" cy="21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36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Expanding the Network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Failure Domains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2709" y="529771"/>
            <a:ext cx="3547535" cy="4160762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A well-designed network should limit the size of failure domains.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 failure domain is the area of a network that is impacted when a critical device or network service experiences problems.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function of the devices that fail will determine the impact of the failure domain.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Use redundant links and reliable enterprise-class equipment to minimize the disruption in a network.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Smaller failure domains reduce the impact of a failure but also make troubleshooting easier.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1" y="798513"/>
            <a:ext cx="4741136" cy="3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Expanding the Network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Planning for Redundancy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93733" y="135468"/>
            <a:ext cx="3945467" cy="4665132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Redundancy is an important part of the network design for preventing disruption of network services.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Minimize the possibility of a single point of failure by recognizing these facts:</a:t>
            </a:r>
          </a:p>
          <a:p>
            <a:pPr marL="358457" lvl="1" indent="-169545"/>
            <a:r>
              <a:rPr lang="en-US" altLang="en-US" dirty="0">
                <a:cs typeface="Arial"/>
              </a:rPr>
              <a:t>I</a:t>
            </a:r>
            <a:r>
              <a:rPr lang="en-US" altLang="en-US" dirty="0" smtClean="0">
                <a:cs typeface="Arial"/>
              </a:rPr>
              <a:t>nstalling duplicate equipment and providing failover services for critical devices is necessary.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Redundant paths offer alternate physical paths for data to traverse the network.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Spanning Tree Protocol (STP) is required with redundant paths in a switched Ethernet network to prevent Layer 2 loops.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STP provides a mechanism for disabling redundant paths in a switched network until the path is necessary such as when a failure occurs.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016000"/>
            <a:ext cx="4530197" cy="32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altLang="en-US" sz="4000" dirty="0"/>
              <a:t>Spanning Tree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1526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Varieties of Spanning Tree Protocols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Characteristics of Spanning Tree Protocols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79414"/>
              </p:ext>
            </p:extLst>
          </p:nvPr>
        </p:nvGraphicFramePr>
        <p:xfrm>
          <a:off x="939800" y="1396998"/>
          <a:ext cx="6942667" cy="18844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1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9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59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0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STP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Resources Needed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Convergence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Tree Calculation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802.1D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VLANs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PVST+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Cisco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VLAN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RSTP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802.1w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VLANs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9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Rapid PVST+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Cisco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Very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VLAN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MSTP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802.1s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 or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instance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61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1</a:t>
            </a:r>
            <a:r>
              <a:rPr lang="en-CA" sz="1600" dirty="0" smtClean="0"/>
              <a:t>.1 Campus Wired LAN Designs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why it is important to design a scalable hierarchical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 smtClean="0"/>
              <a:t>Describe hierarchical small business network designs.</a:t>
            </a:r>
            <a:endParaRPr lang="en-US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</a:t>
            </a:r>
            <a:r>
              <a:rPr lang="en-US" dirty="0" smtClean="0"/>
              <a:t>considerations for designing a scalable network.</a:t>
            </a:r>
            <a:endParaRPr lang="en-US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Sections </a:t>
            </a:r>
            <a:r>
              <a:rPr lang="en-US" dirty="0"/>
              <a:t>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Varieties of Spanning Tree Protocols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1174230"/>
            <a:ext cx="2838980" cy="3780033"/>
          </a:xfrm>
        </p:spPr>
        <p:txBody>
          <a:bodyPr/>
          <a:lstStyle/>
          <a:p>
            <a:r>
              <a:rPr lang="en-US" dirty="0" smtClean="0"/>
              <a:t>Original 802.1D defines a common spanning tree</a:t>
            </a:r>
          </a:p>
          <a:p>
            <a:pPr lvl="1"/>
            <a:r>
              <a:rPr lang="en-US" dirty="0" smtClean="0"/>
              <a:t>One spanning tree instance for the switched network (no matter how many VLANs)</a:t>
            </a:r>
          </a:p>
          <a:p>
            <a:pPr lvl="1"/>
            <a:r>
              <a:rPr lang="en-US" dirty="0" smtClean="0"/>
              <a:t>No load sharing</a:t>
            </a:r>
          </a:p>
          <a:p>
            <a:pPr lvl="1"/>
            <a:r>
              <a:rPr lang="en-US" dirty="0" smtClean="0"/>
              <a:t>One uplink must block for all VLANs</a:t>
            </a:r>
          </a:p>
          <a:p>
            <a:pPr lvl="1"/>
            <a:r>
              <a:rPr lang="en-US" dirty="0" smtClean="0"/>
              <a:t>Low CPU utilization because only one instance of STP is used/</a:t>
            </a:r>
            <a:r>
              <a:rPr lang="en-US" dirty="0" err="1" smtClean="0"/>
              <a:t>clculated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56" y="674141"/>
            <a:ext cx="5733651" cy="40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8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Varieties of Spanning Tree Protocols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Overview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4264" y="1086810"/>
            <a:ext cx="5215336" cy="4155319"/>
          </a:xfrm>
        </p:spPr>
        <p:txBody>
          <a:bodyPr/>
          <a:lstStyle/>
          <a:p>
            <a:r>
              <a:rPr lang="en-US" dirty="0" smtClean="0"/>
              <a:t>Rapid PVST+ speeds up STP recalculations and converges quicker</a:t>
            </a:r>
          </a:p>
          <a:p>
            <a:pPr lvl="1"/>
            <a:r>
              <a:rPr lang="en-US" dirty="0" smtClean="0"/>
              <a:t>Cisco version of RSTP</a:t>
            </a:r>
          </a:p>
          <a:p>
            <a:r>
              <a:rPr lang="en-US" dirty="0" smtClean="0"/>
              <a:t>Two new port types</a:t>
            </a:r>
          </a:p>
          <a:p>
            <a:pPr lvl="1"/>
            <a:r>
              <a:rPr lang="en-US" dirty="0" smtClean="0"/>
              <a:t>Alternate port (DIS)</a:t>
            </a:r>
          </a:p>
          <a:p>
            <a:pPr lvl="1"/>
            <a:r>
              <a:rPr lang="en-US" dirty="0" smtClean="0"/>
              <a:t>Backup port</a:t>
            </a:r>
          </a:p>
          <a:p>
            <a:r>
              <a:rPr lang="en-US" dirty="0" smtClean="0"/>
              <a:t>Independent instance of RSTP runs for each VLAN</a:t>
            </a:r>
          </a:p>
          <a:p>
            <a:r>
              <a:rPr lang="en-US" dirty="0" smtClean="0"/>
              <a:t>Cisco features such as </a:t>
            </a:r>
            <a:r>
              <a:rPr lang="en-US" dirty="0" err="1" smtClean="0"/>
              <a:t>UplinkFast</a:t>
            </a:r>
            <a:r>
              <a:rPr lang="en-US" dirty="0" smtClean="0"/>
              <a:t> and </a:t>
            </a:r>
            <a:r>
              <a:rPr lang="en-US" dirty="0" err="1" smtClean="0"/>
              <a:t>BackboneFast</a:t>
            </a:r>
            <a:r>
              <a:rPr lang="en-US" dirty="0" smtClean="0"/>
              <a:t> are not compatible with switches that run RSTP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32" y="1168401"/>
            <a:ext cx="4022368" cy="25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6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Varieties of Spanning Tree Protocols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Edge 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733" y="841277"/>
            <a:ext cx="8856133" cy="4155319"/>
          </a:xfrm>
        </p:spPr>
        <p:txBody>
          <a:bodyPr/>
          <a:lstStyle/>
          <a:p>
            <a:r>
              <a:rPr lang="en-US" dirty="0" smtClean="0"/>
              <a:t>Has an end device connected – </a:t>
            </a:r>
            <a:r>
              <a:rPr lang="en-US" dirty="0" smtClean="0">
                <a:solidFill>
                  <a:srgbClr val="00B050"/>
                </a:solidFill>
              </a:rPr>
              <a:t>NEVER</a:t>
            </a:r>
            <a:r>
              <a:rPr lang="en-US" dirty="0" smtClean="0"/>
              <a:t> another switch</a:t>
            </a:r>
          </a:p>
          <a:p>
            <a:r>
              <a:rPr lang="en-US" dirty="0" smtClean="0"/>
              <a:t>Immediately goes to the forwarding state</a:t>
            </a:r>
          </a:p>
          <a:p>
            <a:r>
              <a:rPr lang="en-US" dirty="0" smtClean="0"/>
              <a:t>Functions similar to a port configured with Cisco </a:t>
            </a:r>
            <a:r>
              <a:rPr lang="en-US" dirty="0" err="1" smtClean="0"/>
              <a:t>PortFast</a:t>
            </a:r>
            <a:endParaRPr lang="en-US" dirty="0" smtClean="0"/>
          </a:p>
          <a:p>
            <a:r>
              <a:rPr lang="en-US" dirty="0" smtClean="0"/>
              <a:t>Use the </a:t>
            </a:r>
            <a:r>
              <a:rPr lang="en-US" b="1" dirty="0" smtClean="0"/>
              <a:t>spanning-tree </a:t>
            </a:r>
            <a:r>
              <a:rPr lang="en-US" b="1" dirty="0" err="1" smtClean="0"/>
              <a:t>portfast</a:t>
            </a:r>
            <a:r>
              <a:rPr lang="en-US" b="1" dirty="0" smtClean="0"/>
              <a:t> </a:t>
            </a:r>
            <a:r>
              <a:rPr lang="en-US" dirty="0" smtClean="0"/>
              <a:t>command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83" y="2446337"/>
            <a:ext cx="4457700" cy="2486025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21174181" flipH="1">
            <a:off x="4645323" y="3393358"/>
            <a:ext cx="1762153" cy="604433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Edge port</a:t>
            </a:r>
          </a:p>
        </p:txBody>
      </p:sp>
      <p:sp>
        <p:nvSpPr>
          <p:cNvPr id="7" name="Striped Right Arrow 6"/>
          <p:cNvSpPr/>
          <p:nvPr/>
        </p:nvSpPr>
        <p:spPr>
          <a:xfrm rot="425819">
            <a:off x="640589" y="3342558"/>
            <a:ext cx="1762153" cy="604433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Edge port</a:t>
            </a:r>
          </a:p>
        </p:txBody>
      </p:sp>
    </p:spTree>
    <p:extLst>
      <p:ext uri="{BB962C8B-B14F-4D97-AF65-F5344CB8AC3E}">
        <p14:creationId xmlns:p14="http://schemas.microsoft.com/office/powerpoint/2010/main" val="47619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STP Configuration Issues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Spanning Tree Failure Consequences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4733" y="841277"/>
            <a:ext cx="8509000" cy="4155319"/>
          </a:xfrm>
        </p:spPr>
        <p:txBody>
          <a:bodyPr/>
          <a:lstStyle/>
          <a:p>
            <a:r>
              <a:rPr lang="en-US" dirty="0" smtClean="0"/>
              <a:t>NEVER turn STP off; this can cause a switched network to be unusable – Remember that there is not a TTL mechanism at Layer 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1" y="1540934"/>
            <a:ext cx="3641090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71" y="1583266"/>
            <a:ext cx="3658823" cy="26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Stacking and Chassis Aggregation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Spanning Tree and Switch Stacks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4734" y="841277"/>
            <a:ext cx="5706534" cy="4155319"/>
          </a:xfrm>
        </p:spPr>
        <p:txBody>
          <a:bodyPr/>
          <a:lstStyle/>
          <a:p>
            <a:r>
              <a:rPr lang="en-US" dirty="0" smtClean="0"/>
              <a:t>Each stack appears as one spanning tree instance</a:t>
            </a:r>
          </a:p>
          <a:p>
            <a:r>
              <a:rPr lang="en-US" dirty="0" smtClean="0"/>
              <a:t>Can add switches without affecting the STP diameter (the maximum number of switches data must cross to connect between any two switches)</a:t>
            </a:r>
          </a:p>
          <a:p>
            <a:pPr lvl="1"/>
            <a:r>
              <a:rPr lang="en-US" dirty="0" smtClean="0"/>
              <a:t>IEEE recommends a maximum diameter of 7 switches for default STP timers</a:t>
            </a:r>
          </a:p>
          <a:p>
            <a:pPr lvl="2"/>
            <a:r>
              <a:rPr lang="en-US" dirty="0" smtClean="0"/>
              <a:t>Default STP timers are hello – 2 seconds, max age – 20 seconds, </a:t>
            </a:r>
            <a:br>
              <a:rPr lang="en-US" dirty="0" smtClean="0"/>
            </a:br>
            <a:r>
              <a:rPr lang="en-US" dirty="0" smtClean="0"/>
              <a:t>forward delay timer – 15 seconds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479" y="242170"/>
            <a:ext cx="3320521" cy="2139609"/>
          </a:xfrm>
          <a:prstGeom prst="rect">
            <a:avLst/>
          </a:prstGeom>
        </p:spPr>
      </p:pic>
      <p:sp>
        <p:nvSpPr>
          <p:cNvPr id="7" name="Rectangle 34"/>
          <p:cNvSpPr txBox="1">
            <a:spLocks noChangeArrowheads="1"/>
          </p:cNvSpPr>
          <p:nvPr/>
        </p:nvSpPr>
        <p:spPr bwMode="auto">
          <a:xfrm>
            <a:off x="5820665" y="2438401"/>
            <a:ext cx="3323335" cy="27939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 smtClean="0"/>
              <a:t>Diameter of 9 from S1-4 to S3-4</a:t>
            </a:r>
            <a:endParaRPr lang="en-US" sz="1500" kern="0" dirty="0"/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68" y="3048001"/>
            <a:ext cx="3266853" cy="2019298"/>
          </a:xfrm>
          <a:prstGeom prst="rect">
            <a:avLst/>
          </a:prstGeom>
        </p:spPr>
      </p:pic>
      <p:sp>
        <p:nvSpPr>
          <p:cNvPr id="9" name="Rectangle 34"/>
          <p:cNvSpPr txBox="1">
            <a:spLocks noChangeArrowheads="1"/>
          </p:cNvSpPr>
          <p:nvPr/>
        </p:nvSpPr>
        <p:spPr bwMode="auto">
          <a:xfrm>
            <a:off x="4660732" y="3793067"/>
            <a:ext cx="3323335" cy="27939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 smtClean="0"/>
              <a:t>With stacked switches, the diameter is now 3</a:t>
            </a:r>
            <a:endParaRPr lang="en-US" sz="1500" kern="0" dirty="0"/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/>
          </a:p>
        </p:txBody>
      </p:sp>
    </p:spTree>
    <p:extLst>
      <p:ext uri="{BB962C8B-B14F-4D97-AF65-F5344CB8AC3E}">
        <p14:creationId xmlns:p14="http://schemas.microsoft.com/office/powerpoint/2010/main" val="248576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altLang="en-US" sz="4000" dirty="0"/>
              <a:t>Link Aggregation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7755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 is possible to combine the number of physical links between switches to increase the overall speed of switch-to-switch communication.</a:t>
            </a:r>
          </a:p>
          <a:p>
            <a:pPr lvl="1"/>
            <a:r>
              <a:rPr lang="en-US" altLang="ja-JP" dirty="0" smtClean="0"/>
              <a:t>STP will block redundant links to prevent routing loops.   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Link Aggregation</a:t>
            </a:r>
            <a:br>
              <a:rPr lang="en-US" altLang="en-US" sz="1600" dirty="0" smtClean="0"/>
            </a:br>
            <a:r>
              <a:rPr lang="en-US" altLang="en-US" dirty="0" smtClean="0"/>
              <a:t>Introduction to Link Aggregation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19" y="1690017"/>
            <a:ext cx="4397095" cy="2702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85018" y="4392398"/>
            <a:ext cx="43970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Redundant Links with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STP (by default blocked)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428959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Expanding the Network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Increasing Bandwidth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15933" y="211667"/>
            <a:ext cx="4164311" cy="4478866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In a hierarchical network design, some links between access and distribution layer switches may need to process a greater amount of traffic than other links do.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As multiple links converge into a single link, it is possible for this link to become a bottleneck.</a:t>
            </a:r>
          </a:p>
          <a:p>
            <a:pPr marL="169545" indent="-169545"/>
            <a:r>
              <a:rPr lang="en-US" altLang="en-US" dirty="0" err="1" smtClean="0">
                <a:cs typeface="Arial"/>
              </a:rPr>
              <a:t>EtherChannel</a:t>
            </a:r>
            <a:r>
              <a:rPr lang="en-US" altLang="en-US" dirty="0" smtClean="0">
                <a:cs typeface="Arial"/>
              </a:rPr>
              <a:t> is a form of link aggregation that will allow the network administrator to increase the amount of bandwidth between devices by creating one logical link out of several physical links. </a:t>
            </a:r>
          </a:p>
          <a:p>
            <a:pPr marL="169545" indent="-169545"/>
            <a:r>
              <a:rPr lang="en-US" altLang="en-US" dirty="0" err="1" smtClean="0">
                <a:cs typeface="Arial"/>
              </a:rPr>
              <a:t>EtherChannel</a:t>
            </a:r>
            <a:r>
              <a:rPr lang="en-US" altLang="en-US" dirty="0" smtClean="0">
                <a:cs typeface="Arial"/>
              </a:rPr>
              <a:t> uses existing switch ports.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 err="1" smtClean="0">
                <a:cs typeface="Arial"/>
              </a:rPr>
              <a:t>EtherChannel</a:t>
            </a:r>
            <a:r>
              <a:rPr lang="en-US" altLang="en-US" dirty="0" smtClean="0">
                <a:cs typeface="Arial"/>
              </a:rPr>
              <a:t> configuration takes advantage of load balancing between links that are part of the same </a:t>
            </a:r>
            <a:r>
              <a:rPr lang="en-US" altLang="en-US" dirty="0" err="1" smtClean="0">
                <a:cs typeface="Arial"/>
              </a:rPr>
              <a:t>EtherChannel</a:t>
            </a:r>
            <a:r>
              <a:rPr lang="en-US" altLang="en-US" dirty="0" smtClean="0">
                <a:cs typeface="Arial"/>
              </a:rPr>
              <a:t>.</a:t>
            </a: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" y="882121"/>
            <a:ext cx="4384675" cy="35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EtherChannel</a:t>
            </a:r>
            <a:r>
              <a:rPr lang="en-US" altLang="ja-JP" dirty="0" smtClean="0"/>
              <a:t> groups multiple physical ports into one or more logical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links.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Implementation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60" y="1718757"/>
            <a:ext cx="4063662" cy="2840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65" y="1135709"/>
            <a:ext cx="438747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Restrictions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types cannot be 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mixed</a:t>
            </a: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(Fast Ethernet + Gigabit Ethernet cannot be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grouped.)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Provides full-duplex bandwidth up to 800 Mbps (Fast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 or 8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Gb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(Gigabit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 IOS Switch can support 6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Created between two switches or a server and switch.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one side is configured as trunk, the other side must be a trunk within same native VLAN.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Each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has a logical port channel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and changes to a channel affects its physical interfaces.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7483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of First Hop Redundancy Protocols</a:t>
            </a:r>
            <a:br>
              <a:rPr lang="en-US" altLang="en-US" dirty="0"/>
            </a:br>
            <a:r>
              <a:rPr lang="en-US" altLang="en-US" dirty="0"/>
              <a:t>Default Gateway Limitations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29" y="853440"/>
            <a:ext cx="4458788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7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Campus Wired LAN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altLang="en-US" sz="4000" dirty="0" smtClean="0"/>
              <a:t>First </a:t>
            </a:r>
            <a:r>
              <a:rPr lang="en-US" altLang="en-US" sz="4000" dirty="0"/>
              <a:t>Hop Redundancy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224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Default Gateway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98" y="250852"/>
            <a:ext cx="3904704" cy="3096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366" y="898215"/>
            <a:ext cx="418570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mechanism is needed to provide alternate default gateways in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switched networks where two or more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connected to the same VLANs.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Note: In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graphic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multilayer 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 is acting as the default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and used for routing. 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a switched network, each client receives only one default gateway.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is no way to use a secondary gateway, even if a second path exists to carry packets off the local segment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R1 is responsible for routing packets from PC1. If R1 becomes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unavailable, R2 can route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packets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would have gone through R1.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797" y="3347067"/>
            <a:ext cx="43872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devices are typically configured with a single IP address for a default gateway. </a:t>
            </a:r>
            <a:endParaRPr lang="en-US" sz="14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default gateway IP address cannot be reached, the local device is unable to send packets off the local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network.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3714026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Router Redundancy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6" y="898214"/>
            <a:ext cx="4471094" cy="3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prevent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single point of failure at the default gateway,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implement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Present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illusion of a single router to the hosts on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LAN.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sharing an IP address and a MAC address, two or more routers can act as a single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IPv4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address of the virtual router is configured as the default gateway for the workstations on a specific IPv4 segment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ARP resolution returns the MAC address of the virtual router.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Physical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that forwards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traffic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transparent to the host devices.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521" y="3159151"/>
            <a:ext cx="423569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edundancy</a:t>
            </a:r>
            <a:r>
              <a:rPr lang="en-US" sz="1400" dirty="0" smtClean="0"/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provides the mechanism for determining which router should take the active role in forwarding traffic.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/>
              <a:t>A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bility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a network to dynamically recover from the failure of a device acting as a default gateway is known as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first-hop redundancy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3" y="233679"/>
            <a:ext cx="4021741" cy="2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3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First Hop Redundancy Protocols (Cont.)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5" y="898214"/>
            <a:ext cx="472194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Virtual Router Redundancy Protocol version 2 -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nonproprietary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that dynamically assigns responsibility for one or more virtual routers to the VRRP routers on an IPv4 LAN. 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is elected as the virtual router master, with the other routers acting as backups, in case the virtual router master fails.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VRRPv3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-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Capability 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support IPv4 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IPv6.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Load Balancing Protocol (GLBP)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that protects data traffic from a failed router or circuit allowing 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load balancing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between a group of redundant routers.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 for IPv6 -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providing the same functionality 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28" y="1019595"/>
            <a:ext cx="3850489" cy="14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28" y="2556409"/>
            <a:ext cx="3850489" cy="9069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4405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Dynamic </a:t>
            </a:r>
            <a:r>
              <a:rPr lang="en-US" altLang="en-US" sz="4000" dirty="0">
                <a:cs typeface="Arial"/>
              </a:rPr>
              <a:t>routing protocol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5997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Expanding the Network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Fine-tuning Routing Protocols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23932" y="186267"/>
            <a:ext cx="3742267" cy="4263366"/>
          </a:xfrm>
        </p:spPr>
        <p:txBody>
          <a:bodyPr/>
          <a:lstStyle/>
          <a:p>
            <a:pPr marL="169545" indent="-169545"/>
            <a:r>
              <a:rPr lang="en-US" altLang="en-US" sz="1400" dirty="0" smtClean="0">
                <a:cs typeface="Arial"/>
              </a:rPr>
              <a:t>Advanced routing protocols, such as OSPF and EIGRP are used in large networks.</a:t>
            </a:r>
          </a:p>
          <a:p>
            <a:pPr marL="169545" indent="-169545"/>
            <a:r>
              <a:rPr lang="en-US" altLang="en-US" sz="1400" dirty="0" smtClean="0">
                <a:cs typeface="Arial"/>
              </a:rPr>
              <a:t>Link-state routing protocols such as OSPF works well for larger hierarchical networks where fast convergence is important.</a:t>
            </a:r>
          </a:p>
          <a:p>
            <a:pPr marL="169545" indent="-169545"/>
            <a:r>
              <a:rPr lang="en-US" altLang="en-US" sz="1400" dirty="0" smtClean="0">
                <a:cs typeface="Arial"/>
              </a:rPr>
              <a:t>Single Area OSPF has one area – Area 0.</a:t>
            </a:r>
          </a:p>
          <a:p>
            <a:pPr marL="169545" indent="-169545"/>
            <a:r>
              <a:rPr lang="en-US" altLang="en-US" sz="1400" dirty="0" smtClean="0">
                <a:cs typeface="Arial"/>
              </a:rPr>
              <a:t>Cisco’s proprietary distance vector routing protocol, called EIGRP, is another popular routing protocol. It is designed for larger networks using primarily Cisco routers.</a:t>
            </a:r>
          </a:p>
          <a:p>
            <a:pPr marL="169545" indent="-169545"/>
            <a:r>
              <a:rPr lang="en-US" altLang="en-US" sz="1400" dirty="0" smtClean="0">
                <a:cs typeface="Arial"/>
              </a:rPr>
              <a:t>Although the configuring EIGRP is simple, the underlying features and options of EIGRP are extensive and robust.</a:t>
            </a:r>
          </a:p>
          <a:p>
            <a:pPr marL="169545" indent="-169545"/>
            <a:endParaRPr lang="en-US" altLang="en-US" sz="1400" dirty="0" smtClean="0">
              <a:cs typeface="Arial"/>
            </a:endParaRP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1" y="969433"/>
            <a:ext cx="4782333" cy="23749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1599" y="3445934"/>
            <a:ext cx="5122334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US" altLang="en-US" sz="1200" dirty="0" smtClean="0"/>
              <a:t>OSPF supports a two-layer hierarchical design, referred to as </a:t>
            </a:r>
            <a:r>
              <a:rPr lang="en-US" altLang="en-US" sz="1200" dirty="0" err="1" smtClean="0"/>
              <a:t>multiarea</a:t>
            </a:r>
            <a:r>
              <a:rPr lang="en-US" altLang="en-US" sz="1200" dirty="0" smtClean="0"/>
              <a:t> OSPF. </a:t>
            </a:r>
          </a:p>
          <a:p>
            <a:pPr marL="169545" indent="-169545"/>
            <a:r>
              <a:rPr lang="en-US" altLang="en-US" sz="1200" dirty="0" err="1" smtClean="0"/>
              <a:t>Multiarea</a:t>
            </a:r>
            <a:r>
              <a:rPr lang="en-US" altLang="en-US" sz="1200" dirty="0" smtClean="0"/>
              <a:t> OSPF requires an Area 0 (backbone area)</a:t>
            </a:r>
          </a:p>
          <a:p>
            <a:pPr marL="169545" indent="-169545"/>
            <a:r>
              <a:rPr lang="en-US" altLang="en-US" sz="1200" dirty="0" smtClean="0">
                <a:cs typeface="Arial"/>
              </a:rPr>
              <a:t>Non-backbone areas must be directly connected to Area 0.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altLang="en-US" dirty="0" smtClean="0">
              <a:cs typeface="Arial"/>
            </a:endParaRP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>
              <a:cs typeface="Arial"/>
            </a:endParaRPr>
          </a:p>
          <a:p>
            <a:pPr lvl="1"/>
            <a:endParaRPr lang="en-US" altLang="en-US" dirty="0" smtClean="0">
              <a:cs typeface="Arial"/>
            </a:endParaRPr>
          </a:p>
          <a:p>
            <a:pPr lvl="1"/>
            <a:endParaRPr lang="en-US" altLang="en-US" dirty="0" smtClean="0">
              <a:cs typeface="Arial"/>
            </a:endParaRPr>
          </a:p>
          <a:p>
            <a:pPr lvl="1"/>
            <a:endParaRPr lang="en-US" altLang="en-US" dirty="0" smtClean="0">
              <a:cs typeface="Arial"/>
            </a:endParaRPr>
          </a:p>
          <a:p>
            <a:pPr lvl="1"/>
            <a:endParaRPr lang="en-US" altLang="en-US" dirty="0" smtClean="0">
              <a:cs typeface="Arial"/>
            </a:endParaRPr>
          </a:p>
          <a:p>
            <a:pPr lvl="1"/>
            <a:endParaRPr lang="en-US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07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Cisco Validated Designs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Hierarchical Design Model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80467" y="389466"/>
            <a:ext cx="4013201" cy="44111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The campus wired LAN uses a hierarchical design model to break the design up into modular layers. 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Breaking the design up into layers allows each layer to implement specific functions, which simplifies the network design for easier deployment and management.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 hierarchical LAN design includes three layers as shown in the figure: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Access layer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Distribution layer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Core layer</a:t>
            </a:r>
          </a:p>
          <a:p>
            <a:pPr marL="169545" lvl="0" indent="-169545">
              <a:buClr>
                <a:srgbClr val="58585B"/>
              </a:buClr>
            </a:pPr>
            <a:r>
              <a:rPr lang="en-US" altLang="en-US" dirty="0" smtClean="0">
                <a:cs typeface="Arial"/>
              </a:rPr>
              <a:t>Some smaller enterprise networks implement a two-tier hierarchical design and collapse the core and distribution layers into one layer.</a:t>
            </a:r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4" y="798513"/>
            <a:ext cx="3818466" cy="3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9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Configure NAT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9007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6316" y="822191"/>
            <a:ext cx="8853286" cy="4155319"/>
          </a:xfrm>
        </p:spPr>
        <p:txBody>
          <a:bodyPr/>
          <a:lstStyle/>
          <a:p>
            <a:r>
              <a:rPr lang="en-US" altLang="ja-JP" dirty="0" smtClean="0"/>
              <a:t>Private IP addresses cannot be routed over the Internet.</a:t>
            </a:r>
          </a:p>
          <a:p>
            <a:r>
              <a:rPr lang="en-US" altLang="ja-JP" dirty="0" smtClean="0"/>
              <a:t>NAT is used to translate private IP addresses to public addresses that can be routed over the Internet.</a:t>
            </a:r>
          </a:p>
          <a:p>
            <a:r>
              <a:rPr lang="en-US" altLang="ja-JP" dirty="0" smtClean="0"/>
              <a:t>One public IPv4 address can be used for thousands of devices that have private IP addresses.</a:t>
            </a:r>
          </a:p>
          <a:p>
            <a:pPr marL="261937" lvl="2" indent="0">
              <a:buNone/>
            </a:pP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NAT 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IPv4 Private Address Space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42" y="2326613"/>
            <a:ext cx="5616844" cy="22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6317" y="822191"/>
            <a:ext cx="5187352" cy="4155319"/>
          </a:xfrm>
        </p:spPr>
        <p:txBody>
          <a:bodyPr/>
          <a:lstStyle/>
          <a:p>
            <a:r>
              <a:rPr lang="en-US" altLang="ja-JP" dirty="0" smtClean="0"/>
              <a:t>Private IP addresses cannot be routed over the Internet.</a:t>
            </a:r>
          </a:p>
          <a:p>
            <a:r>
              <a:rPr lang="en-US" altLang="ja-JP" dirty="0" smtClean="0"/>
              <a:t>NAT is used to translate private IP addresses used inside a company to public addresses that can be routed over the Internet.</a:t>
            </a:r>
          </a:p>
          <a:p>
            <a:r>
              <a:rPr lang="en-US" altLang="ja-JP" dirty="0" smtClean="0"/>
              <a:t>NAT hides internal IPv4 addresses from outside networks.</a:t>
            </a:r>
          </a:p>
          <a:p>
            <a:pPr lvl="1"/>
            <a:r>
              <a:rPr lang="en-US" altLang="ja-JP" dirty="0" smtClean="0"/>
              <a:t>Companies use the same private IPv4 addresses so outside devices cannot tell one company’s 10.x.x.x network from another company’s 10.x.x.x network.</a:t>
            </a:r>
          </a:p>
          <a:p>
            <a:r>
              <a:rPr lang="en-US" altLang="ja-JP" dirty="0" smtClean="0"/>
              <a:t>A NAT-enabled router can be configured with a public IPv4 address.</a:t>
            </a:r>
          </a:p>
          <a:p>
            <a:r>
              <a:rPr lang="en-US" altLang="ja-JP" dirty="0" smtClean="0"/>
              <a:t>A NAT-enabled router can be configured with multiple public IPv4 addresses to be used in a pool or NAT pool for internal devices configured with private addresses.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NAT 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What is NAT?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00" y="1449090"/>
            <a:ext cx="4011716" cy="267151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5215179" y="69743"/>
            <a:ext cx="3859077" cy="1208868"/>
          </a:xfrm>
          <a:prstGeom prst="horizontalScroll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Important </a:t>
            </a:r>
            <a:r>
              <a:rPr lang="en-US" sz="1400" dirty="0" smtClean="0">
                <a:solidFill>
                  <a:schemeClr val="bg1"/>
                </a:solidFill>
              </a:rPr>
              <a:t>Concept—NAT is </a:t>
            </a:r>
            <a:r>
              <a:rPr lang="en-US" sz="1400" dirty="0">
                <a:solidFill>
                  <a:schemeClr val="bg1"/>
                </a:solidFill>
              </a:rPr>
              <a:t>enabled on one </a:t>
            </a:r>
            <a:r>
              <a:rPr lang="en-US" sz="1400" dirty="0" smtClean="0">
                <a:solidFill>
                  <a:schemeClr val="bg1"/>
                </a:solidFill>
              </a:rPr>
              <a:t>device (normally </a:t>
            </a:r>
            <a:r>
              <a:rPr lang="en-US" sz="1400" dirty="0">
                <a:solidFill>
                  <a:schemeClr val="bg1"/>
                </a:solidFill>
              </a:rPr>
              <a:t>the border </a:t>
            </a:r>
            <a:r>
              <a:rPr lang="en-US" sz="1400" dirty="0" smtClean="0">
                <a:solidFill>
                  <a:schemeClr val="bg1"/>
                </a:solidFill>
              </a:rPr>
              <a:t>or edge router)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4566296">
            <a:off x="7567836" y="456358"/>
            <a:ext cx="854111" cy="2419133"/>
          </a:xfrm>
          <a:prstGeom prst="lightningBol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491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Cisco Validated Designs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The Need to Scale the Network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7868" y="41275"/>
            <a:ext cx="3723746" cy="469265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A company with a small network with one site and a connection to the Internet might grow into an enterprise with a central location with numerous remote sites across the globe.</a:t>
            </a:r>
          </a:p>
          <a:p>
            <a:pPr marL="169545" indent="-169545"/>
            <a:r>
              <a:rPr lang="en-US" altLang="en-US" dirty="0" smtClean="0"/>
              <a:t> All enterprise networks must:</a:t>
            </a:r>
          </a:p>
          <a:p>
            <a:pPr marL="358457" lvl="1" indent="-169545"/>
            <a:r>
              <a:rPr lang="en-US" altLang="en-US" dirty="0" smtClean="0"/>
              <a:t>Support the exchange of various types of network traffic</a:t>
            </a:r>
          </a:p>
          <a:p>
            <a:pPr marL="358457" lvl="1" indent="-169545"/>
            <a:r>
              <a:rPr lang="en-US" altLang="en-US" dirty="0" smtClean="0"/>
              <a:t>Support critical applications</a:t>
            </a:r>
          </a:p>
          <a:p>
            <a:pPr marL="358457" lvl="1" indent="-169545"/>
            <a:r>
              <a:rPr lang="en-US" altLang="en-US" dirty="0" smtClean="0"/>
              <a:t>Support converged network traffic</a:t>
            </a:r>
          </a:p>
          <a:p>
            <a:pPr marL="358457" lvl="1" indent="-169545"/>
            <a:r>
              <a:rPr lang="en-US" altLang="en-US" dirty="0" smtClean="0"/>
              <a:t>Support diverse business needs</a:t>
            </a:r>
          </a:p>
          <a:p>
            <a:pPr marL="358457" lvl="1" indent="-169545"/>
            <a:r>
              <a:rPr lang="en-US" altLang="en-US" dirty="0" smtClean="0"/>
              <a:t>Provide centralized administrative control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LAN is the networking infrastructure that provides access to network resources for end users over a single floor or a building.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2" y="1186392"/>
            <a:ext cx="5119249" cy="2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Configure PAT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Analyzing PAT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3292" y="844658"/>
            <a:ext cx="8163027" cy="36524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PC1 and PC2 open a web browser for a connection to a web server.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R2 receives the packets on the inside interface and checks if translation should be performed (via an ACL). R2 assigns the IP address of the outside interface, adds a port number, and creates a NAT table entry for both packets.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R2 replaces the inside local source address on each packet with the translated inside global address.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" t="13033" r="742" b="-13033"/>
          <a:stretch/>
        </p:blipFill>
        <p:spPr>
          <a:xfrm>
            <a:off x="1681566" y="2325182"/>
            <a:ext cx="4093960" cy="29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696200" cy="757238"/>
          </a:xfrm>
        </p:spPr>
        <p:txBody>
          <a:bodyPr/>
          <a:lstStyle/>
          <a:p>
            <a:r>
              <a:rPr lang="en-US" sz="1600" dirty="0" smtClean="0"/>
              <a:t>Switch Hardware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Packet Tracer – Comparing 2960 and 3560 Switches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468533" y="1032933"/>
            <a:ext cx="2421468" cy="3632200"/>
          </a:xfrm>
        </p:spPr>
        <p:txBody>
          <a:bodyPr/>
          <a:lstStyle/>
          <a:p>
            <a:pPr marL="169545" indent="-169545"/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762000"/>
            <a:ext cx="5862108" cy="38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1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Router Hardware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Router Requirements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7" y="419895"/>
            <a:ext cx="3811490" cy="4058266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Routing is required within the distribution layer of an enterprise network.  Without routing, packets could not leave the local network.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Routers are critical networking devices because they are responsible for: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Connecting businesses and homes to the Internet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Interconnecting multiple sites within an enterprise network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Connecting ISPs on the Internet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Translating between different media types and protocols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Finding alternate paths if a link or path goes down</a:t>
            </a:r>
          </a:p>
          <a:p>
            <a:pPr marL="0" indent="0">
              <a:buNone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4" y="798513"/>
            <a:ext cx="4658469" cy="36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Cisco Validated Designs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Hierarchical Design Model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80467" y="389466"/>
            <a:ext cx="4013201" cy="44111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The campus wired LAN uses a hierarchical design model to break the design up into modular layers. 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Breaking the design up into layers allows each layer to implement specific functions, which simplifies the network design for easier deployment and management.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 hierarchical LAN design includes three layers as shown in the figure: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Access layer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Distribution layer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Core layer</a:t>
            </a:r>
          </a:p>
          <a:p>
            <a:pPr marL="169545" lvl="0" indent="-169545">
              <a:buClr>
                <a:srgbClr val="58585B"/>
              </a:buClr>
            </a:pPr>
            <a:r>
              <a:rPr lang="en-US" altLang="en-US" dirty="0" smtClean="0">
                <a:cs typeface="Arial"/>
              </a:rPr>
              <a:t>Some smaller enterprise networks implement a two-tier hierarchical design and collapse the core and distribution layers into one layer.</a:t>
            </a:r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 smtClean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4" y="798513"/>
            <a:ext cx="3818466" cy="3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38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0467" cy="757238"/>
          </a:xfrm>
        </p:spPr>
        <p:txBody>
          <a:bodyPr/>
          <a:lstStyle/>
          <a:p>
            <a:r>
              <a:rPr lang="en-US" sz="1600" dirty="0" smtClean="0"/>
              <a:t>Expanding the Network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Design for Scalability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84771" y="117476"/>
            <a:ext cx="4203163" cy="4759324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The network designer must develop a strategy to enable the network to be available and scale easily and effectively.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Use expandable, modular equipment or clustered devices that can be easily upgraded to increase capabilities.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Design a hierarchical network to include modules that can be added, upgraded, and modified as needed.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Create an IPv4 or IPv6 address strategy that is hierarchical.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Choose routers or multilayer switches to limit broadcasts and filter undesirable traffic from the network.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Implement redundant links between critical devices and between access and core layers.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lvl="1">
              <a:buFont typeface="Arial" panose="05000000000000000000" pitchFamily="2" charset="2"/>
            </a:pP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063888"/>
            <a:ext cx="4616987" cy="30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9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VLAN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2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50081"/>
            <a:ext cx="4783535" cy="3990219"/>
          </a:xfrm>
        </p:spPr>
        <p:txBody>
          <a:bodyPr/>
          <a:lstStyle/>
          <a:p>
            <a:r>
              <a:rPr lang="en-US" sz="1400" dirty="0"/>
              <a:t>VLANs </a:t>
            </a:r>
            <a:r>
              <a:rPr lang="en-US" sz="1400" dirty="0" smtClean="0"/>
              <a:t>can segment LAN devices without regard for the </a:t>
            </a:r>
            <a:r>
              <a:rPr lang="en-US" sz="1400" dirty="0"/>
              <a:t>physical location of the user or device. </a:t>
            </a:r>
          </a:p>
          <a:p>
            <a:pPr lvl="1"/>
            <a:r>
              <a:rPr lang="en-US" sz="1300" dirty="0" smtClean="0"/>
              <a:t>In the figure, IT users on the first, second, and third floors are all on the same LAN segment. The same is true for HR and Sales users.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VLAN is a logical partition of a Layer 2 network.</a:t>
            </a:r>
          </a:p>
          <a:p>
            <a:pPr lvl="1"/>
            <a:r>
              <a:rPr lang="en-US" sz="1300" dirty="0"/>
              <a:t>Multiple partitions can be </a:t>
            </a:r>
            <a:r>
              <a:rPr lang="en-US" sz="1300" dirty="0" smtClean="0"/>
              <a:t>created and multiple </a:t>
            </a:r>
            <a:r>
              <a:rPr lang="en-US" sz="1300" dirty="0"/>
              <a:t>VLANs </a:t>
            </a:r>
            <a:r>
              <a:rPr lang="en-US" sz="1300" dirty="0" smtClean="0"/>
              <a:t>can co-exist</a:t>
            </a:r>
            <a:r>
              <a:rPr lang="en-US" sz="1300" dirty="0"/>
              <a:t>.</a:t>
            </a:r>
          </a:p>
          <a:p>
            <a:pPr lvl="1"/>
            <a:r>
              <a:rPr lang="en-US" sz="1300" dirty="0"/>
              <a:t>The partitioning of the Layer 2 network takes place inside a Layer 2 device, usually via a switch. </a:t>
            </a:r>
            <a:endParaRPr lang="en-US" sz="1300" dirty="0" smtClean="0"/>
          </a:p>
          <a:p>
            <a:pPr lvl="1"/>
            <a:r>
              <a:rPr lang="en-US" sz="1300" dirty="0" smtClean="0"/>
              <a:t>Each </a:t>
            </a:r>
            <a:r>
              <a:rPr lang="en-US" sz="1300" dirty="0"/>
              <a:t>VLAN is a broadcast </a:t>
            </a:r>
            <a:r>
              <a:rPr lang="en-US" sz="1300" dirty="0" smtClean="0"/>
              <a:t>domain that can span multiple physical LAN segments.</a:t>
            </a:r>
          </a:p>
          <a:p>
            <a:pPr lvl="1"/>
            <a:r>
              <a:rPr lang="en-US" sz="1300" dirty="0"/>
              <a:t>H</a:t>
            </a:r>
            <a:r>
              <a:rPr lang="en-US" sz="1300" dirty="0" smtClean="0"/>
              <a:t>osts on the same VLAN </a:t>
            </a:r>
            <a:r>
              <a:rPr lang="en-US" sz="1300" dirty="0"/>
              <a:t>are unaware of the </a:t>
            </a:r>
            <a:r>
              <a:rPr lang="en-US" sz="1300" dirty="0" smtClean="0"/>
              <a:t>VLAN’s existence.</a:t>
            </a:r>
            <a:endParaRPr lang="en-US" sz="13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350" dirty="0">
                <a:latin typeface="Arial" charset="0"/>
              </a:rPr>
              <a:t>Overview of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VLAN Definitions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12" y="950081"/>
            <a:ext cx="4011108" cy="261861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849312" y="3719837"/>
            <a:ext cx="4011108" cy="78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VLANs are mutually isolated and </a:t>
            </a:r>
            <a:r>
              <a:rPr lang="en-US" sz="1400" u="sng" dirty="0" smtClean="0"/>
              <a:t>packets can only pass between VLANs via a router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987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889000"/>
            <a:ext cx="8999936" cy="4065263"/>
          </a:xfrm>
        </p:spPr>
        <p:txBody>
          <a:bodyPr/>
          <a:lstStyle/>
          <a:p>
            <a:r>
              <a:rPr lang="en-US" dirty="0" smtClean="0"/>
              <a:t>Before a frame is forwarded across a trunk link, it must be tagged with its VLAN information.</a:t>
            </a:r>
          </a:p>
          <a:p>
            <a:pPr lvl="1"/>
            <a:r>
              <a:rPr lang="en-US" dirty="0" smtClean="0"/>
              <a:t>Frame tagging is the process of adding a VLAN identification header to the frame. </a:t>
            </a:r>
          </a:p>
          <a:p>
            <a:pPr lvl="1"/>
            <a:r>
              <a:rPr lang="en-US" dirty="0" smtClean="0"/>
              <a:t>It is used to properly transmit multiple VLAN frames through a trunk link.</a:t>
            </a:r>
          </a:p>
          <a:p>
            <a:pPr lvl="1"/>
            <a:endParaRPr lang="en-US" sz="800" dirty="0"/>
          </a:p>
          <a:p>
            <a:r>
              <a:rPr lang="en-US" dirty="0" smtClean="0"/>
              <a:t>IEEE </a:t>
            </a:r>
            <a:r>
              <a:rPr lang="en-US" dirty="0"/>
              <a:t>802.1Q is a vey popular VLAN trunking protocol that defines the structure of the tagging header added to the frame.</a:t>
            </a:r>
          </a:p>
          <a:p>
            <a:pPr lvl="1"/>
            <a:endParaRPr lang="en-US" dirty="0" smtClean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VLANs in a Multi-Switched Environment</a:t>
            </a:r>
            <a:br>
              <a:rPr lang="en-US" sz="1600" dirty="0" smtClean="0"/>
            </a:br>
            <a:r>
              <a:rPr lang="en-US" dirty="0" smtClean="0"/>
              <a:t>Tagging Ethernet Frames for VLAN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612" y="2327382"/>
            <a:ext cx="3804257" cy="255022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44065" y="2552217"/>
            <a:ext cx="4943009" cy="23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Switches add VLAN tagging information after the Source MAC address field.</a:t>
            </a:r>
          </a:p>
          <a:p>
            <a:pPr lvl="1"/>
            <a:r>
              <a:rPr lang="en-US" dirty="0" smtClean="0"/>
              <a:t>The fields in the 802.1Q VLAN tag includes </a:t>
            </a:r>
            <a:r>
              <a:rPr lang="en-US" dirty="0"/>
              <a:t>V</a:t>
            </a:r>
            <a:r>
              <a:rPr lang="en-US" dirty="0" smtClean="0"/>
              <a:t>LAN ID (VID).</a:t>
            </a:r>
          </a:p>
          <a:p>
            <a:pPr lvl="1"/>
            <a:r>
              <a:rPr lang="en-US" dirty="0" smtClean="0"/>
              <a:t>Trunk links add the tag information before sending the frame and then remove the tags before forwarding frames through non-trunk ports.</a:t>
            </a:r>
          </a:p>
        </p:txBody>
      </p:sp>
    </p:spTree>
    <p:extLst>
      <p:ext uri="{BB962C8B-B14F-4D97-AF65-F5344CB8AC3E}">
        <p14:creationId xmlns:p14="http://schemas.microsoft.com/office/powerpoint/2010/main" val="1148728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2974</Words>
  <Application>Microsoft Office PowerPoint</Application>
  <PresentationFormat>Экран (16:9)</PresentationFormat>
  <Paragraphs>493</Paragraphs>
  <Slides>44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Default Theme</vt:lpstr>
      <vt:lpstr>LAN Design</vt:lpstr>
      <vt:lpstr>Sections &amp; Objectives</vt:lpstr>
      <vt:lpstr>Campus Wired LAN Designs</vt:lpstr>
      <vt:lpstr>Cisco Validated Designs The Need to Scale the Network</vt:lpstr>
      <vt:lpstr>Cisco Validated Designs Hierarchical Design Model</vt:lpstr>
      <vt:lpstr>Expanding the Network Design for Scalability</vt:lpstr>
      <vt:lpstr>VLAN Segmentation</vt:lpstr>
      <vt:lpstr>Overview of VLANs VLAN Definitions</vt:lpstr>
      <vt:lpstr>VLANs in a Multi-Switched Environment Tagging Ethernet Frames for VLAN Identification</vt:lpstr>
      <vt:lpstr>Inter-VLAN Routing Operation Router-on-a-Stick Inter-VLAN Routing</vt:lpstr>
      <vt:lpstr>Inter-VLAN Routing Operation Router-on-a-Stick Inter-VLAN Routing</vt:lpstr>
      <vt:lpstr>Vlan Trunk Protocol</vt:lpstr>
      <vt:lpstr>VTP Concepts and Operation VTP Modes</vt:lpstr>
      <vt:lpstr>VTP Configuration VTP Configuration Overview</vt:lpstr>
      <vt:lpstr>Layer 3 Switching Operation and Configuration Inter-VLAN Routing with Switch Virtual Interfaces (Cont.)</vt:lpstr>
      <vt:lpstr>Expanding the Network Failure Domains</vt:lpstr>
      <vt:lpstr>Expanding the Network Planning for Redundancy</vt:lpstr>
      <vt:lpstr>Spanning Tree Protocols</vt:lpstr>
      <vt:lpstr>Varieties of Spanning Tree Protocols Characteristics of Spanning Tree Protocols</vt:lpstr>
      <vt:lpstr>Varieties of Spanning Tree Protocols </vt:lpstr>
      <vt:lpstr>Varieties of Spanning Tree Protocols Overview</vt:lpstr>
      <vt:lpstr>Varieties of Spanning Tree Protocols Edge Ports</vt:lpstr>
      <vt:lpstr>STP Configuration Issues Spanning Tree Failure Consequences</vt:lpstr>
      <vt:lpstr>Switch Stacking and Chassis Aggregation Spanning Tree and Switch Stacks</vt:lpstr>
      <vt:lpstr>Link Aggregation</vt:lpstr>
      <vt:lpstr>Link Aggregation Introduction to Link Aggregation</vt:lpstr>
      <vt:lpstr>Expanding the Network Increasing Bandwidth</vt:lpstr>
      <vt:lpstr>EtherChannel Operation Implementation Restrictions</vt:lpstr>
      <vt:lpstr>Concept of First Hop Redundancy Protocols Default Gateway Limitations</vt:lpstr>
      <vt:lpstr>First Hop Redundancy Protocols</vt:lpstr>
      <vt:lpstr>Concept of First Hop Redundancy Protocols Default Gateway Limitations</vt:lpstr>
      <vt:lpstr>Concept of First Hop Redundancy Protocols Router Redundancy</vt:lpstr>
      <vt:lpstr>Concept of First Hop Redundancy Protocols First Hop Redundancy Protocols (Cont.)</vt:lpstr>
      <vt:lpstr>Dynamic routing protocol</vt:lpstr>
      <vt:lpstr>Expanding the Network Fine-tuning Routing Protocols</vt:lpstr>
      <vt:lpstr>Cisco Validated Designs Hierarchical Design Model</vt:lpstr>
      <vt:lpstr>Configure NAT</vt:lpstr>
      <vt:lpstr>NAT Characteristics IPv4 Private Address Space (Cont.)</vt:lpstr>
      <vt:lpstr>NAT Characteristics What is NAT?</vt:lpstr>
      <vt:lpstr>Configure PAT Analyzing PAT</vt:lpstr>
      <vt:lpstr>Summary</vt:lpstr>
      <vt:lpstr>Switch Hardware Packet Tracer – Comparing 2960 and 3560 Switches</vt:lpstr>
      <vt:lpstr>Router Hardware Router Requirements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Пользователь Windows</cp:lastModifiedBy>
  <cp:revision>302</cp:revision>
  <dcterms:modified xsi:type="dcterms:W3CDTF">2019-06-20T19:07:53Z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