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</p:sldMasterIdLst>
  <p:notesMasterIdLst>
    <p:notesMasterId r:id="rId63"/>
  </p:notesMasterIdLst>
  <p:handoutMasterIdLst>
    <p:handoutMasterId r:id="rId64"/>
  </p:handoutMasterIdLst>
  <p:sldIdLst>
    <p:sldId id="448" r:id="rId5"/>
    <p:sldId id="779" r:id="rId6"/>
    <p:sldId id="780" r:id="rId7"/>
    <p:sldId id="781" r:id="rId8"/>
    <p:sldId id="946" r:id="rId9"/>
    <p:sldId id="947" r:id="rId10"/>
    <p:sldId id="948" r:id="rId11"/>
    <p:sldId id="949" r:id="rId12"/>
    <p:sldId id="950" r:id="rId13"/>
    <p:sldId id="782" r:id="rId14"/>
    <p:sldId id="783" r:id="rId15"/>
    <p:sldId id="785" r:id="rId16"/>
    <p:sldId id="786" r:id="rId17"/>
    <p:sldId id="469" r:id="rId18"/>
    <p:sldId id="810" r:id="rId19"/>
    <p:sldId id="885" r:id="rId20"/>
    <p:sldId id="886" r:id="rId21"/>
    <p:sldId id="888" r:id="rId22"/>
    <p:sldId id="887" r:id="rId23"/>
    <p:sldId id="890" r:id="rId24"/>
    <p:sldId id="894" r:id="rId25"/>
    <p:sldId id="889" r:id="rId26"/>
    <p:sldId id="891" r:id="rId27"/>
    <p:sldId id="895" r:id="rId28"/>
    <p:sldId id="896" r:id="rId29"/>
    <p:sldId id="897" r:id="rId30"/>
    <p:sldId id="898" r:id="rId31"/>
    <p:sldId id="899" r:id="rId32"/>
    <p:sldId id="892" r:id="rId33"/>
    <p:sldId id="900" r:id="rId34"/>
    <p:sldId id="901" r:id="rId35"/>
    <p:sldId id="915" r:id="rId36"/>
    <p:sldId id="917" r:id="rId37"/>
    <p:sldId id="902" r:id="rId38"/>
    <p:sldId id="910" r:id="rId39"/>
    <p:sldId id="893" r:id="rId40"/>
    <p:sldId id="940" r:id="rId41"/>
    <p:sldId id="941" r:id="rId42"/>
    <p:sldId id="903" r:id="rId43"/>
    <p:sldId id="919" r:id="rId44"/>
    <p:sldId id="905" r:id="rId45"/>
    <p:sldId id="920" r:id="rId46"/>
    <p:sldId id="929" r:id="rId47"/>
    <p:sldId id="939" r:id="rId48"/>
    <p:sldId id="921" r:id="rId49"/>
    <p:sldId id="945" r:id="rId50"/>
    <p:sldId id="942" r:id="rId51"/>
    <p:sldId id="943" r:id="rId52"/>
    <p:sldId id="922" r:id="rId53"/>
    <p:sldId id="923" r:id="rId54"/>
    <p:sldId id="924" r:id="rId55"/>
    <p:sldId id="926" r:id="rId56"/>
    <p:sldId id="925" r:id="rId57"/>
    <p:sldId id="927" r:id="rId58"/>
    <p:sldId id="944" r:id="rId59"/>
    <p:sldId id="928" r:id="rId60"/>
    <p:sldId id="930" r:id="rId61"/>
    <p:sldId id="651" r:id="rId62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orient="horz" pos="764" userDrawn="1">
          <p15:clr>
            <a:srgbClr val="A4A3A4"/>
          </p15:clr>
        </p15:guide>
        <p15:guide id="3" orient="horz" pos="3544" userDrawn="1">
          <p15:clr>
            <a:srgbClr val="A4A3A4"/>
          </p15:clr>
        </p15:guide>
        <p15:guide id="4" orient="horz" pos="2159" userDrawn="1">
          <p15:clr>
            <a:srgbClr val="A4A3A4"/>
          </p15:clr>
        </p15:guide>
        <p15:guide id="5" orient="horz" pos="1374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  <p15:guide id="7" orient="horz" pos="1151" userDrawn="1">
          <p15:clr>
            <a:srgbClr val="A4A3A4"/>
          </p15:clr>
        </p15:guide>
        <p15:guide id="8" pos="3896" userDrawn="1">
          <p15:clr>
            <a:srgbClr val="A4A3A4"/>
          </p15:clr>
        </p15:guide>
        <p15:guide id="9" pos="521" userDrawn="1">
          <p15:clr>
            <a:srgbClr val="A4A3A4"/>
          </p15:clr>
        </p15:guide>
        <p15:guide id="10" pos="4211" userDrawn="1">
          <p15:clr>
            <a:srgbClr val="A4A3A4"/>
          </p15:clr>
        </p15:guide>
        <p15:guide id="11" pos="7299" userDrawn="1">
          <p15:clr>
            <a:srgbClr val="A4A3A4"/>
          </p15:clr>
        </p15:guide>
        <p15:guide id="12" pos="5316" userDrawn="1">
          <p15:clr>
            <a:srgbClr val="A4A3A4"/>
          </p15:clr>
        </p15:guide>
        <p15:guide id="13" pos="291" userDrawn="1">
          <p15:clr>
            <a:srgbClr val="A4A3A4"/>
          </p15:clr>
        </p15:guide>
        <p15:guide id="14" pos="343" userDrawn="1">
          <p15:clr>
            <a:srgbClr val="A4A3A4"/>
          </p15:clr>
        </p15:guide>
        <p15:guide id="15" pos="6809" userDrawn="1">
          <p15:clr>
            <a:srgbClr val="A4A3A4"/>
          </p15:clr>
        </p15:guide>
        <p15:guide id="16" pos="6888" userDrawn="1">
          <p15:clr>
            <a:srgbClr val="A4A3A4"/>
          </p15:clr>
        </p15:guide>
        <p15:guide id="17" pos="647" userDrawn="1">
          <p15:clr>
            <a:srgbClr val="A4A3A4"/>
          </p15:clr>
        </p15:guide>
        <p15:guide id="18" orient="horz" pos="280">
          <p15:clr>
            <a:srgbClr val="A4A3A4"/>
          </p15:clr>
        </p15:guide>
        <p15:guide id="19" orient="horz" pos="573">
          <p15:clr>
            <a:srgbClr val="A4A3A4"/>
          </p15:clr>
        </p15:guide>
        <p15:guide id="20" orient="horz" pos="2658">
          <p15:clr>
            <a:srgbClr val="A4A3A4"/>
          </p15:clr>
        </p15:guide>
        <p15:guide id="21" orient="horz" pos="1619">
          <p15:clr>
            <a:srgbClr val="A4A3A4"/>
          </p15:clr>
        </p15:guide>
        <p15:guide id="22" orient="horz" pos="1031">
          <p15:clr>
            <a:srgbClr val="A4A3A4"/>
          </p15:clr>
        </p15:guide>
        <p15:guide id="23" orient="horz" pos="2774">
          <p15:clr>
            <a:srgbClr val="A4A3A4"/>
          </p15:clr>
        </p15:guide>
        <p15:guide id="24" orient="horz" pos="863">
          <p15:clr>
            <a:srgbClr val="A4A3A4"/>
          </p15:clr>
        </p15:guide>
        <p15:guide id="25" pos="2922">
          <p15:clr>
            <a:srgbClr val="A4A3A4"/>
          </p15:clr>
        </p15:guide>
        <p15:guide id="26" pos="391">
          <p15:clr>
            <a:srgbClr val="A4A3A4"/>
          </p15:clr>
        </p15:guide>
        <p15:guide id="27" pos="3158">
          <p15:clr>
            <a:srgbClr val="A4A3A4"/>
          </p15:clr>
        </p15:guide>
        <p15:guide id="28" pos="5474">
          <p15:clr>
            <a:srgbClr val="A4A3A4"/>
          </p15:clr>
        </p15:guide>
        <p15:guide id="29" pos="3987">
          <p15:clr>
            <a:srgbClr val="A4A3A4"/>
          </p15:clr>
        </p15:guide>
        <p15:guide id="30" pos="218">
          <p15:clr>
            <a:srgbClr val="A4A3A4"/>
          </p15:clr>
        </p15:guide>
        <p15:guide id="31" pos="257">
          <p15:clr>
            <a:srgbClr val="A4A3A4"/>
          </p15:clr>
        </p15:guide>
        <p15:guide id="32" pos="5107">
          <p15:clr>
            <a:srgbClr val="A4A3A4"/>
          </p15:clr>
        </p15:guide>
        <p15:guide id="33" pos="5166">
          <p15:clr>
            <a:srgbClr val="A4A3A4"/>
          </p15:clr>
        </p15:guide>
        <p15:guide id="34" pos="4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" initials="A" lastIdx="64" clrIdx="0"/>
  <p:cmAuthor id="2" name="Jillian Baum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2746"/>
    <a:srgbClr val="A3C644"/>
    <a:srgbClr val="666666"/>
    <a:srgbClr val="464547"/>
    <a:srgbClr val="E6E6E6"/>
    <a:srgbClr val="CCCCCC"/>
    <a:srgbClr val="999999"/>
    <a:srgbClr val="2FC2D9"/>
    <a:srgbClr val="1A9CB0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4291" autoAdjust="0"/>
  </p:normalViewPr>
  <p:slideViewPr>
    <p:cSldViewPr snapToGrid="0">
      <p:cViewPr varScale="1">
        <p:scale>
          <a:sx n="106" d="100"/>
          <a:sy n="106" d="100"/>
        </p:scale>
        <p:origin x="677" y="82"/>
      </p:cViewPr>
      <p:guideLst>
        <p:guide orient="horz" pos="373"/>
        <p:guide orient="horz" pos="764"/>
        <p:guide orient="horz" pos="3544"/>
        <p:guide orient="horz" pos="2159"/>
        <p:guide orient="horz" pos="1374"/>
        <p:guide orient="horz" pos="3699"/>
        <p:guide orient="horz" pos="1151"/>
        <p:guide pos="3896"/>
        <p:guide pos="521"/>
        <p:guide pos="4211"/>
        <p:guide pos="7299"/>
        <p:guide pos="5316"/>
        <p:guide pos="291"/>
        <p:guide pos="343"/>
        <p:guide pos="6809"/>
        <p:guide pos="6888"/>
        <p:guide pos="647"/>
        <p:guide orient="horz" pos="280"/>
        <p:guide orient="horz" pos="573"/>
        <p:guide orient="horz" pos="2658"/>
        <p:guide orient="horz" pos="1619"/>
        <p:guide orient="horz" pos="1031"/>
        <p:guide orient="horz" pos="2774"/>
        <p:guide orient="horz" pos="863"/>
        <p:guide pos="2922"/>
        <p:guide pos="391"/>
        <p:guide pos="3158"/>
        <p:guide pos="5474"/>
        <p:guide pos="3987"/>
        <p:guide pos="218"/>
        <p:guide pos="257"/>
        <p:guide pos="5107"/>
        <p:guide pos="5166"/>
        <p:guide pos="485"/>
      </p:guideLst>
    </p:cSldViewPr>
  </p:slideViewPr>
  <p:outlineViewPr>
    <p:cViewPr>
      <p:scale>
        <a:sx n="33" d="100"/>
        <a:sy n="33" d="100"/>
      </p:scale>
      <p:origin x="0" y="-6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E9BF7-95E4-A242-BA1D-05FDCF603BE6}" type="datetime1">
              <a:rPr lang="en-US" smtClean="0"/>
              <a:pPr/>
              <a:t>6/18/2019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DC95D-4A3A-7D4E-AF7C-745F2732B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456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DBCB1-0306-AD41-9452-11E7C08D5C04}" type="datetime1">
              <a:rPr lang="en-US" smtClean="0"/>
              <a:pPr/>
              <a:t>6/18/2019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90029-A909-AD4E-9775-A0D64990AD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20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881" y="1417371"/>
            <a:ext cx="7450669" cy="744805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100" kern="0" cap="all" spc="-75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8067" y="2879524"/>
            <a:ext cx="2626059" cy="277768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27432" rIns="68580" bIns="3429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cap="all" baseline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399" y="4094614"/>
            <a:ext cx="3649662" cy="279797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27880" y="504826"/>
            <a:ext cx="1243502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286351" y="504825"/>
            <a:ext cx="1411591" cy="458881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73088" y="571499"/>
            <a:ext cx="0" cy="34738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4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68580" tIns="34290" rIns="68580" bIns="3429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Background Image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1825" y="1556683"/>
            <a:ext cx="6910388" cy="59503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100" spc="-15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4500">
                <a:latin typeface="Arial Black"/>
                <a:cs typeface="Arial Black"/>
              </a:defRPr>
            </a:lvl2pPr>
            <a:lvl3pPr>
              <a:defRPr sz="4500">
                <a:latin typeface="Arial Black"/>
                <a:cs typeface="Arial Black"/>
              </a:defRPr>
            </a:lvl3pPr>
            <a:lvl4pPr>
              <a:defRPr sz="4500">
                <a:latin typeface="Arial Black"/>
                <a:cs typeface="Arial Black"/>
              </a:defRPr>
            </a:lvl4pPr>
            <a:lvl5pPr>
              <a:defRPr sz="45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60400" y="3340101"/>
            <a:ext cx="648811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399" y="4094614"/>
            <a:ext cx="3649662" cy="279797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27880" y="504826"/>
            <a:ext cx="1243502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2547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98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1770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3" y="1079898"/>
            <a:ext cx="8339328" cy="33832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30302" marR="0" indent="-130302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>
                <a:solidFill>
                  <a:schemeClr val="tx1"/>
                </a:solidFill>
              </a:defRPr>
            </a:lvl1pPr>
            <a:lvl2pPr marL="557213" indent="-214313">
              <a:lnSpc>
                <a:spcPct val="120000"/>
              </a:lnSpc>
              <a:buClr>
                <a:schemeClr val="tx1"/>
              </a:buClr>
              <a:buSzPct val="100000"/>
              <a:buFont typeface="Lucida Grande"/>
              <a:buChar char="–"/>
              <a:defRPr sz="1200" baseline="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1100" baseline="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5456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63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04274"/>
            <a:ext cx="778669" cy="4156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2FC2D9"/>
              </a:soli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2000" baseline="0">
                <a:latin typeface="Arial Black"/>
                <a:cs typeface="Arial Black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601266" y="2608236"/>
            <a:ext cx="348437" cy="348437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3475182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601266" y="1222782"/>
            <a:ext cx="348437" cy="348436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2089728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601266" y="3993690"/>
            <a:ext cx="348437" cy="348437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119620" y="924070"/>
            <a:ext cx="1536192" cy="9601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944813" y="924071"/>
            <a:ext cx="5806440" cy="960119"/>
          </a:xfrm>
          <a:prstGeom prst="rect">
            <a:avLst/>
          </a:prstGeom>
        </p:spPr>
        <p:txBody>
          <a:bodyPr vert="horz" anchor="ctr" anchorCtr="0"/>
          <a:lstStyle>
            <a:lvl1pPr marL="128588" indent="-128588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rgbClr val="2FC2D9"/>
              </a:buClr>
              <a:buFont typeface="Arial"/>
              <a:buChar char="•"/>
              <a:defRPr lang="en-US" sz="12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1119620" y="2309525"/>
            <a:ext cx="1536192" cy="9601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944813" y="2309526"/>
            <a:ext cx="5806440" cy="960119"/>
          </a:xfrm>
          <a:prstGeom prst="rect">
            <a:avLst/>
          </a:prstGeom>
        </p:spPr>
        <p:txBody>
          <a:bodyPr vert="horz" anchor="ctr" anchorCtr="0"/>
          <a:lstStyle>
            <a:lvl1pPr marL="128588" indent="-128588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rgbClr val="2FC2D9"/>
              </a:buClr>
              <a:buFont typeface="Arial"/>
              <a:buChar char="•"/>
              <a:defRPr lang="en-US" sz="12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1119620" y="3694980"/>
            <a:ext cx="1536192" cy="9601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2944813" y="3694981"/>
            <a:ext cx="5806440" cy="960119"/>
          </a:xfrm>
          <a:prstGeom prst="rect">
            <a:avLst/>
          </a:prstGeom>
        </p:spPr>
        <p:txBody>
          <a:bodyPr vert="horz" anchor="ctr" anchorCtr="0"/>
          <a:lstStyle>
            <a:lvl1pPr marL="128588" indent="-128588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rgbClr val="2FC2D9"/>
              </a:buClr>
              <a:buFont typeface="Arial"/>
              <a:buChar char="•"/>
              <a:defRPr lang="en-US" sz="12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71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68265" y="704273"/>
            <a:ext cx="4575735" cy="415636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4" y="1079898"/>
            <a:ext cx="3810584" cy="33832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30302" marR="0" indent="-130302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6131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352473" y="1078992"/>
            <a:ext cx="8339328" cy="33832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en-US" dirty="0" smtClean="0">
                <a:solidFill>
                  <a:srgbClr val="444444"/>
                </a:solidFill>
              </a:rPr>
              <a:t>Click to add text - Lorem </a:t>
            </a:r>
            <a:r>
              <a:rPr lang="en-US" dirty="0" err="1" smtClean="0">
                <a:solidFill>
                  <a:srgbClr val="444444"/>
                </a:solidFill>
              </a:rPr>
              <a:t>ipsum</a:t>
            </a:r>
            <a:r>
              <a:rPr lang="en-US" dirty="0" smtClean="0">
                <a:solidFill>
                  <a:srgbClr val="444444"/>
                </a:solidFill>
              </a:rPr>
              <a:t> dolor sit </a:t>
            </a:r>
            <a:r>
              <a:rPr lang="en-US" dirty="0" err="1" smtClean="0">
                <a:solidFill>
                  <a:srgbClr val="444444"/>
                </a:solidFill>
              </a:rPr>
              <a:t>amet</a:t>
            </a:r>
            <a:r>
              <a:rPr lang="en-US" dirty="0" smtClean="0">
                <a:solidFill>
                  <a:srgbClr val="444444"/>
                </a:solidFill>
              </a:rPr>
              <a:t>, </a:t>
            </a:r>
            <a:r>
              <a:rPr lang="en-US" dirty="0" err="1" smtClean="0">
                <a:solidFill>
                  <a:srgbClr val="444444"/>
                </a:solidFill>
              </a:rPr>
              <a:t>consectetur</a:t>
            </a:r>
            <a:r>
              <a:rPr lang="en-US" dirty="0" smtClean="0">
                <a:solidFill>
                  <a:srgbClr val="444444"/>
                </a:solidFill>
              </a:rPr>
              <a:t> adipiscing </a:t>
            </a:r>
            <a:r>
              <a:rPr lang="en-US" dirty="0" err="1" smtClean="0">
                <a:solidFill>
                  <a:srgbClr val="444444"/>
                </a:solidFill>
              </a:rPr>
              <a:t>elit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Ut</a:t>
            </a:r>
            <a:r>
              <a:rPr lang="en-US" dirty="0" smtClean="0">
                <a:solidFill>
                  <a:srgbClr val="444444"/>
                </a:solidFill>
              </a:rPr>
              <a:t> vitae </a:t>
            </a:r>
            <a:r>
              <a:rPr lang="en-US" dirty="0" err="1" smtClean="0">
                <a:solidFill>
                  <a:srgbClr val="444444"/>
                </a:solidFill>
              </a:rPr>
              <a:t>laoreet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mauris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Sed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eleifend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lorem</a:t>
            </a:r>
            <a:r>
              <a:rPr lang="en-US" dirty="0" smtClean="0">
                <a:solidFill>
                  <a:srgbClr val="444444"/>
                </a:solidFill>
              </a:rPr>
              <a:t> a </a:t>
            </a:r>
            <a:r>
              <a:rPr lang="en-US" dirty="0" err="1" smtClean="0">
                <a:solidFill>
                  <a:srgbClr val="444444"/>
                </a:solidFill>
              </a:rPr>
              <a:t>purus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tincidunt</a:t>
            </a:r>
            <a:r>
              <a:rPr lang="en-US" dirty="0" smtClean="0">
                <a:solidFill>
                  <a:srgbClr val="444444"/>
                </a:solidFill>
              </a:rPr>
              <a:t>, a </a:t>
            </a:r>
            <a:r>
              <a:rPr lang="en-US" dirty="0" err="1" smtClean="0">
                <a:solidFill>
                  <a:srgbClr val="444444"/>
                </a:solidFill>
              </a:rPr>
              <a:t>malesuada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mauris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bibendum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Praesent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bibendum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justo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nec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metus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auctor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volutpat</a:t>
            </a:r>
            <a:r>
              <a:rPr lang="en-US" dirty="0" smtClean="0">
                <a:solidFill>
                  <a:srgbClr val="444444"/>
                </a:solidFill>
              </a:rPr>
              <a:t>. </a:t>
            </a:r>
            <a:r>
              <a:rPr lang="en-US" dirty="0" err="1" smtClean="0">
                <a:solidFill>
                  <a:srgbClr val="444444"/>
                </a:solidFill>
              </a:rPr>
              <a:t>Morbi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malesuada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mattis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eros</a:t>
            </a:r>
            <a:r>
              <a:rPr lang="en-US" dirty="0" smtClean="0">
                <a:solidFill>
                  <a:srgbClr val="444444"/>
                </a:solidFill>
              </a:rPr>
              <a:t>, </a:t>
            </a:r>
            <a:r>
              <a:rPr lang="en-US" dirty="0" err="1" smtClean="0">
                <a:solidFill>
                  <a:srgbClr val="444444"/>
                </a:solidFill>
              </a:rPr>
              <a:t>adipiscing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tempor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lorem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varius</a:t>
            </a:r>
            <a:r>
              <a:rPr lang="en-US" dirty="0" smtClean="0">
                <a:solidFill>
                  <a:srgbClr val="444444"/>
                </a:solidFill>
              </a:rPr>
              <a:t> </a:t>
            </a:r>
            <a:r>
              <a:rPr lang="en-US" dirty="0" err="1" smtClean="0">
                <a:solidFill>
                  <a:srgbClr val="444444"/>
                </a:solidFill>
              </a:rPr>
              <a:t>eget</a:t>
            </a:r>
            <a:r>
              <a:rPr lang="en-US" dirty="0" smtClean="0">
                <a:solidFill>
                  <a:srgbClr val="444444"/>
                </a:solidFill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7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421113" y="4900039"/>
            <a:ext cx="1493520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fld id="{C2C0EDAD-27A0-9447-9004-E733B36B95C3}" type="slidenum">
              <a:rPr lang="en-US" sz="800" b="0" i="0" smtClean="0">
                <a:solidFill>
                  <a:srgbClr val="CCCCCC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800" b="0" i="0" dirty="0">
              <a:solidFill>
                <a:srgbClr val="CCCCCC"/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 descr="logo_footer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4" y="4931433"/>
            <a:ext cx="476250" cy="16941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861679"/>
            <a:ext cx="9154800" cy="30175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2" y="4931433"/>
            <a:ext cx="891344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6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0" r:id="rId3"/>
    <p:sldLayoutId id="2147483753" r:id="rId4"/>
    <p:sldLayoutId id="2147483711" r:id="rId5"/>
    <p:sldLayoutId id="2147483749" r:id="rId6"/>
    <p:sldLayoutId id="2147483767" r:id="rId7"/>
    <p:sldLayoutId id="2147483816" r:id="rId8"/>
    <p:sldLayoutId id="2147483817" r:id="rId9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hyperlink" Target="mailto:rnsoroka@gmail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49632" y="2137986"/>
            <a:ext cx="7153695" cy="586314"/>
          </a:xfrm>
          <a:solidFill>
            <a:schemeClr val="accent3">
              <a:lumMod val="50000"/>
              <a:alpha val="60000"/>
            </a:schemeClr>
          </a:solidFill>
        </p:spPr>
        <p:txBody>
          <a:bodyPr/>
          <a:lstStyle/>
          <a:p>
            <a:r>
              <a:rPr lang="ru-RU" dirty="0"/>
              <a:t>Карьера в ИТ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49632" y="3121703"/>
            <a:ext cx="1887591" cy="284693"/>
          </a:xfrm>
          <a:solidFill>
            <a:schemeClr val="accent3">
              <a:lumMod val="50000"/>
              <a:alpha val="60000"/>
            </a:schemeClr>
          </a:solidFill>
        </p:spPr>
        <p:txBody>
          <a:bodyPr/>
          <a:lstStyle/>
          <a:p>
            <a:r>
              <a:rPr lang="ru-RU" dirty="0" smtClean="0"/>
              <a:t>Роман Сорока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49632" y="3618930"/>
            <a:ext cx="1127864" cy="209980"/>
          </a:xfrm>
          <a:solidFill>
            <a:schemeClr val="accent3">
              <a:lumMod val="50000"/>
              <a:alpha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/>
                <a:cs typeface="Trebuchet MS"/>
              </a:rPr>
              <a:t>Июнь</a:t>
            </a:r>
            <a:r>
              <a:rPr lang="en-US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US" dirty="0">
                <a:solidFill>
                  <a:schemeClr val="bg1"/>
                </a:solidFill>
                <a:latin typeface="Trebuchet MS"/>
                <a:cs typeface="Trebuchet MS"/>
              </a:rPr>
              <a:t>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33" y="4720085"/>
            <a:ext cx="1157657" cy="28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354"/>
            <a:ext cx="4568265" cy="4175283"/>
          </a:xfrm>
          <a:prstGeom prst="rect">
            <a:avLst/>
          </a:prstGeom>
        </p:spPr>
      </p:pic>
      <p:pic>
        <p:nvPicPr>
          <p:cNvPr id="13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10" y="1798883"/>
            <a:ext cx="4591735" cy="306175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Всегда собираю людей по интересам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r="8718"/>
          <a:stretch>
            <a:fillRect/>
          </a:stretch>
        </p:blipFill>
        <p:spPr/>
      </p:pic>
      <p:pic>
        <p:nvPicPr>
          <p:cNvPr id="12" name="Picture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16"/>
            <a:ext cx="3025464" cy="20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2222" y="857956"/>
            <a:ext cx="4109156" cy="377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Провожу тренинги по направлениям:</a:t>
            </a:r>
          </a:p>
          <a:p>
            <a:pPr marL="450850" lvl="1" indent="-269875"/>
            <a:r>
              <a:rPr lang="ru-RU" sz="2000" dirty="0"/>
              <a:t>Управление проектом</a:t>
            </a:r>
          </a:p>
          <a:p>
            <a:pPr marL="450850" lvl="1" indent="-269875"/>
            <a:r>
              <a:rPr lang="ru-RU" sz="2000" dirty="0"/>
              <a:t>Ведение переговоров</a:t>
            </a:r>
          </a:p>
          <a:p>
            <a:pPr marL="450850" lvl="1" indent="-269875"/>
            <a:r>
              <a:rPr lang="ru-RU" sz="2000" dirty="0"/>
              <a:t>Организация </a:t>
            </a:r>
            <a:r>
              <a:rPr lang="en-US" sz="2000" dirty="0"/>
              <a:t>QA</a:t>
            </a:r>
            <a:r>
              <a:rPr lang="ru-RU" sz="2000" dirty="0"/>
              <a:t> процессов</a:t>
            </a:r>
          </a:p>
          <a:p>
            <a:pPr marL="450850" lvl="1" indent="-269875"/>
            <a:r>
              <a:rPr lang="ru-RU" sz="2000" dirty="0"/>
              <a:t>Автоматизация тестирования</a:t>
            </a:r>
          </a:p>
          <a:p>
            <a:pPr marL="450850" lvl="1" indent="-269875"/>
            <a:r>
              <a:rPr lang="ru-RU" sz="2000" dirty="0"/>
              <a:t>Публичные выступления</a:t>
            </a:r>
          </a:p>
          <a:p>
            <a:pPr marL="450850" lvl="1" indent="-269875"/>
            <a:r>
              <a:rPr lang="ru-RU" sz="2000" dirty="0"/>
              <a:t>Финансовая грамотность</a:t>
            </a:r>
          </a:p>
          <a:p>
            <a:pPr marL="450850" lvl="1" indent="-269875"/>
            <a:r>
              <a:rPr lang="ru-RU" sz="2000" dirty="0"/>
              <a:t>Личностный рост</a:t>
            </a:r>
          </a:p>
          <a:p>
            <a:pPr lvl="1"/>
            <a:endParaRPr lang="en-US" sz="1800" dirty="0"/>
          </a:p>
          <a:p>
            <a:endParaRPr lang="ru-RU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Тренер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 r="13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92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4549" y="1079898"/>
            <a:ext cx="4167963" cy="338328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ru-RU" sz="2300" dirty="0"/>
              <a:t>Руковожу группой первоклассных специалистов по разработке и </a:t>
            </a:r>
            <a:r>
              <a:rPr lang="ru-RU" sz="2300" dirty="0" err="1"/>
              <a:t>девопс</a:t>
            </a:r>
            <a:r>
              <a:rPr lang="ru-RU" sz="2300" dirty="0"/>
              <a:t> в</a:t>
            </a:r>
            <a:r>
              <a:rPr lang="en-US" sz="2300" dirty="0"/>
              <a:t> </a:t>
            </a:r>
            <a:r>
              <a:rPr lang="ru-RU" sz="2300" dirty="0"/>
              <a:t>компании </a:t>
            </a:r>
            <a:r>
              <a:rPr lang="en-US" sz="2300" dirty="0" err="1"/>
              <a:t>iTechArt</a:t>
            </a:r>
            <a:r>
              <a:rPr lang="en-US" sz="2300" dirty="0"/>
              <a:t> Group.</a:t>
            </a:r>
            <a:endParaRPr lang="ru-RU" sz="23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Руководитель группы в </a:t>
            </a:r>
            <a:r>
              <a:rPr lang="en-US" b="1" dirty="0" err="1"/>
              <a:t>iTechArt</a:t>
            </a:r>
            <a:endParaRPr lang="ru-RU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b="4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862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Включаемся в работу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b="4580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697831"/>
            <a:ext cx="3810000" cy="2146300"/>
          </a:xfrm>
        </p:spPr>
      </p:pic>
    </p:spTree>
    <p:extLst>
      <p:ext uri="{BB962C8B-B14F-4D97-AF65-F5344CB8AC3E}">
        <p14:creationId xmlns:p14="http://schemas.microsoft.com/office/powerpoint/2010/main" val="9156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1119620" y="924070"/>
            <a:ext cx="1767418" cy="960120"/>
          </a:xfrm>
        </p:spPr>
        <p:txBody>
          <a:bodyPr/>
          <a:lstStyle/>
          <a:p>
            <a:r>
              <a:rPr lang="ru-RU" sz="1800" dirty="0"/>
              <a:t>Первый</a:t>
            </a:r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3487" y="924071"/>
            <a:ext cx="5247765" cy="960119"/>
          </a:xfrm>
        </p:spPr>
        <p:txBody>
          <a:bodyPr/>
          <a:lstStyle/>
          <a:p>
            <a:pPr marL="342900" lvl="1" indent="0">
              <a:buNone/>
            </a:pPr>
            <a:r>
              <a:rPr lang="ru-RU" dirty="0"/>
              <a:t>Теоретическая база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1119619" y="2309525"/>
            <a:ext cx="2235374" cy="960120"/>
          </a:xfrm>
        </p:spPr>
        <p:txBody>
          <a:bodyPr/>
          <a:lstStyle/>
          <a:p>
            <a:r>
              <a:rPr lang="ru-RU" sz="1800" dirty="0"/>
              <a:t>Второй</a:t>
            </a:r>
            <a:endParaRPr lang="en-US" sz="1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3524035" y="2309526"/>
            <a:ext cx="5227217" cy="960119"/>
          </a:xfrm>
        </p:spPr>
        <p:txBody>
          <a:bodyPr/>
          <a:lstStyle/>
          <a:p>
            <a:pPr marL="342900" lvl="1" indent="0">
              <a:buNone/>
            </a:pPr>
            <a:r>
              <a:rPr lang="ru-RU" dirty="0"/>
              <a:t>Устройство ИТ</a:t>
            </a:r>
          </a:p>
          <a:p>
            <a:pPr lvl="8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1119619" y="3694980"/>
            <a:ext cx="1829063" cy="960120"/>
          </a:xfrm>
        </p:spPr>
        <p:txBody>
          <a:bodyPr/>
          <a:lstStyle/>
          <a:p>
            <a:r>
              <a:rPr lang="ru-RU" sz="1800" dirty="0"/>
              <a:t>Третий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3554857" y="3694981"/>
            <a:ext cx="5196395" cy="960119"/>
          </a:xfrm>
        </p:spPr>
        <p:txBody>
          <a:bodyPr/>
          <a:lstStyle/>
          <a:p>
            <a:pPr marL="342900" lvl="1" indent="0">
              <a:buNone/>
            </a:pPr>
            <a:r>
              <a:rPr lang="ru-RU" dirty="0"/>
              <a:t>Практические советы</a:t>
            </a:r>
          </a:p>
        </p:txBody>
      </p:sp>
    </p:spTree>
    <p:extLst>
      <p:ext uri="{BB962C8B-B14F-4D97-AF65-F5344CB8AC3E}">
        <p14:creationId xmlns:p14="http://schemas.microsoft.com/office/powerpoint/2010/main" val="4430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4231" y="1329644"/>
            <a:ext cx="4313236" cy="2938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Карьера (в буржуазно-дворянском быту) —положение в обществе, достигнутое деятельностью в какой-либо области.</a:t>
            </a:r>
            <a:endParaRPr lang="ru-RU" sz="4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Что такое карьера?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5" y="749940"/>
            <a:ext cx="4575735" cy="4098354"/>
          </a:xfrm>
        </p:spPr>
      </p:pic>
    </p:spTree>
    <p:extLst>
      <p:ext uri="{BB962C8B-B14F-4D97-AF65-F5344CB8AC3E}">
        <p14:creationId xmlns:p14="http://schemas.microsoft.com/office/powerpoint/2010/main" val="40448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0363" y="1079898"/>
            <a:ext cx="4041515" cy="338328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300" dirty="0"/>
              <a:t>Некоторые просветлённые не хотят быть карьеристами и предпочитают праздный образ жизни.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Праздность, или отказ от карьеры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r="2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96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Постулаты:</a:t>
            </a:r>
          </a:p>
          <a:p>
            <a:pPr marL="450850" lvl="1" indent="-269875"/>
            <a:r>
              <a:rPr lang="ru-RU" sz="2300" dirty="0"/>
              <a:t>Принцип Парето</a:t>
            </a:r>
          </a:p>
          <a:p>
            <a:pPr marL="450850" lvl="1" indent="-269875"/>
            <a:r>
              <a:rPr lang="ru-RU" sz="2300" dirty="0"/>
              <a:t>Фрактальная теория</a:t>
            </a:r>
          </a:p>
          <a:p>
            <a:pPr marL="450850" lvl="1" indent="-269875"/>
            <a:r>
              <a:rPr lang="ru-RU" sz="2300" dirty="0"/>
              <a:t>Распределение Гаусса </a:t>
            </a:r>
          </a:p>
          <a:p>
            <a:pPr marL="450850" lvl="1" indent="-269875"/>
            <a:r>
              <a:rPr lang="ru-RU" sz="2300" dirty="0"/>
              <a:t>Гармония</a:t>
            </a:r>
            <a:endParaRPr lang="en-US" sz="2300" dirty="0"/>
          </a:p>
          <a:p>
            <a:pPr marL="450850" lvl="1" indent="-269875"/>
            <a:r>
              <a:rPr lang="ru-RU" sz="2300" dirty="0"/>
              <a:t>Стартовые условия</a:t>
            </a:r>
            <a:endParaRPr lang="en-US" sz="2300" dirty="0"/>
          </a:p>
          <a:p>
            <a:pPr marL="450850" lvl="1" indent="-269875"/>
            <a:r>
              <a:rPr lang="ru-RU" sz="2300" dirty="0"/>
              <a:t>Вероятности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Первый раздел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55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38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i="1" dirty="0"/>
              <a:t>«20 % усилий дают 80 % результата, а остальные 80 % усилий — лишь 20 % результата»</a:t>
            </a:r>
            <a:endParaRPr lang="en-US" sz="4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Принцип Парето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b="4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9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0364" y="1079898"/>
            <a:ext cx="4064880" cy="338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/>
              <a:t>Теория Бесконечной вложенности материи, подчеркивающая иерархическую организацию природы: от наименьших наблюдаемых элементарных частиц до наибольших видимых скоплений галактик.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Фрактальная теория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4" r="190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51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3873" y="1090815"/>
            <a:ext cx="3810584" cy="3383280"/>
          </a:xfrm>
        </p:spPr>
        <p:txBody>
          <a:bodyPr>
            <a:noAutofit/>
          </a:bodyPr>
          <a:lstStyle/>
          <a:p>
            <a:r>
              <a:rPr lang="ru-RU" sz="2000" dirty="0"/>
              <a:t>Диплом специалиста ИТ</a:t>
            </a:r>
          </a:p>
          <a:p>
            <a:r>
              <a:rPr lang="ru-RU" sz="2000" dirty="0"/>
              <a:t>Диплом магистра инновационного менеджмента</a:t>
            </a:r>
          </a:p>
          <a:p>
            <a:r>
              <a:rPr lang="ru-RU" sz="2000" dirty="0"/>
              <a:t>Сертификат </a:t>
            </a:r>
            <a:r>
              <a:rPr lang="en-US" sz="2000" dirty="0"/>
              <a:t>PMP</a:t>
            </a:r>
            <a:endParaRPr lang="ru-RU" sz="2000" dirty="0"/>
          </a:p>
          <a:p>
            <a:r>
              <a:rPr lang="ru-RU" sz="2000" dirty="0"/>
              <a:t>Более 10 лет в ИТ в разных ролях</a:t>
            </a:r>
          </a:p>
          <a:p>
            <a:r>
              <a:rPr lang="ru-RU" sz="2000" dirty="0"/>
              <a:t>Руководитель группы</a:t>
            </a:r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Роман Сорока</a:t>
            </a:r>
            <a:r>
              <a:rPr lang="en-US" b="1" dirty="0"/>
              <a:t>:</a:t>
            </a:r>
            <a:r>
              <a:rPr lang="ru-RU" b="1" dirty="0"/>
              <a:t> титулы и звания</a:t>
            </a:r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44" y="704273"/>
            <a:ext cx="4194456" cy="4156364"/>
          </a:xfrm>
        </p:spPr>
      </p:pic>
    </p:spTree>
    <p:extLst>
      <p:ext uri="{BB962C8B-B14F-4D97-AF65-F5344CB8AC3E}">
        <p14:creationId xmlns:p14="http://schemas.microsoft.com/office/powerpoint/2010/main" val="114456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/>
              <a:t>Примеры нормального распределения: рост, вес, физическая сила, умственные способности людей… </a:t>
            </a:r>
          </a:p>
          <a:p>
            <a:pPr marL="0" indent="0">
              <a:buNone/>
            </a:pPr>
            <a:r>
              <a:rPr lang="ru-RU" sz="2100" dirty="0"/>
              <a:t>Существует «основная масса» и существуют отклонения в обе стороны.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Нормальное распределение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5" y="756518"/>
            <a:ext cx="4575735" cy="4111511"/>
          </a:xfrm>
        </p:spPr>
      </p:pic>
    </p:spTree>
    <p:extLst>
      <p:ext uri="{BB962C8B-B14F-4D97-AF65-F5344CB8AC3E}">
        <p14:creationId xmlns:p14="http://schemas.microsoft.com/office/powerpoint/2010/main" val="9387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200" dirty="0"/>
              <a:t>Сила цепи определяется её слабейшим звеном.</a:t>
            </a:r>
          </a:p>
          <a:p>
            <a:r>
              <a:rPr lang="ru-RU" sz="2200" dirty="0"/>
              <a:t>Важнее иметь минимальные критерии соответствия по всем пунктам.</a:t>
            </a:r>
          </a:p>
          <a:p>
            <a:r>
              <a:rPr lang="en-US" sz="2200" dirty="0"/>
              <a:t>Overqualified </a:t>
            </a:r>
            <a:r>
              <a:rPr lang="ru-RU" sz="2200" dirty="0"/>
              <a:t>плохо, как и </a:t>
            </a:r>
            <a:r>
              <a:rPr lang="en-US" sz="2200" dirty="0"/>
              <a:t>underqualified.</a:t>
            </a:r>
            <a:endParaRPr lang="ru-RU" sz="2200" dirty="0"/>
          </a:p>
          <a:p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Гармоничное развитие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r="101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32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8666" y="1316965"/>
            <a:ext cx="4075289" cy="31195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50" dirty="0" err="1"/>
              <a:t>Непоти́зм</a:t>
            </a:r>
            <a:r>
              <a:rPr lang="ru-RU" sz="2050" dirty="0"/>
              <a:t> (от лат. </a:t>
            </a:r>
            <a:r>
              <a:rPr lang="ru-RU" sz="2050" dirty="0" err="1"/>
              <a:t>nepos</a:t>
            </a:r>
            <a:r>
              <a:rPr lang="ru-RU" sz="2050" dirty="0"/>
              <a:t>, </a:t>
            </a:r>
            <a:r>
              <a:rPr lang="ru-RU" sz="2050" dirty="0" err="1"/>
              <a:t>nepotis</a:t>
            </a:r>
            <a:r>
              <a:rPr lang="ru-RU" sz="2050" dirty="0"/>
              <a:t> «внук; племянник»), кумовство́ (от кум) — вид фаворитизма, предоставляющий привилегии родственникам или друзьям независимо от их профессиональных качеств.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Откуда берутся исключения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r="7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25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1090815"/>
            <a:ext cx="3810584" cy="338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У всех нас большие различия на старте: у кого-то прекрасная внешность и отменное здоровье, а кто-то страдает с рождения.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Стартовые условия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r="6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67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0088" y="1237943"/>
            <a:ext cx="4126577" cy="338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Семья и наше окружение — важнейший источник информации и примеров ролевого поведения. Они могут как тормозить нас, так и сильно ускорить.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Стартовые условия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23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29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300" dirty="0"/>
              <a:t>Людей формируют привычки.</a:t>
            </a:r>
          </a:p>
          <a:p>
            <a:r>
              <a:rPr lang="ru-RU" sz="2300" dirty="0"/>
              <a:t>Привычки можно приобретать и терять.</a:t>
            </a:r>
          </a:p>
          <a:p>
            <a:r>
              <a:rPr lang="ru-RU" sz="2300" dirty="0"/>
              <a:t>В долгосрочной перспективе они определяют, кем станет человек.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Стартовые условия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r="3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19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0363" y="1079898"/>
            <a:ext cx="3924557" cy="3383280"/>
          </a:xfrm>
        </p:spPr>
        <p:txBody>
          <a:bodyPr>
            <a:noAutofit/>
          </a:bodyPr>
          <a:lstStyle/>
          <a:p>
            <a:r>
              <a:rPr lang="ru-RU" sz="2000" dirty="0"/>
              <a:t>Если делать что-то полезное, то с высокой вероятностью произойдёт что-то полезное.</a:t>
            </a:r>
          </a:p>
          <a:p>
            <a:r>
              <a:rPr lang="ru-RU" sz="2000" dirty="0"/>
              <a:t>Если ничего не делать, то с большой вероятностью ничего не произойдёт.</a:t>
            </a:r>
          </a:p>
          <a:p>
            <a:r>
              <a:rPr lang="ru-RU" sz="2000" dirty="0"/>
              <a:t>Но в любом случае в жизни нет ничего гарантированного.</a:t>
            </a:r>
            <a:endParaRPr lang="ru-RU" sz="4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Вероятности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5" y="1257210"/>
            <a:ext cx="4575735" cy="3050490"/>
          </a:xfrm>
        </p:spPr>
      </p:pic>
    </p:spTree>
    <p:extLst>
      <p:ext uri="{BB962C8B-B14F-4D97-AF65-F5344CB8AC3E}">
        <p14:creationId xmlns:p14="http://schemas.microsoft.com/office/powerpoint/2010/main" val="33921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Физическое здоровье необходимо для возможности совершать действия.</a:t>
            </a:r>
          </a:p>
          <a:p>
            <a:r>
              <a:rPr lang="ru-RU" sz="2400" dirty="0"/>
              <a:t>Ментальное здоровье необходимо для понимания этой возможности.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Параметры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22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1267826"/>
            <a:ext cx="3810584" cy="3029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Количество очков для прокачки ограниченно, и если прокачивать всё подряд, то нигде не получится добиться значимого результата.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Параметры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r="8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97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Как устроено ИТ:</a:t>
            </a:r>
          </a:p>
          <a:p>
            <a:pPr lvl="1" indent="-376238"/>
            <a:r>
              <a:rPr lang="ru-RU" sz="2400" dirty="0"/>
              <a:t>Направления развития:</a:t>
            </a:r>
          </a:p>
          <a:p>
            <a:pPr lvl="2"/>
            <a:r>
              <a:rPr lang="ru-RU" sz="2400" dirty="0"/>
              <a:t>Горизонтальное</a:t>
            </a:r>
          </a:p>
          <a:p>
            <a:pPr lvl="2"/>
            <a:r>
              <a:rPr lang="ru-RU" sz="2400" dirty="0"/>
              <a:t>Вертикальное</a:t>
            </a:r>
          </a:p>
          <a:p>
            <a:pPr lvl="2"/>
            <a:endParaRPr lang="ru-RU" sz="1000" dirty="0"/>
          </a:p>
          <a:p>
            <a:pPr lvl="1" indent="-376238"/>
            <a:r>
              <a:rPr lang="ru-RU" sz="2400" dirty="0"/>
              <a:t>Навыки специалиста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Второй раздел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r="15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908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9074" y="1237943"/>
            <a:ext cx="4052149" cy="338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/>
              <a:t>Родился в городе Арзамас-16 (теперь Саров</a:t>
            </a:r>
            <a:r>
              <a:rPr lang="en-US" sz="2200" dirty="0"/>
              <a:t>)</a:t>
            </a:r>
            <a:r>
              <a:rPr lang="ru-RU" sz="2200" dirty="0"/>
              <a:t>, в котором находится Российский Федеральный Ядерный Центр — один из крупнейших мировых научных центров.</a:t>
            </a:r>
          </a:p>
          <a:p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Родом из Сарова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4" r="15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87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6089" y="1049867"/>
            <a:ext cx="4252175" cy="3413311"/>
          </a:xfrm>
        </p:spPr>
        <p:txBody>
          <a:bodyPr>
            <a:noAutofit/>
          </a:bodyPr>
          <a:lstStyle/>
          <a:p>
            <a:r>
              <a:rPr lang="ru-RU" sz="2400" dirty="0"/>
              <a:t>В основе любой стратегии и тактики лежит информация.</a:t>
            </a:r>
          </a:p>
          <a:p>
            <a:r>
              <a:rPr lang="ru-RU" sz="2400" dirty="0"/>
              <a:t>Чтобы принимать решение о карьере, нужно, как минимум, знать доступные варианты.</a:t>
            </a:r>
          </a:p>
          <a:p>
            <a:pPr lvl="1" indent="-195263"/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 err="1"/>
              <a:t>Пререквизиты</a:t>
            </a:r>
            <a:endParaRPr lang="ru-RU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r="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9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880110"/>
            <a:ext cx="3810584" cy="3383280"/>
          </a:xfrm>
        </p:spPr>
        <p:txBody>
          <a:bodyPr>
            <a:noAutofit/>
          </a:bodyPr>
          <a:lstStyle/>
          <a:p>
            <a:r>
              <a:rPr lang="en-US" sz="2400" dirty="0"/>
              <a:t>Web</a:t>
            </a:r>
          </a:p>
          <a:p>
            <a:r>
              <a:rPr lang="en-US" sz="2400" dirty="0"/>
              <a:t>Mobile</a:t>
            </a:r>
          </a:p>
          <a:p>
            <a:r>
              <a:rPr lang="en-US" sz="2400" dirty="0"/>
              <a:t>Desktop</a:t>
            </a:r>
          </a:p>
          <a:p>
            <a:r>
              <a:rPr lang="en-US" sz="2400" dirty="0"/>
              <a:t>Embedded</a:t>
            </a:r>
          </a:p>
          <a:p>
            <a:r>
              <a:rPr lang="en-US" sz="2400" dirty="0"/>
              <a:t>Data science</a:t>
            </a:r>
          </a:p>
          <a:p>
            <a:r>
              <a:rPr lang="en-US" sz="2400" dirty="0"/>
              <a:t>Video games</a:t>
            </a:r>
          </a:p>
          <a:p>
            <a:r>
              <a:rPr lang="en-US" sz="2400" dirty="0"/>
              <a:t>VR/AR</a:t>
            </a:r>
            <a:r>
              <a:rPr lang="ru-RU" sz="2400" dirty="0"/>
              <a:t>/</a:t>
            </a:r>
            <a:r>
              <a:rPr lang="en-US" sz="2400" dirty="0"/>
              <a:t>AI/ML/…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Направления в ИТ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7" r="195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24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Frontend</a:t>
            </a:r>
          </a:p>
          <a:p>
            <a:r>
              <a:rPr lang="en-US" sz="2400" dirty="0"/>
              <a:t>Backend</a:t>
            </a:r>
          </a:p>
          <a:p>
            <a:r>
              <a:rPr lang="en-US" sz="2400" dirty="0"/>
              <a:t>Infrastructure</a:t>
            </a:r>
          </a:p>
          <a:p>
            <a:r>
              <a:rPr lang="en-US" sz="2400" dirty="0"/>
              <a:t>Testing</a:t>
            </a:r>
          </a:p>
          <a:p>
            <a:r>
              <a:rPr lang="en-US" sz="2400" dirty="0"/>
              <a:t>Analytics</a:t>
            </a:r>
          </a:p>
          <a:p>
            <a:r>
              <a:rPr lang="en-US" sz="2400" dirty="0"/>
              <a:t>Management</a:t>
            </a:r>
          </a:p>
          <a:p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Web</a:t>
            </a:r>
            <a:endParaRPr lang="ru-RU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5" y="699516"/>
            <a:ext cx="4628362" cy="4240875"/>
          </a:xfrm>
        </p:spPr>
      </p:pic>
    </p:spTree>
    <p:extLst>
      <p:ext uri="{BB962C8B-B14F-4D97-AF65-F5344CB8AC3E}">
        <p14:creationId xmlns:p14="http://schemas.microsoft.com/office/powerpoint/2010/main" val="42544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Основные системы:</a:t>
            </a:r>
          </a:p>
          <a:p>
            <a:pPr lvl="1"/>
            <a:r>
              <a:rPr lang="en-US" sz="2400" dirty="0" err="1"/>
              <a:t>iOs</a:t>
            </a:r>
            <a:endParaRPr lang="en-US" sz="2400" dirty="0"/>
          </a:p>
          <a:p>
            <a:pPr lvl="1"/>
            <a:r>
              <a:rPr lang="en-US" sz="2400" dirty="0"/>
              <a:t>Android</a:t>
            </a:r>
            <a:endParaRPr lang="ru-RU" sz="2400" dirty="0"/>
          </a:p>
          <a:p>
            <a:pPr lvl="1"/>
            <a:endParaRPr lang="en-US" sz="1000" dirty="0"/>
          </a:p>
          <a:p>
            <a:r>
              <a:rPr lang="ru-RU" sz="2400" dirty="0"/>
              <a:t>Направления развития:</a:t>
            </a:r>
            <a:endParaRPr lang="en-US" sz="2400" dirty="0"/>
          </a:p>
          <a:p>
            <a:pPr lvl="1"/>
            <a:r>
              <a:rPr lang="en-US" sz="2400" dirty="0"/>
              <a:t>Hybrid</a:t>
            </a:r>
          </a:p>
          <a:p>
            <a:pPr lvl="1"/>
            <a:r>
              <a:rPr lang="en-US" sz="2400" dirty="0"/>
              <a:t>Native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Mobile </a:t>
            </a:r>
            <a:endParaRPr lang="ru-RU" b="1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r="190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32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Hardskills</a:t>
            </a:r>
            <a:r>
              <a:rPr lang="en-US" sz="2400" dirty="0"/>
              <a:t>:</a:t>
            </a:r>
            <a:r>
              <a:rPr lang="ru-RU" sz="2400" dirty="0"/>
              <a:t> от каждой роли в ИТ требуется знать набор конкретных инструментов.</a:t>
            </a:r>
          </a:p>
          <a:p>
            <a:r>
              <a:rPr lang="en-US" sz="2400" dirty="0" err="1"/>
              <a:t>Softskills</a:t>
            </a:r>
            <a:r>
              <a:rPr lang="en-US" sz="2400" dirty="0"/>
              <a:t>:</a:t>
            </a:r>
            <a:r>
              <a:rPr lang="ru-RU" sz="2400" dirty="0"/>
              <a:t> важным для всех является умение общаться.</a:t>
            </a:r>
          </a:p>
          <a:p>
            <a:pPr lvl="1"/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Набор умений специалиста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r="15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79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Горизонтальное — когда в рамках должности меняются исполняемые роли.</a:t>
            </a:r>
          </a:p>
          <a:p>
            <a:r>
              <a:rPr lang="ru-RU" sz="2400" dirty="0"/>
              <a:t>Вертикальное — когда меняется должность и набор доступных ролей.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Ветки развития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5" y="699517"/>
            <a:ext cx="4575735" cy="4168512"/>
          </a:xfrm>
        </p:spPr>
      </p:pic>
    </p:spTree>
    <p:extLst>
      <p:ext uri="{BB962C8B-B14F-4D97-AF65-F5344CB8AC3E}">
        <p14:creationId xmlns:p14="http://schemas.microsoft.com/office/powerpoint/2010/main" val="275166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Третий раздел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r="7434"/>
          <a:stretch>
            <a:fillRect/>
          </a:stretch>
        </p:blipFill>
        <p:spPr/>
      </p:pic>
      <p:pic>
        <p:nvPicPr>
          <p:cNvPr id="10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0" y="699515"/>
            <a:ext cx="4575735" cy="41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Эффект первого впечатления — мнение о человеке, которое сформировалось у субъекта в первые минуты при первой встрече. Влияет на дальнейшую оценку деятельности и личности этого человека.</a:t>
            </a:r>
          </a:p>
          <a:p>
            <a:r>
              <a:rPr lang="ru-RU" sz="2000" dirty="0"/>
              <a:t>Восприятие </a:t>
            </a:r>
            <a:r>
              <a:rPr lang="en-US" sz="2000" dirty="0"/>
              <a:t>=</a:t>
            </a:r>
            <a:r>
              <a:rPr lang="ru-RU" sz="2000" dirty="0"/>
              <a:t> реальность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Главное, чтобы костюмчик сидел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3DA4F-C5CF-4611-B3A3-14A61AC423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718" r="8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648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Стандартный вопрос:</a:t>
            </a:r>
          </a:p>
          <a:p>
            <a:pPr lvl="1"/>
            <a:r>
              <a:rPr lang="ru-RU" sz="2000" dirty="0"/>
              <a:t>А можно мне такому одному очень талантливому не учить язык сейчас? </a:t>
            </a:r>
          </a:p>
          <a:p>
            <a:r>
              <a:rPr lang="ru-RU" sz="2000" dirty="0"/>
              <a:t>Неизменный ответ:</a:t>
            </a:r>
          </a:p>
          <a:p>
            <a:pPr lvl="1"/>
            <a:r>
              <a:rPr lang="ru-RU" sz="2000" dirty="0"/>
              <a:t>Нет, нельзя! Реально учи английский, а не симулируй обучение.</a:t>
            </a:r>
          </a:p>
          <a:p>
            <a:endParaRPr lang="ru-RU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Английский нужно учить!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r="1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00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1327943"/>
            <a:ext cx="3810584" cy="2905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У работодателей есть потребность в кадрах. Важно показать, что затраты, вложенные в вас, окупятся, а не будут потеряны.</a:t>
            </a:r>
          </a:p>
          <a:p>
            <a:pPr lvl="1"/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Войти в ИТ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5" y="699516"/>
            <a:ext cx="4575735" cy="4161934"/>
          </a:xfrm>
        </p:spPr>
      </p:pic>
    </p:spTree>
    <p:extLst>
      <p:ext uri="{BB962C8B-B14F-4D97-AF65-F5344CB8AC3E}">
        <p14:creationId xmlns:p14="http://schemas.microsoft.com/office/powerpoint/2010/main" val="3281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Трудился в ИТ компаниях в технопарке Сарова</a:t>
            </a:r>
          </a:p>
          <a:p>
            <a:r>
              <a:rPr lang="ru-RU" sz="2000" dirty="0"/>
              <a:t>Переехал из Сарова в Москву</a:t>
            </a:r>
          </a:p>
          <a:p>
            <a:r>
              <a:rPr lang="ru-RU" sz="2000" dirty="0"/>
              <a:t>Трудился в ИТ компаниях в Москве</a:t>
            </a:r>
          </a:p>
          <a:p>
            <a:r>
              <a:rPr lang="ru-RU" sz="2000" dirty="0"/>
              <a:t>Переехал в 2016 году из Москвы в Минск</a:t>
            </a:r>
          </a:p>
          <a:p>
            <a:r>
              <a:rPr lang="en-US" sz="2000" dirty="0"/>
              <a:t>…</a:t>
            </a:r>
            <a:endParaRPr lang="ru-RU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Переехал в Минск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r="146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51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 Стажировка</a:t>
            </a:r>
          </a:p>
          <a:p>
            <a:r>
              <a:rPr lang="ru-RU" sz="2400" dirty="0"/>
              <a:t> Курсы</a:t>
            </a:r>
          </a:p>
          <a:p>
            <a:r>
              <a:rPr lang="ru-RU" sz="2400" dirty="0"/>
              <a:t> Сертификация</a:t>
            </a:r>
          </a:p>
          <a:p>
            <a:r>
              <a:rPr lang="ru-RU" sz="2400" dirty="0"/>
              <a:t> Лаборатории</a:t>
            </a:r>
          </a:p>
          <a:p>
            <a:r>
              <a:rPr lang="ru-RU" sz="2400" dirty="0"/>
              <a:t> Собственный проект</a:t>
            </a:r>
          </a:p>
          <a:p>
            <a:r>
              <a:rPr lang="ru-RU" sz="2400" dirty="0"/>
              <a:t> Связи</a:t>
            </a:r>
          </a:p>
          <a:p>
            <a:pPr lvl="1"/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Войти в ИТ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35" y="704273"/>
            <a:ext cx="4552266" cy="4156364"/>
          </a:xfrm>
        </p:spPr>
      </p:pic>
    </p:spTree>
    <p:extLst>
      <p:ext uri="{BB962C8B-B14F-4D97-AF65-F5344CB8AC3E}">
        <p14:creationId xmlns:p14="http://schemas.microsoft.com/office/powerpoint/2010/main" val="20700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Если нет репутации, то есть лишь возможности её приобрести.</a:t>
            </a:r>
          </a:p>
          <a:p>
            <a:r>
              <a:rPr lang="ru-RU" sz="2400" dirty="0"/>
              <a:t>Бороться</a:t>
            </a:r>
          </a:p>
          <a:p>
            <a:r>
              <a:rPr lang="ru-RU" sz="2400" dirty="0"/>
              <a:t>Искать</a:t>
            </a:r>
          </a:p>
          <a:p>
            <a:r>
              <a:rPr lang="ru-RU" sz="2400" dirty="0"/>
              <a:t>Не сдаваться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Войти в ИТ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b="4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22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4489" y="1418254"/>
            <a:ext cx="4267199" cy="2724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Умение писать резюме не является </a:t>
            </a:r>
            <a:r>
              <a:rPr lang="en-US" sz="2300" dirty="0" err="1"/>
              <a:t>hardskills</a:t>
            </a:r>
            <a:r>
              <a:rPr lang="ru-RU" sz="2300" dirty="0"/>
              <a:t>. Разумно обратиться к тем, кто делает это профессионально, чтобы у вас было профессиональное резюме.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Резюме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" b="2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85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0675" y="880110"/>
            <a:ext cx="3810584" cy="3383280"/>
          </a:xfrm>
        </p:spPr>
        <p:txBody>
          <a:bodyPr>
            <a:noAutofit/>
          </a:bodyPr>
          <a:lstStyle/>
          <a:p>
            <a:r>
              <a:rPr lang="ru-RU" sz="2400" dirty="0"/>
              <a:t>Сильная сторона, которая в первую очередь ассоциируется с вами у других людей.</a:t>
            </a:r>
          </a:p>
          <a:p>
            <a:r>
              <a:rPr lang="ru-RU" sz="2400" dirty="0"/>
              <a:t>Все говорят, что нужен  специалист широкого профиля, но нанимают всегда узкого.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Позиционирование специалиста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71" y="704273"/>
            <a:ext cx="4091729" cy="4156364"/>
          </a:xfrm>
        </p:spPr>
      </p:pic>
    </p:spTree>
    <p:extLst>
      <p:ext uri="{BB962C8B-B14F-4D97-AF65-F5344CB8AC3E}">
        <p14:creationId xmlns:p14="http://schemas.microsoft.com/office/powerpoint/2010/main" val="25248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0364" y="880110"/>
            <a:ext cx="3810584" cy="3383280"/>
          </a:xfrm>
        </p:spPr>
        <p:txBody>
          <a:bodyPr>
            <a:noAutofit/>
          </a:bodyPr>
          <a:lstStyle/>
          <a:p>
            <a:r>
              <a:rPr lang="ru-RU" sz="2400" dirty="0"/>
              <a:t>Делаем фокусное предложение.</a:t>
            </a:r>
          </a:p>
          <a:p>
            <a:r>
              <a:rPr lang="ru-RU" sz="2400" dirty="0"/>
              <a:t>Поиск работы — это полноценная рабочая активность.</a:t>
            </a:r>
          </a:p>
          <a:p>
            <a:r>
              <a:rPr lang="ru-RU" sz="2400" dirty="0"/>
              <a:t>Количественные показатели + качество гарантируют успех.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Сила в количестве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5" y="855194"/>
            <a:ext cx="4575735" cy="3993099"/>
          </a:xfrm>
        </p:spPr>
      </p:pic>
    </p:spTree>
    <p:extLst>
      <p:ext uri="{BB962C8B-B14F-4D97-AF65-F5344CB8AC3E}">
        <p14:creationId xmlns:p14="http://schemas.microsoft.com/office/powerpoint/2010/main" val="17473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880110"/>
            <a:ext cx="3810584" cy="3383280"/>
          </a:xfrm>
        </p:spPr>
        <p:txBody>
          <a:bodyPr>
            <a:noAutofit/>
          </a:bodyPr>
          <a:lstStyle/>
          <a:p>
            <a:r>
              <a:rPr lang="ru-RU" sz="2400" dirty="0"/>
              <a:t>Размер:</a:t>
            </a:r>
          </a:p>
          <a:p>
            <a:pPr lvl="1"/>
            <a:r>
              <a:rPr lang="ru-RU" sz="2400" dirty="0"/>
              <a:t>Маленькая</a:t>
            </a:r>
            <a:endParaRPr lang="en-US" sz="2400" dirty="0"/>
          </a:p>
          <a:p>
            <a:pPr lvl="1"/>
            <a:r>
              <a:rPr lang="ru-RU" sz="2400" dirty="0"/>
              <a:t>Средняя</a:t>
            </a:r>
          </a:p>
          <a:p>
            <a:pPr lvl="1"/>
            <a:r>
              <a:rPr lang="ru-RU" sz="2400" dirty="0"/>
              <a:t>Большая</a:t>
            </a:r>
          </a:p>
          <a:p>
            <a:pPr lvl="1"/>
            <a:r>
              <a:rPr lang="ru-RU" sz="2400" dirty="0"/>
              <a:t>Корпорация</a:t>
            </a:r>
          </a:p>
          <a:p>
            <a:pPr lvl="1"/>
            <a:endParaRPr lang="ru-RU" sz="1000" dirty="0"/>
          </a:p>
          <a:p>
            <a:r>
              <a:rPr lang="ru-RU" sz="2400" dirty="0"/>
              <a:t>Основной профиль</a:t>
            </a:r>
          </a:p>
          <a:p>
            <a:r>
              <a:rPr lang="ru-RU" sz="2400" dirty="0"/>
              <a:t>Культура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Различия между компаниями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7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33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Хороший руководитель привлекает хороших специалистов — и создаётся среда профессионалов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Важен ли руководитель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r="9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02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Хороший руководитель привлекает хороших специалистов — и создаётся среда профессионалов.</a:t>
            </a:r>
          </a:p>
          <a:p>
            <a:r>
              <a:rPr lang="ru-RU" sz="2400" dirty="0"/>
              <a:t>Помогает с карьерными возможностями.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Важен ли руководитель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r="19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74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880110"/>
            <a:ext cx="3810584" cy="3383280"/>
          </a:xfrm>
        </p:spPr>
        <p:txBody>
          <a:bodyPr>
            <a:noAutofit/>
          </a:bodyPr>
          <a:lstStyle/>
          <a:p>
            <a:r>
              <a:rPr lang="ru-RU" sz="2400" dirty="0"/>
              <a:t>Хороший руководитель привлекает хороших специалистов — и создаётся среда профессионалов.</a:t>
            </a:r>
          </a:p>
          <a:p>
            <a:r>
              <a:rPr lang="ru-RU" sz="2400" dirty="0"/>
              <a:t>Помогает с карьерными возможностями, не ограничивая рост.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Важен ли руководитель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3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111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880110"/>
            <a:ext cx="3810584" cy="3383280"/>
          </a:xfrm>
        </p:spPr>
        <p:txBody>
          <a:bodyPr>
            <a:noAutofit/>
          </a:bodyPr>
          <a:lstStyle/>
          <a:p>
            <a:r>
              <a:rPr lang="ru-RU" sz="2400" dirty="0"/>
              <a:t>Возможности:</a:t>
            </a:r>
          </a:p>
          <a:p>
            <a:pPr lvl="1"/>
            <a:r>
              <a:rPr lang="ru-RU" sz="2400" dirty="0"/>
              <a:t>Работа по контракту</a:t>
            </a:r>
          </a:p>
          <a:p>
            <a:pPr lvl="1"/>
            <a:r>
              <a:rPr lang="ru-RU" sz="2400" dirty="0" err="1"/>
              <a:t>Фриланс</a:t>
            </a:r>
            <a:endParaRPr lang="ru-RU" sz="2400" dirty="0"/>
          </a:p>
          <a:p>
            <a:pPr lvl="1"/>
            <a:r>
              <a:rPr lang="ru-RU" sz="2400" dirty="0"/>
              <a:t>Предприниматель</a:t>
            </a:r>
          </a:p>
          <a:p>
            <a:pPr lvl="1"/>
            <a:endParaRPr lang="ru-RU" sz="1000" dirty="0"/>
          </a:p>
          <a:p>
            <a:r>
              <a:rPr lang="ru-RU" sz="2400" dirty="0"/>
              <a:t>Не гоняйтесь за романтикой — сперва посчитайте + </a:t>
            </a:r>
            <a:r>
              <a:rPr lang="en-US" sz="2400" dirty="0"/>
              <a:t>vs </a:t>
            </a:r>
            <a:r>
              <a:rPr lang="ru-RU" sz="2400" dirty="0"/>
              <a:t>-</a:t>
            </a:r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Сам себе инженер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" b="1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Почему переехал в Минск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040" y="1079500"/>
            <a:ext cx="4770120" cy="3382963"/>
          </a:xfrm>
        </p:spPr>
      </p:pic>
      <p:sp>
        <p:nvSpPr>
          <p:cNvPr id="5" name="TextBox 4"/>
          <p:cNvSpPr txBox="1"/>
          <p:nvPr/>
        </p:nvSpPr>
        <p:spPr>
          <a:xfrm>
            <a:off x="536338" y="2278380"/>
            <a:ext cx="136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Minsk =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223760" y="2232660"/>
            <a:ext cx="192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 Moscow</a:t>
            </a:r>
          </a:p>
        </p:txBody>
      </p:sp>
    </p:spTree>
    <p:extLst>
      <p:ext uri="{BB962C8B-B14F-4D97-AF65-F5344CB8AC3E}">
        <p14:creationId xmlns:p14="http://schemas.microsoft.com/office/powerpoint/2010/main" val="28936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2743" y="967010"/>
            <a:ext cx="4062780" cy="3383280"/>
          </a:xfrm>
        </p:spPr>
        <p:txBody>
          <a:bodyPr>
            <a:noAutofit/>
          </a:bodyPr>
          <a:lstStyle/>
          <a:p>
            <a:r>
              <a:rPr lang="ru-RU" sz="2400" dirty="0"/>
              <a:t>Общее понимание, к чему хотелось бы прийти.</a:t>
            </a:r>
          </a:p>
          <a:p>
            <a:r>
              <a:rPr lang="ru-RU" sz="2400" dirty="0"/>
              <a:t>Учитывать все факторы в принятии решений, а не только материальные.</a:t>
            </a:r>
          </a:p>
          <a:p>
            <a:r>
              <a:rPr lang="ru-RU" sz="2400" dirty="0"/>
              <a:t>Проверять, в каком направлении движешься.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Анализ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r="12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21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5242" y="880110"/>
            <a:ext cx="4041516" cy="3383280"/>
          </a:xfrm>
        </p:spPr>
        <p:txBody>
          <a:bodyPr>
            <a:noAutofit/>
          </a:bodyPr>
          <a:lstStyle/>
          <a:p>
            <a:r>
              <a:rPr lang="ru-RU" sz="2400" dirty="0"/>
              <a:t>Деньги — это инструмент, который может помочь в достижении целей, и с ними, как и с любым инструментом, нужно уметь обращаться.</a:t>
            </a:r>
          </a:p>
          <a:p>
            <a:r>
              <a:rPr lang="ru-RU" sz="2400" dirty="0"/>
              <a:t>Повышайте финансовую грамотность.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У нас очень много денег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r="13397"/>
          <a:stretch>
            <a:fillRect/>
          </a:stretch>
        </p:blipFill>
        <p:spPr>
          <a:xfrm>
            <a:off x="4572000" y="700088"/>
            <a:ext cx="4575175" cy="4156075"/>
          </a:xfrm>
        </p:spPr>
      </p:pic>
    </p:spTree>
    <p:extLst>
      <p:ext uri="{BB962C8B-B14F-4D97-AF65-F5344CB8AC3E}">
        <p14:creationId xmlns:p14="http://schemas.microsoft.com/office/powerpoint/2010/main" val="18525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880110"/>
            <a:ext cx="3810584" cy="3383280"/>
          </a:xfrm>
        </p:spPr>
        <p:txBody>
          <a:bodyPr>
            <a:noAutofit/>
          </a:bodyPr>
          <a:lstStyle/>
          <a:p>
            <a:r>
              <a:rPr lang="ru-RU" sz="2400" dirty="0"/>
              <a:t>Сеть контактов влияет на возможности и ограничения, доступные для каждого.</a:t>
            </a:r>
          </a:p>
          <a:p>
            <a:r>
              <a:rPr lang="ru-RU" sz="2400" dirty="0"/>
              <a:t>Необходимо расширять сеть контактов, чтобы иметь доступ к большим перспективам.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 err="1"/>
              <a:t>Нетворкинг</a:t>
            </a:r>
            <a:endParaRPr lang="ru-RU" b="1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94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95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989587"/>
            <a:ext cx="3899648" cy="3383280"/>
          </a:xfrm>
        </p:spPr>
        <p:txBody>
          <a:bodyPr>
            <a:noAutofit/>
          </a:bodyPr>
          <a:lstStyle/>
          <a:p>
            <a:r>
              <a:rPr lang="ru-RU" sz="2400" dirty="0"/>
              <a:t>Проанализируй спикеров.</a:t>
            </a:r>
          </a:p>
          <a:p>
            <a:r>
              <a:rPr lang="ru-RU" sz="2400" dirty="0"/>
              <a:t>Составь план докладов.</a:t>
            </a:r>
          </a:p>
          <a:p>
            <a:r>
              <a:rPr lang="ru-RU" sz="2400" dirty="0"/>
              <a:t>Фокусируйся на знакомствах с людьми.</a:t>
            </a:r>
          </a:p>
          <a:p>
            <a:r>
              <a:rPr lang="ru-RU" sz="2400" dirty="0"/>
              <a:t>Собирай контакты.</a:t>
            </a:r>
          </a:p>
          <a:p>
            <a:r>
              <a:rPr lang="ru-RU" sz="2400" dirty="0"/>
              <a:t>Узнай, как живут другие.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Поведение на конференции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r="190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084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7171" y="984205"/>
            <a:ext cx="3913924" cy="3383280"/>
          </a:xfrm>
        </p:spPr>
        <p:txBody>
          <a:bodyPr>
            <a:noAutofit/>
          </a:bodyPr>
          <a:lstStyle/>
          <a:p>
            <a:r>
              <a:rPr lang="ru-RU" sz="2400" dirty="0"/>
              <a:t>Вкладывай деньги и силы в образование.</a:t>
            </a:r>
          </a:p>
          <a:p>
            <a:r>
              <a:rPr lang="ru-RU" sz="2400" dirty="0"/>
              <a:t>Ищи людей, обладающих интересующими тебя навыками и которые готовы делиться своим опытом.</a:t>
            </a:r>
          </a:p>
          <a:p>
            <a:r>
              <a:rPr lang="ru-RU" sz="2400" dirty="0"/>
              <a:t>Благодари за помощь.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Найди ментора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4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77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Читайте топ книг </a:t>
            </a:r>
            <a:r>
              <a:rPr lang="en-US" sz="2400" dirty="0"/>
              <a:t>Amazon </a:t>
            </a:r>
            <a:r>
              <a:rPr lang="ru-RU" sz="2400" dirty="0"/>
              <a:t>по отрасли.</a:t>
            </a:r>
          </a:p>
          <a:p>
            <a:r>
              <a:rPr lang="ru-RU" sz="2400" dirty="0"/>
              <a:t>Спрашивайте рекомендации авторитетных людей.</a:t>
            </a:r>
          </a:p>
          <a:p>
            <a:r>
              <a:rPr lang="ru-RU" sz="2400" dirty="0"/>
              <a:t>Используйте всё: бумага, электронные, аудио, видео …</a:t>
            </a:r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Знания — сила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r="6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30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841" y="880110"/>
            <a:ext cx="3810584" cy="3383280"/>
          </a:xfrm>
        </p:spPr>
        <p:txBody>
          <a:bodyPr>
            <a:noAutofit/>
          </a:bodyPr>
          <a:lstStyle/>
          <a:p>
            <a:r>
              <a:rPr lang="ru-RU" sz="2400" dirty="0"/>
              <a:t>При равных навыках и способностях </a:t>
            </a:r>
            <a:r>
              <a:rPr lang="ru-RU" sz="2400" dirty="0" err="1"/>
              <a:t>широкоизвестный</a:t>
            </a:r>
            <a:r>
              <a:rPr lang="ru-RU" sz="2400" dirty="0"/>
              <a:t> специалист зарабатывает больше, чем малоизвестный.</a:t>
            </a:r>
          </a:p>
          <a:p>
            <a:r>
              <a:rPr lang="ru-RU" sz="2400" dirty="0"/>
              <a:t>Репутация — это долгосрочный актив.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Личный бренд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5" y="699516"/>
            <a:ext cx="4575735" cy="4161934"/>
          </a:xfrm>
        </p:spPr>
      </p:pic>
    </p:spTree>
    <p:extLst>
      <p:ext uri="{BB962C8B-B14F-4D97-AF65-F5344CB8AC3E}">
        <p14:creationId xmlns:p14="http://schemas.microsoft.com/office/powerpoint/2010/main" val="119194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0363" y="1079898"/>
            <a:ext cx="4207901" cy="338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Рекомендуемая литература для развития в ИТ отрасли и построения карьеры:</a:t>
            </a:r>
          </a:p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r>
              <a:rPr lang="ru-RU" sz="2400" dirty="0"/>
              <a:t>  </a:t>
            </a:r>
            <a:r>
              <a:rPr lang="en-US" sz="3000" dirty="0"/>
              <a:t>reptiloid.net/books</a:t>
            </a:r>
            <a:endParaRPr lang="ru-RU" sz="3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Книги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r="60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4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Спасибо за внимание!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678214" y="172358"/>
            <a:ext cx="138548" cy="3185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endParaRPr lang="en-US" dirty="0" err="1">
              <a:solidFill>
                <a:srgbClr val="444444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10" y="1743543"/>
            <a:ext cx="3825387" cy="2388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7826" y="4274720"/>
            <a:ext cx="3220754" cy="584775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0070C0"/>
                </a:solidFill>
              </a:rPr>
              <a:t>??? </a:t>
            </a:r>
            <a:r>
              <a:rPr lang="ru-RU" sz="3200" b="1" cap="none" spc="0" dirty="0">
                <a:ln/>
                <a:solidFill>
                  <a:srgbClr val="0070C0"/>
                </a:solidFill>
                <a:effectLst/>
              </a:rPr>
              <a:t>Вопросы</a:t>
            </a:r>
            <a:r>
              <a:rPr lang="en-US" sz="3200" b="1" cap="none" spc="0" dirty="0">
                <a:ln/>
                <a:solidFill>
                  <a:srgbClr val="0070C0"/>
                </a:solidFill>
                <a:effectLst/>
              </a:rPr>
              <a:t> ???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68516" y="748316"/>
            <a:ext cx="6930887" cy="113371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</a:rPr>
              <a:t>Roman Soroka: </a:t>
            </a:r>
            <a:r>
              <a:rPr lang="en-US" dirty="0">
                <a:latin typeface="Lato Heavy"/>
                <a:hlinkClick r:id="rId4"/>
              </a:rPr>
              <a:t>rnsoroka@gmail.com</a:t>
            </a:r>
            <a:endParaRPr lang="ru-RU" dirty="0">
              <a:latin typeface="Lato Heavy"/>
            </a:endParaRPr>
          </a:p>
          <a:p>
            <a:pPr marL="0" indent="0">
              <a:buNone/>
            </a:pPr>
            <a:r>
              <a:rPr lang="en-US" dirty="0">
                <a:latin typeface="Lato Black"/>
              </a:rPr>
              <a:t>Skype</a:t>
            </a:r>
            <a:r>
              <a:rPr lang="en-US" dirty="0">
                <a:latin typeface="Lato Heavy"/>
              </a:rPr>
              <a:t>: </a:t>
            </a:r>
            <a:r>
              <a:rPr lang="en-US" dirty="0" err="1">
                <a:solidFill>
                  <a:schemeClr val="accent2"/>
                </a:solidFill>
                <a:latin typeface="Lato Heavy"/>
              </a:rPr>
              <a:t>r.n.soroca</a:t>
            </a:r>
            <a:r>
              <a:rPr lang="ru-RU" dirty="0">
                <a:solidFill>
                  <a:schemeClr val="accent2"/>
                </a:solidFill>
                <a:latin typeface="Lato Heavy"/>
              </a:rPr>
              <a:t> </a:t>
            </a:r>
            <a:r>
              <a:rPr lang="en-US" dirty="0">
                <a:latin typeface="Lato Black"/>
              </a:rPr>
              <a:t>Telegram:</a:t>
            </a:r>
            <a:r>
              <a:rPr lang="en-US" dirty="0">
                <a:latin typeface="Lato Heavy"/>
                <a:hlinkClick r:id="rId4"/>
              </a:rPr>
              <a:t>@</a:t>
            </a:r>
            <a:r>
              <a:rPr lang="en-US" dirty="0" err="1">
                <a:solidFill>
                  <a:schemeClr val="accent2"/>
                </a:solidFill>
                <a:latin typeface="Lato Heavy"/>
              </a:rPr>
              <a:t>RSoroka</a:t>
            </a:r>
            <a:endParaRPr lang="en-US" dirty="0">
              <a:solidFill>
                <a:schemeClr val="accent2"/>
              </a:solidFill>
              <a:latin typeface="Lato Heavy"/>
            </a:endParaRPr>
          </a:p>
          <a:p>
            <a:pPr marL="0" indent="0">
              <a:buNone/>
            </a:pPr>
            <a:endParaRPr lang="en-US" sz="1600" dirty="0"/>
          </a:p>
          <a:p>
            <a:pPr marL="0" lvl="1" indent="0" fontAlgn="base">
              <a:lnSpc>
                <a:spcPct val="130000"/>
              </a:lnSpc>
              <a:spcBef>
                <a:spcPts val="0"/>
              </a:spcBef>
              <a:buClr>
                <a:schemeClr val="accent2"/>
              </a:buClr>
              <a:buNone/>
            </a:pP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374" y="4132520"/>
            <a:ext cx="1157657" cy="28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Почему переехал в Минск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778" y="2247900"/>
            <a:ext cx="136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Minsk =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437120" y="2141220"/>
            <a:ext cx="192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 Moscow</a:t>
            </a:r>
          </a:p>
        </p:txBody>
      </p:sp>
      <p:pic>
        <p:nvPicPr>
          <p:cNvPr id="8" name="Содержимое 7" descr="1448291282-d6aa07e33ca28fc3f8fa8f68aa23bb4d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080" y="1219200"/>
            <a:ext cx="2956560" cy="2923223"/>
          </a:xfrm>
        </p:spPr>
      </p:pic>
      <p:sp>
        <p:nvSpPr>
          <p:cNvPr id="116738" name="AutoShape 2" descr="Картинки по запросу старинный особня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Без названия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35" y="1219200"/>
            <a:ext cx="2921624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Почему переехал в Минск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778" y="2247900"/>
            <a:ext cx="136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Minsk =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437120" y="2141220"/>
            <a:ext cx="192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 Moscow</a:t>
            </a:r>
          </a:p>
        </p:txBody>
      </p:sp>
      <p:pic>
        <p:nvPicPr>
          <p:cNvPr id="8" name="Содержимое 7" descr="1448291282-d6aa07e33ca28fc3f8fa8f68aa23bb4d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080" y="1572101"/>
            <a:ext cx="2956560" cy="2217420"/>
          </a:xfrm>
        </p:spPr>
      </p:pic>
      <p:sp>
        <p:nvSpPr>
          <p:cNvPr id="116738" name="AutoShape 2" descr="Картинки по запросу старинный особня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Без названия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35" y="1569720"/>
            <a:ext cx="2921624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Почему переехал в Минск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778" y="2247900"/>
            <a:ext cx="136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Minsk =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437120" y="2141220"/>
            <a:ext cx="192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 Moscow</a:t>
            </a:r>
          </a:p>
        </p:txBody>
      </p:sp>
      <p:pic>
        <p:nvPicPr>
          <p:cNvPr id="8" name="Содержимое 7" descr="1448291282-d6aa07e33ca28fc3f8fa8f68aa23bb4d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080" y="1021080"/>
            <a:ext cx="2956560" cy="3429000"/>
          </a:xfrm>
        </p:spPr>
      </p:pic>
      <p:sp>
        <p:nvSpPr>
          <p:cNvPr id="116738" name="AutoShape 2" descr="Картинки по запросу старинный особня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Без названия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35" y="1021080"/>
            <a:ext cx="2921624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Почему переехал в Минск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338" y="2278380"/>
            <a:ext cx="136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Minsk =</a:t>
            </a:r>
            <a:endParaRPr lang="ru-RU" sz="2800" dirty="0"/>
          </a:p>
        </p:txBody>
      </p:sp>
      <p:pic>
        <p:nvPicPr>
          <p:cNvPr id="8" name="Содержимое 7" descr="1445123990-8dc439cd430f727180f079b86b0843b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052" y="1079500"/>
            <a:ext cx="4729883" cy="3382963"/>
          </a:xfrm>
        </p:spPr>
      </p:pic>
      <p:pic>
        <p:nvPicPr>
          <p:cNvPr id="114690" name="Picture 2" descr="Картинки по запросу resp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7226" y="2057400"/>
            <a:ext cx="2136774" cy="1068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0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s">
  <a:themeElements>
    <a:clrScheme name="EPAM_Color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B8BA0"/>
      </a:accent3>
      <a:accent4>
        <a:srgbClr val="A3C644"/>
      </a:accent4>
      <a:accent5>
        <a:srgbClr val="7F993A"/>
      </a:accent5>
      <a:accent6>
        <a:srgbClr val="B22746"/>
      </a:accent6>
      <a:hlink>
        <a:srgbClr val="32B6CE"/>
      </a:hlink>
      <a:folHlink>
        <a:srgbClr val="1B8A9F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9A4A7D20EA84CAA39F80EA2A19865" ma:contentTypeVersion="1" ma:contentTypeDescription="Create a new document." ma:contentTypeScope="" ma:versionID="4ed0c655cf5595f31b06ef1418ca28b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4883F0F-DE57-4ECA-B9BB-F22E8C5B5D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A1A37E-F8E3-427A-BCE9-B1DDB8B96C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E3C081-4081-47AD-A9A6-9F18F525DA1D}">
  <ds:schemaRefs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99526</TotalTime>
  <Words>1132</Words>
  <Application>Microsoft Office PowerPoint</Application>
  <PresentationFormat>On-screen Show (16:9)</PresentationFormat>
  <Paragraphs>227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Arial Black</vt:lpstr>
      <vt:lpstr>Calibri</vt:lpstr>
      <vt:lpstr>Lato Black</vt:lpstr>
      <vt:lpstr>Lato Heavy</vt:lpstr>
      <vt:lpstr>Lucida Grande</vt:lpstr>
      <vt:lpstr>Trebuchet MS</vt:lpstr>
      <vt:lpstr>Cover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orgmarketingbrandbaselineteam@epam.com</dc:creator>
  <cp:lastModifiedBy>Roman Soroka</cp:lastModifiedBy>
  <cp:revision>1398</cp:revision>
  <cp:lastPrinted>2014-07-09T13:30:36Z</cp:lastPrinted>
  <dcterms:created xsi:type="dcterms:W3CDTF">2014-07-08T13:27:24Z</dcterms:created>
  <dcterms:modified xsi:type="dcterms:W3CDTF">2019-06-18T17:05:38Z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0x010100B0E9A4A7D20EA84CAA39F80EA2A19865</vt:lpwstr>
  </property>
</Properties>
</file>