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981561ce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981561ce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981561ce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981561ce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90d66cda3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90d66cda3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981561ce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981561ce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1369f7ae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1369f7ae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981561ce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981561ce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71eff791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71eff791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98561a0c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98561a0c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981561ce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981561ce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98561a0c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98561a0c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369f7a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369f7a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981561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981561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762f6320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762f6320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16d2f154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16d2f154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981561ce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981561ce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71eff791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71eff791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762f6320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762f6320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71eff791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71eff791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a10a9879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a10a9879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762f6320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762f6320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98561a0c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98561a0c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16d2f154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16d2f154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9a08c8d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9a08c8d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a18fb923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a18fb923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16d2f154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16d2f154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762f6320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762f6320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a10a9879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a10a9879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98561a0c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98561a0c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a10a9879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a10a9879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762f6320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762f6320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a10a9879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a10a9879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9a08c8de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9a08c8de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16d2f154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16d2f154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9a08c8de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9a08c8de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9a08c8de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9a08c8de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9a08c8de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9a08c8de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a10a9879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a10a9879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9a08c8de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9a08c8de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a516c4de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a516c4de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a516c4de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a516c4de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7aa16f9d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7aa16f9d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a516c4de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a516c4de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b82959601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b82959601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16d2f154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16d2f154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71eff791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71eff791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9a08c8de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9a08c8de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9a08c8de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59a08c8de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b82959601_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5b82959601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b82959601_6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b82959601_6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b82959601_6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5b82959601_6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b82959601_6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b82959601_6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b82959601_6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b82959601_6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b82959601_6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b82959601_6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c4f4764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c4f4764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a18fb923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a18fb923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b82959601_6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b82959601_6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981561ce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981561ce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981561ce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981561ce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981561ce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981561ce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981561ce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5981561ce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1369f7ae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1369f7ae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5a79737c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5a79737c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a1e8f49ff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a1e8f49ff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a1e8f49ff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5a1e8f49ff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16d2f154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16d2f154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16d2f154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16d2f154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90d66cda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90d66cda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5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5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Relationship Id="rId4" Type="http://schemas.openxmlformats.org/officeDocument/2006/relationships/image" Target="../media/image1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Relationship Id="rId4" Type="http://schemas.openxmlformats.org/officeDocument/2006/relationships/hyperlink" Target="https://habr.com/ru/post/208442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Relationship Id="rId4" Type="http://schemas.openxmlformats.org/officeDocument/2006/relationships/hyperlink" Target="http://blogerator.org/page/oop-patterny-i-principy-grasp" TargetMode="External"/><Relationship Id="rId5" Type="http://schemas.openxmlformats.org/officeDocument/2006/relationships/hyperlink" Target="http://blogerator.org/page/oop-patterny-i-principy-grasp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Relationship Id="rId4" Type="http://schemas.openxmlformats.org/officeDocument/2006/relationships/image" Target="../media/image1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Relationship Id="rId4" Type="http://schemas.openxmlformats.org/officeDocument/2006/relationships/image" Target="../media/image1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Relationship Id="rId4" Type="http://schemas.openxmlformats.org/officeDocument/2006/relationships/image" Target="../media/image12.jpg"/><Relationship Id="rId5" Type="http://schemas.openxmlformats.org/officeDocument/2006/relationships/hyperlink" Target="https://en.wikipedia.org/wiki/Anti-pattern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png"/><Relationship Id="rId4" Type="http://schemas.openxmlformats.org/officeDocument/2006/relationships/hyperlink" Target="https://en.wikipedia.org/wiki/Anti-pattern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png"/><Relationship Id="rId4" Type="http://schemas.openxmlformats.org/officeDocument/2006/relationships/image" Target="../media/image22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6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4.png"/><Relationship Id="rId4" Type="http://schemas.openxmlformats.org/officeDocument/2006/relationships/hyperlink" Target="https://elisdn.ru/blog/104/domain-entities-modelling" TargetMode="External"/><Relationship Id="rId5" Type="http://schemas.openxmlformats.org/officeDocument/2006/relationships/hyperlink" Target="https://elisdn.ru/blog/105/services-and-controllers" TargetMode="External"/><Relationship Id="rId6" Type="http://schemas.openxmlformats.org/officeDocument/2006/relationships/hyperlink" Target="https://elisdn.ru/blog/106/domain-native-repository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4.png"/><Relationship Id="rId4" Type="http://schemas.openxmlformats.org/officeDocument/2006/relationships/hyperlink" Target="https://cv.nepster.pro" TargetMode="External"/><Relationship Id="rId5" Type="http://schemas.openxmlformats.org/officeDocument/2006/relationships/image" Target="../media/image4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50" y="952600"/>
            <a:ext cx="9144000" cy="17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RAD</a:t>
            </a:r>
            <a:endParaRPr b="1" sz="4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D9D9D9"/>
                </a:solidFill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b="1" lang="ru" sz="2200">
                <a:solidFill>
                  <a:srgbClr val="D9D9D9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endParaRPr b="1" sz="2200">
              <a:solidFill>
                <a:srgbClr val="D9D9D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ENTERPRISE</a:t>
            </a:r>
            <a:endParaRPr b="1" sz="4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-25" y="2955775"/>
            <a:ext cx="9144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" sz="16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Анатолий Притульский</a:t>
            </a:r>
            <a:endParaRPr sz="1600"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" sz="12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PHP-developer at Travellizy</a:t>
            </a:r>
            <a:endParaRPr sz="1200"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/>
        </p:nvSpPr>
        <p:spPr>
          <a:xfrm>
            <a:off x="0" y="1311825"/>
            <a:ext cx="91440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DDD</a:t>
            </a:r>
            <a:endParaRPr sz="5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Domain-driven design</a:t>
            </a:r>
            <a:endParaRPr b="1" sz="4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/>
        </p:nvSpPr>
        <p:spPr>
          <a:xfrm>
            <a:off x="1739375" y="1540425"/>
            <a:ext cx="68037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Рассмотрим пример:</a:t>
            </a:r>
            <a:endParaRPr sz="3200">
              <a:solidFill>
                <a:srgbClr val="B7B7B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Разработка нового проекта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ctrTitle"/>
          </p:nvPr>
        </p:nvSpPr>
        <p:spPr>
          <a:xfrm>
            <a:off x="3160725" y="1807125"/>
            <a:ext cx="3302100" cy="15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783F04"/>
                </a:solidFill>
                <a:latin typeface="Trebuchet MS"/>
                <a:ea typeface="Trebuchet MS"/>
                <a:cs typeface="Trebuchet MS"/>
                <a:sym typeface="Trebuchet MS"/>
              </a:rPr>
              <a:t>САМОПИС</a:t>
            </a:r>
            <a:endParaRPr sz="2400">
              <a:solidFill>
                <a:srgbClr val="783F0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783F04"/>
                </a:solidFill>
                <a:latin typeface="Trebuchet MS"/>
                <a:ea typeface="Trebuchet MS"/>
                <a:cs typeface="Trebuchet MS"/>
                <a:sym typeface="Trebuchet MS"/>
              </a:rPr>
              <a:t>CMS</a:t>
            </a:r>
            <a:endParaRPr sz="2400">
              <a:solidFill>
                <a:srgbClr val="783F0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783F04"/>
                </a:solidFill>
                <a:latin typeface="Trebuchet MS"/>
                <a:ea typeface="Trebuchet MS"/>
                <a:cs typeface="Trebuchet MS"/>
                <a:sym typeface="Trebuchet MS"/>
              </a:rPr>
              <a:t>FRAMEWORK</a:t>
            </a:r>
            <a:endParaRPr sz="2400">
              <a:solidFill>
                <a:srgbClr val="783F0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5" name="Google Shape;11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0150" y="2416725"/>
            <a:ext cx="2776924" cy="207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/>
          <p:nvPr>
            <p:ph type="ctrTitle"/>
          </p:nvPr>
        </p:nvSpPr>
        <p:spPr>
          <a:xfrm>
            <a:off x="150" y="870750"/>
            <a:ext cx="9144000" cy="73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выбрать для разработки?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7" name="Google Shape;11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8825" y="1807125"/>
            <a:ext cx="449175" cy="4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8825" y="2264325"/>
            <a:ext cx="449175" cy="4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8825" y="2721525"/>
            <a:ext cx="449175" cy="4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ctrTitle"/>
          </p:nvPr>
        </p:nvSpPr>
        <p:spPr>
          <a:xfrm>
            <a:off x="3160725" y="1807125"/>
            <a:ext cx="3302100" cy="15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783F04"/>
                </a:solidFill>
                <a:latin typeface="Trebuchet MS"/>
                <a:ea typeface="Trebuchet MS"/>
                <a:cs typeface="Trebuchet MS"/>
                <a:sym typeface="Trebuchet MS"/>
              </a:rPr>
              <a:t>САМОПИС</a:t>
            </a:r>
            <a:endParaRPr sz="2400">
              <a:solidFill>
                <a:srgbClr val="783F0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783F04"/>
                </a:solidFill>
                <a:latin typeface="Trebuchet MS"/>
                <a:ea typeface="Trebuchet MS"/>
                <a:cs typeface="Trebuchet MS"/>
                <a:sym typeface="Trebuchet MS"/>
              </a:rPr>
              <a:t>CMS</a:t>
            </a:r>
            <a:endParaRPr sz="2400">
              <a:solidFill>
                <a:srgbClr val="783F0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783F04"/>
                </a:solidFill>
                <a:latin typeface="Trebuchet MS"/>
                <a:ea typeface="Trebuchet MS"/>
                <a:cs typeface="Trebuchet MS"/>
                <a:sym typeface="Trebuchet MS"/>
              </a:rPr>
              <a:t>FRAMEWORK</a:t>
            </a:r>
            <a:endParaRPr b="1" sz="2400">
              <a:solidFill>
                <a:srgbClr val="783F0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5" name="Google Shape;125;p25"/>
          <p:cNvSpPr txBox="1"/>
          <p:nvPr>
            <p:ph type="ctrTitle"/>
          </p:nvPr>
        </p:nvSpPr>
        <p:spPr>
          <a:xfrm>
            <a:off x="150" y="870750"/>
            <a:ext cx="9144000" cy="73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выбрать для разработки?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6" name="Google Shape;1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825" y="1807125"/>
            <a:ext cx="449175" cy="4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825" y="2264325"/>
            <a:ext cx="449175" cy="4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825" y="2721525"/>
            <a:ext cx="449175" cy="4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2553600" y="1445000"/>
            <a:ext cx="2489400" cy="22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rebuchet MS"/>
              <a:buChar char="●"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Laravel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rebuchet MS"/>
              <a:buChar char="●"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CodeIgniter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rebuchet MS"/>
              <a:buChar char="●"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Symfony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rebuchet MS"/>
              <a:buChar char="●"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Zend Framework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rebuchet MS"/>
              <a:buChar char="●"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Zend Expressive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26"/>
          <p:cNvSpPr txBox="1"/>
          <p:nvPr>
            <p:ph idx="1" type="subTitle"/>
          </p:nvPr>
        </p:nvSpPr>
        <p:spPr>
          <a:xfrm>
            <a:off x="4763400" y="1445000"/>
            <a:ext cx="2369700" cy="22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rebuchet MS"/>
              <a:buChar char="●"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CakePHP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rebuchet MS"/>
              <a:buChar char="●"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Yii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rebuchet MS"/>
              <a:buChar char="●"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Slim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rebuchet MS"/>
              <a:buChar char="●"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Phalcon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rebuchet MS"/>
              <a:buChar char="●"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...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50" y="480800"/>
            <a:ext cx="9144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PHP Frameworks</a:t>
            </a:r>
            <a:endParaRPr sz="4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idx="1" type="subTitle"/>
          </p:nvPr>
        </p:nvSpPr>
        <p:spPr>
          <a:xfrm>
            <a:off x="2553600" y="1445000"/>
            <a:ext cx="2489400" cy="22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rebuchet MS"/>
              <a:buChar char="●"/>
            </a:pPr>
            <a:r>
              <a:rPr lang="ru" sz="2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Laravel</a:t>
            </a:r>
            <a:endParaRPr sz="2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rebuchet MS"/>
              <a:buChar char="●"/>
            </a:pPr>
            <a:r>
              <a:rPr lang="ru" sz="2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Yii</a:t>
            </a:r>
            <a:endParaRPr sz="2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Google Shape;141;p27"/>
          <p:cNvSpPr txBox="1"/>
          <p:nvPr>
            <p:ph idx="1" type="subTitle"/>
          </p:nvPr>
        </p:nvSpPr>
        <p:spPr>
          <a:xfrm>
            <a:off x="4763400" y="1445000"/>
            <a:ext cx="3107400" cy="22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rebuchet MS"/>
              <a:buChar char="●"/>
            </a:pPr>
            <a:r>
              <a:rPr lang="ru" sz="2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Symfony</a:t>
            </a:r>
            <a:endParaRPr sz="2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rebuchet MS"/>
              <a:buChar char="●"/>
            </a:pPr>
            <a:r>
              <a:rPr lang="ru" sz="2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Zend Framework</a:t>
            </a:r>
            <a:endParaRPr sz="2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50" y="480800"/>
            <a:ext cx="9144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PHP Frameworks</a:t>
            </a:r>
            <a:endParaRPr sz="4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31100" y="1231300"/>
            <a:ext cx="2949300" cy="29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Configuration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Requests / Responses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Routing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Controllers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Views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Database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Logging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Handling Errors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Events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...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125" y="166625"/>
            <a:ext cx="9144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PHP Framework</a:t>
            </a:r>
            <a:endParaRPr sz="4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/>
        </p:nvSpPr>
        <p:spPr>
          <a:xfrm>
            <a:off x="125" y="1462025"/>
            <a:ext cx="9144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Реализация </a:t>
            </a: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может </a:t>
            </a: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отличаться</a:t>
            </a:r>
            <a:endParaRPr sz="4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/>
        </p:nvSpPr>
        <p:spPr>
          <a:xfrm>
            <a:off x="0" y="257300"/>
            <a:ext cx="9144000" cy="1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Symfony &amp; Zend Framework</a:t>
            </a:r>
            <a:endParaRPr sz="4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1968200" y="1405150"/>
            <a:ext cx="5603100" cy="28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rebuchet MS"/>
              <a:buChar char="●"/>
            </a:pPr>
            <a:r>
              <a:rPr lang="ru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Набор повторно используемых PHP-компонентов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rebuchet MS"/>
              <a:buChar char="●"/>
            </a:pPr>
            <a:r>
              <a:rPr lang="ru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Отдельный слой для базы данных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rebuchet MS"/>
              <a:buChar char="●"/>
            </a:pPr>
            <a:r>
              <a:rPr lang="ru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Dependency Injection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rebuchet MS"/>
              <a:buChar char="●"/>
            </a:pPr>
            <a:r>
              <a:rPr lang="ru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Более сильное сообщество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/>
        </p:nvSpPr>
        <p:spPr>
          <a:xfrm>
            <a:off x="0" y="257300"/>
            <a:ext cx="9144000" cy="1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Laravel5</a:t>
            </a: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&amp; Yii2</a:t>
            </a:r>
            <a:endParaRPr sz="4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31"/>
          <p:cNvSpPr txBox="1"/>
          <p:nvPr/>
        </p:nvSpPr>
        <p:spPr>
          <a:xfrm>
            <a:off x="1968200" y="1405150"/>
            <a:ext cx="5603100" cy="28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rebuchet MS"/>
              <a:buChar char="●"/>
            </a:pPr>
            <a:r>
              <a:rPr lang="ru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Более монолитный инструмент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rebuchet MS"/>
              <a:buChar char="●"/>
            </a:pPr>
            <a:r>
              <a:rPr lang="ru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ActiveRecord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rebuchet MS"/>
              <a:buChar char="●"/>
            </a:pPr>
            <a:r>
              <a:rPr lang="ru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Магия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rebuchet MS"/>
              <a:buChar char="●"/>
            </a:pPr>
            <a:r>
              <a:rPr lang="ru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Много начинающих разработчиков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350" y="486100"/>
            <a:ext cx="3479074" cy="347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/>
        </p:nvSpPr>
        <p:spPr>
          <a:xfrm>
            <a:off x="1739375" y="1540425"/>
            <a:ext cx="68037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Рассмотрим пример:</a:t>
            </a:r>
            <a:endParaRPr sz="3200">
              <a:solidFill>
                <a:srgbClr val="B7B7B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ExampleService пишет логи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/>
          <p:nvPr/>
        </p:nvSpPr>
        <p:spPr>
          <a:xfrm>
            <a:off x="1943450" y="1012350"/>
            <a:ext cx="5274300" cy="3186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ExampleService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$logger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rgbClr val="33993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993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__construct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LoggerInterface </a:t>
            </a: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$logger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$this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1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logger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$logger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exampleMethod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(): void</a:t>
            </a:r>
            <a:endParaRPr sz="1100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$this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1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logger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1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debug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'detailed debug output'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b="1"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6" name="Google Shape;176;p33"/>
          <p:cNvSpPr txBox="1"/>
          <p:nvPr/>
        </p:nvSpPr>
        <p:spPr>
          <a:xfrm>
            <a:off x="125" y="319025"/>
            <a:ext cx="91440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Пытаемся сделать правильно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>
            <p:ph type="title"/>
          </p:nvPr>
        </p:nvSpPr>
        <p:spPr>
          <a:xfrm>
            <a:off x="0" y="1388850"/>
            <a:ext cx="9144000" cy="14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А еще нужна фабрика, чтобы 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создать объект </a:t>
            </a: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ExampleService 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>
            <p:ph type="title"/>
          </p:nvPr>
        </p:nvSpPr>
        <p:spPr>
          <a:xfrm>
            <a:off x="0" y="1388850"/>
            <a:ext cx="9144000" cy="14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А еще нужно достать инстанс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LoggerInterface</a:t>
            </a: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из контейнера</a:t>
            </a: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4800" y="658325"/>
            <a:ext cx="3968351" cy="31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/>
          <p:nvPr/>
        </p:nvSpPr>
        <p:spPr>
          <a:xfrm>
            <a:off x="125" y="1081025"/>
            <a:ext cx="91440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Делаем быстро с Yii2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37"/>
          <p:cNvSpPr/>
          <p:nvPr/>
        </p:nvSpPr>
        <p:spPr>
          <a:xfrm>
            <a:off x="1943450" y="1742600"/>
            <a:ext cx="5274300" cy="1637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ExampleService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exampleMethod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void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Yii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ru" sz="11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debug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'detailed debug output'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/>
          <p:nvPr/>
        </p:nvSpPr>
        <p:spPr>
          <a:xfrm>
            <a:off x="125" y="1081025"/>
            <a:ext cx="91440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Делаем быстро с Laravel5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38"/>
          <p:cNvSpPr/>
          <p:nvPr/>
        </p:nvSpPr>
        <p:spPr>
          <a:xfrm>
            <a:off x="1943450" y="1742600"/>
            <a:ext cx="5274300" cy="1637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ExampleService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exampleMethod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void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10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ru" sz="11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debug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'detailed debug output'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/>
          <p:nvPr/>
        </p:nvSpPr>
        <p:spPr>
          <a:xfrm>
            <a:off x="125" y="471425"/>
            <a:ext cx="91440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 еще можно так</a:t>
            </a:r>
            <a:endParaRPr sz="2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9" name="Google Shape;209;p39"/>
          <p:cNvSpPr/>
          <p:nvPr/>
        </p:nvSpPr>
        <p:spPr>
          <a:xfrm>
            <a:off x="2019650" y="980600"/>
            <a:ext cx="5274300" cy="1090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exampleMethod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void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app(</a:t>
            </a:r>
            <a:r>
              <a:rPr lang="ru" sz="11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ru" sz="11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)-&gt;</a:t>
            </a:r>
            <a:r>
              <a:rPr lang="ru" sz="11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debug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'detailed debug output'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0" name="Google Shape;210;p39"/>
          <p:cNvSpPr txBox="1"/>
          <p:nvPr/>
        </p:nvSpPr>
        <p:spPr>
          <a:xfrm>
            <a:off x="125" y="2300225"/>
            <a:ext cx="91440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и вот</a:t>
            </a:r>
            <a:r>
              <a:rPr lang="ru" sz="2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так</a:t>
            </a:r>
            <a:endParaRPr sz="2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39"/>
          <p:cNvSpPr/>
          <p:nvPr/>
        </p:nvSpPr>
        <p:spPr>
          <a:xfrm>
            <a:off x="2019650" y="2809400"/>
            <a:ext cx="5274300" cy="1090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exampleMethod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void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Yii::$app-&gt;log-&gt;</a:t>
            </a:r>
            <a:r>
              <a:rPr lang="ru" sz="11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debug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'detailed debug output'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/>
        </p:nvSpPr>
        <p:spPr>
          <a:xfrm>
            <a:off x="125" y="1614425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Зачем усложнять?</a:t>
            </a:r>
            <a:endParaRPr sz="4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/>
        </p:nvSpPr>
        <p:spPr>
          <a:xfrm>
            <a:off x="1981200" y="2238500"/>
            <a:ext cx="71628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Laravel5 &amp; Yii2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Google Shape;222;p41"/>
          <p:cNvSpPr txBox="1"/>
          <p:nvPr/>
        </p:nvSpPr>
        <p:spPr>
          <a:xfrm>
            <a:off x="1981200" y="562100"/>
            <a:ext cx="7162800" cy="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Symfony &amp; Zend Framework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p41"/>
          <p:cNvSpPr txBox="1"/>
          <p:nvPr/>
        </p:nvSpPr>
        <p:spPr>
          <a:xfrm>
            <a:off x="1981100" y="1306500"/>
            <a:ext cx="53955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Стараются делать правильно</a:t>
            </a:r>
            <a:endParaRPr sz="18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4" name="Google Shape;224;p41"/>
          <p:cNvSpPr txBox="1"/>
          <p:nvPr/>
        </p:nvSpPr>
        <p:spPr>
          <a:xfrm>
            <a:off x="1981075" y="2976350"/>
            <a:ext cx="53955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Стараются делать быстро и просто</a:t>
            </a:r>
            <a:endParaRPr sz="18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0" y="1779500"/>
            <a:ext cx="56748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Теория </a:t>
            </a:r>
            <a:endParaRPr sz="4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5007" y="529675"/>
            <a:ext cx="2938843" cy="33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/>
        </p:nvSpPr>
        <p:spPr>
          <a:xfrm>
            <a:off x="1981200" y="2238500"/>
            <a:ext cx="53955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RAD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42"/>
          <p:cNvSpPr txBox="1"/>
          <p:nvPr/>
        </p:nvSpPr>
        <p:spPr>
          <a:xfrm>
            <a:off x="1981200" y="562100"/>
            <a:ext cx="5395500" cy="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ENTERPRISE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42"/>
          <p:cNvSpPr txBox="1"/>
          <p:nvPr/>
        </p:nvSpPr>
        <p:spPr>
          <a:xfrm>
            <a:off x="1981100" y="1306500"/>
            <a:ext cx="53955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Следует принципам ООП</a:t>
            </a:r>
            <a:endParaRPr sz="18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42"/>
          <p:cNvSpPr txBox="1"/>
          <p:nvPr/>
        </p:nvSpPr>
        <p:spPr>
          <a:xfrm>
            <a:off x="1981075" y="2976350"/>
            <a:ext cx="53955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Упрощения</a:t>
            </a:r>
            <a:r>
              <a:rPr lang="ru" sz="1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 в пользу простоты и скорости</a:t>
            </a:r>
            <a:endParaRPr sz="18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8125" y="2119850"/>
            <a:ext cx="2263475" cy="236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3"/>
          <p:cNvSpPr txBox="1"/>
          <p:nvPr/>
        </p:nvSpPr>
        <p:spPr>
          <a:xfrm>
            <a:off x="3200075" y="1521850"/>
            <a:ext cx="2653200" cy="24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Тестирование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Мониторинг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Профайлинг 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CI/CD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Code Review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...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9" name="Google Shape;239;p43"/>
          <p:cNvSpPr txBox="1"/>
          <p:nvPr/>
        </p:nvSpPr>
        <p:spPr>
          <a:xfrm>
            <a:off x="0" y="7830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Первое на чем экономят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/>
          <p:nvPr/>
        </p:nvSpPr>
        <p:spPr>
          <a:xfrm>
            <a:off x="100" y="630625"/>
            <a:ext cx="91440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SOLID</a:t>
            </a:r>
            <a:endParaRPr b="1" sz="5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44"/>
          <p:cNvSpPr txBox="1"/>
          <p:nvPr/>
        </p:nvSpPr>
        <p:spPr>
          <a:xfrm>
            <a:off x="3202050" y="1532700"/>
            <a:ext cx="46335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ingle responsibility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pen-closed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iskov substitution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nterface segregation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ependency inversion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44"/>
          <p:cNvSpPr txBox="1"/>
          <p:nvPr/>
        </p:nvSpPr>
        <p:spPr>
          <a:xfrm>
            <a:off x="3390050" y="3281575"/>
            <a:ext cx="31191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hlink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https://habr.com/ru/post/208442/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/>
          <p:nvPr/>
        </p:nvSpPr>
        <p:spPr>
          <a:xfrm>
            <a:off x="100" y="1316425"/>
            <a:ext cx="91440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GRASP</a:t>
            </a:r>
            <a:endParaRPr b="1" sz="5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45"/>
          <p:cNvSpPr txBox="1"/>
          <p:nvPr/>
        </p:nvSpPr>
        <p:spPr>
          <a:xfrm>
            <a:off x="225" y="2218500"/>
            <a:ext cx="91440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 Responsibility Assignment Software Patterns</a:t>
            </a:r>
            <a:endParaRPr sz="24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45"/>
          <p:cNvSpPr txBox="1"/>
          <p:nvPr/>
        </p:nvSpPr>
        <p:spPr>
          <a:xfrm>
            <a:off x="2399450" y="2748175"/>
            <a:ext cx="53196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hlink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http://</a:t>
            </a:r>
            <a:r>
              <a:rPr lang="ru" sz="1300">
                <a:solidFill>
                  <a:schemeClr val="hlink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blogerator.org/page/oop-patterny-i-principy-grasp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125" y="850625"/>
            <a:ext cx="5775650" cy="27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6"/>
          <p:cNvSpPr txBox="1"/>
          <p:nvPr/>
        </p:nvSpPr>
        <p:spPr>
          <a:xfrm>
            <a:off x="3783050" y="1173625"/>
            <a:ext cx="53610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KISS</a:t>
            </a: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– Keep It Simple, Stupid – не усложняй!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46"/>
          <p:cNvSpPr txBox="1"/>
          <p:nvPr/>
        </p:nvSpPr>
        <p:spPr>
          <a:xfrm>
            <a:off x="4025650" y="1846175"/>
            <a:ext cx="51183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DRY</a:t>
            </a: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– Don’t Repeat Youself – не повторяйся!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1" name="Google Shape;261;p46"/>
          <p:cNvSpPr txBox="1"/>
          <p:nvPr/>
        </p:nvSpPr>
        <p:spPr>
          <a:xfrm>
            <a:off x="4521000" y="2493925"/>
            <a:ext cx="46230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YAGNI</a:t>
            </a: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– You Ain’t Gonna Need It –         </a:t>
            </a:r>
            <a:endParaRPr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46"/>
          <p:cNvSpPr txBox="1"/>
          <p:nvPr/>
        </p:nvSpPr>
        <p:spPr>
          <a:xfrm>
            <a:off x="5291725" y="2763125"/>
            <a:ext cx="38523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Вам это не понадобится!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/>
          <p:nvPr/>
        </p:nvSpPr>
        <p:spPr>
          <a:xfrm>
            <a:off x="0" y="1339275"/>
            <a:ext cx="91440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Какие особенности в </a:t>
            </a:r>
            <a:endParaRPr sz="33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RAD</a:t>
            </a: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разработке?</a:t>
            </a:r>
            <a:endParaRPr sz="4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8175" y="807050"/>
            <a:ext cx="6125050" cy="36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8"/>
          <p:cNvSpPr txBox="1"/>
          <p:nvPr/>
        </p:nvSpPr>
        <p:spPr>
          <a:xfrm>
            <a:off x="8700" y="255450"/>
            <a:ext cx="91440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Часто наступают</a:t>
            </a: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на грабли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/>
          <p:nvPr/>
        </p:nvSpPr>
        <p:spPr>
          <a:xfrm>
            <a:off x="100" y="3258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АНТИ-ПАТТЕРНЫ</a:t>
            </a:r>
            <a:endParaRPr sz="4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9" name="Google Shape;27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2700" y="1158625"/>
            <a:ext cx="3338601" cy="250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9"/>
          <p:cNvSpPr txBox="1"/>
          <p:nvPr/>
        </p:nvSpPr>
        <p:spPr>
          <a:xfrm>
            <a:off x="2856650" y="3662575"/>
            <a:ext cx="42690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5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https://en.wikipedia.org/wiki/Anti-pattern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 txBox="1"/>
          <p:nvPr>
            <p:ph type="title"/>
          </p:nvPr>
        </p:nvSpPr>
        <p:spPr>
          <a:xfrm>
            <a:off x="0" y="1312650"/>
            <a:ext cx="9144000" cy="5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Big ball of mud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50"/>
          <p:cNvSpPr txBox="1"/>
          <p:nvPr>
            <p:ph type="title"/>
          </p:nvPr>
        </p:nvSpPr>
        <p:spPr>
          <a:xfrm>
            <a:off x="311700" y="1819450"/>
            <a:ext cx="8520600" cy="7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Большой комок грязи </a:t>
            </a: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— система с нераспознаваемой архитектурой </a:t>
            </a:r>
            <a:endParaRPr sz="18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или вовсе без нее.</a:t>
            </a:r>
            <a:endParaRPr sz="18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/>
          <p:nvPr>
            <p:ph type="title"/>
          </p:nvPr>
        </p:nvSpPr>
        <p:spPr>
          <a:xfrm>
            <a:off x="0" y="1312650"/>
            <a:ext cx="9144000" cy="5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God Object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51"/>
          <p:cNvSpPr txBox="1"/>
          <p:nvPr>
            <p:ph type="title"/>
          </p:nvPr>
        </p:nvSpPr>
        <p:spPr>
          <a:xfrm>
            <a:off x="100" y="1819450"/>
            <a:ext cx="9144000" cy="7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Божественный объект —</a:t>
            </a: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описывающий объект, который хранит в себе </a:t>
            </a:r>
            <a:b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«слишком много» или делает «слишком много».</a:t>
            </a:r>
            <a:endParaRPr sz="18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-93400" y="360200"/>
            <a:ext cx="91440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Чем мы занимаемся?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0200" y="1033100"/>
            <a:ext cx="5036799" cy="264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/>
          <p:nvPr>
            <p:ph type="title"/>
          </p:nvPr>
        </p:nvSpPr>
        <p:spPr>
          <a:xfrm>
            <a:off x="0" y="1312650"/>
            <a:ext cx="9144000" cy="5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Spaghetti code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52"/>
          <p:cNvSpPr txBox="1"/>
          <p:nvPr>
            <p:ph type="title"/>
          </p:nvPr>
        </p:nvSpPr>
        <p:spPr>
          <a:xfrm>
            <a:off x="0" y="1819450"/>
            <a:ext cx="9144000" cy="7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Спагетти-код — слабо структурированная и плохо спроектированная </a:t>
            </a:r>
            <a:b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система, запутанная и очень сложная для понимания.</a:t>
            </a:r>
            <a:endParaRPr sz="18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"/>
          <p:cNvSpPr txBox="1"/>
          <p:nvPr>
            <p:ph type="title"/>
          </p:nvPr>
        </p:nvSpPr>
        <p:spPr>
          <a:xfrm>
            <a:off x="0" y="1312650"/>
            <a:ext cx="9144000" cy="5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Copy and Paste Programming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53"/>
          <p:cNvSpPr txBox="1"/>
          <p:nvPr>
            <p:ph type="title"/>
          </p:nvPr>
        </p:nvSpPr>
        <p:spPr>
          <a:xfrm>
            <a:off x="0" y="1819450"/>
            <a:ext cx="9144000" cy="7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Решение нескольких однотипных задач методом копировать-вставить </a:t>
            </a:r>
            <a:endParaRPr sz="18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приводящим к дублированию кода.</a:t>
            </a:r>
            <a:endParaRPr sz="18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/>
          <p:nvPr>
            <p:ph type="title"/>
          </p:nvPr>
        </p:nvSpPr>
        <p:spPr>
          <a:xfrm>
            <a:off x="0" y="1312650"/>
            <a:ext cx="9144000" cy="5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Hard code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p54"/>
          <p:cNvSpPr txBox="1"/>
          <p:nvPr>
            <p:ph type="title"/>
          </p:nvPr>
        </p:nvSpPr>
        <p:spPr>
          <a:xfrm>
            <a:off x="0" y="1819450"/>
            <a:ext cx="9144000" cy="7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Хард-код — фиксация в коде различных данных об окружении.</a:t>
            </a:r>
            <a:endParaRPr sz="18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5"/>
          <p:cNvSpPr txBox="1"/>
          <p:nvPr>
            <p:ph type="title"/>
          </p:nvPr>
        </p:nvSpPr>
        <p:spPr>
          <a:xfrm>
            <a:off x="0" y="1312650"/>
            <a:ext cx="91440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Blind faith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6" name="Google Shape;316;p55"/>
          <p:cNvSpPr txBox="1"/>
          <p:nvPr>
            <p:ph type="title"/>
          </p:nvPr>
        </p:nvSpPr>
        <p:spPr>
          <a:xfrm>
            <a:off x="0" y="1895650"/>
            <a:ext cx="9144000" cy="6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Слепая Вера — недостаточная проверка корректности входных данных, </a:t>
            </a:r>
            <a:endParaRPr sz="18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отсутствие тестирования при разработки кода и исправлении ошибок.</a:t>
            </a:r>
            <a:endParaRPr sz="18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 txBox="1"/>
          <p:nvPr>
            <p:ph type="title"/>
          </p:nvPr>
        </p:nvSpPr>
        <p:spPr>
          <a:xfrm>
            <a:off x="0" y="1312650"/>
            <a:ext cx="9144000" cy="5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Accidental complexity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56"/>
          <p:cNvSpPr txBox="1"/>
          <p:nvPr>
            <p:ph type="title"/>
          </p:nvPr>
        </p:nvSpPr>
        <p:spPr>
          <a:xfrm>
            <a:off x="0" y="1819450"/>
            <a:ext cx="9144000" cy="7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Простыми словами анти-паттерн проще описать так — “заумность решения”. Ненужная сложность может быть внесена в решение любой задачи.</a:t>
            </a:r>
            <a:endParaRPr sz="18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7"/>
          <p:cNvSpPr txBox="1"/>
          <p:nvPr>
            <p:ph type="title"/>
          </p:nvPr>
        </p:nvSpPr>
        <p:spPr>
          <a:xfrm>
            <a:off x="-50" y="1490225"/>
            <a:ext cx="91440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и другие...</a:t>
            </a:r>
            <a:endParaRPr sz="4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8" name="Google Shape;328;p57"/>
          <p:cNvSpPr txBox="1"/>
          <p:nvPr/>
        </p:nvSpPr>
        <p:spPr>
          <a:xfrm>
            <a:off x="2529600" y="2253000"/>
            <a:ext cx="45939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accent5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https://en.wikipedia.org/wiki/Anti-pattern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8"/>
          <p:cNvSpPr txBox="1"/>
          <p:nvPr>
            <p:ph type="title"/>
          </p:nvPr>
        </p:nvSpPr>
        <p:spPr>
          <a:xfrm>
            <a:off x="-50" y="880625"/>
            <a:ext cx="91440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В основном </a:t>
            </a: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RAD подход - это</a:t>
            </a: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p58"/>
          <p:cNvSpPr txBox="1"/>
          <p:nvPr/>
        </p:nvSpPr>
        <p:spPr>
          <a:xfrm>
            <a:off x="2437500" y="1838225"/>
            <a:ext cx="42690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000"/>
              <a:buFont typeface="Trebuchet MS"/>
              <a:buChar char="●"/>
            </a:pPr>
            <a:r>
              <a:rPr lang="ru" sz="2000">
                <a:solidFill>
                  <a:srgbClr val="A61C00"/>
                </a:solidFill>
                <a:latin typeface="Trebuchet MS"/>
                <a:ea typeface="Trebuchet MS"/>
                <a:cs typeface="Trebuchet MS"/>
                <a:sym typeface="Trebuchet MS"/>
              </a:rPr>
              <a:t>Недостаточно времени</a:t>
            </a:r>
            <a:endParaRPr sz="2000">
              <a:solidFill>
                <a:srgbClr val="A61C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000"/>
              <a:buFont typeface="Trebuchet MS"/>
              <a:buChar char="●"/>
            </a:pPr>
            <a:r>
              <a:rPr lang="ru" sz="2000">
                <a:solidFill>
                  <a:srgbClr val="A61C00"/>
                </a:solidFill>
                <a:latin typeface="Trebuchet MS"/>
                <a:ea typeface="Trebuchet MS"/>
                <a:cs typeface="Trebuchet MS"/>
                <a:sym typeface="Trebuchet MS"/>
              </a:rPr>
              <a:t>Недостаточно опыта</a:t>
            </a:r>
            <a:endParaRPr sz="2000">
              <a:solidFill>
                <a:srgbClr val="A61C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p58"/>
          <p:cNvSpPr txBox="1"/>
          <p:nvPr/>
        </p:nvSpPr>
        <p:spPr>
          <a:xfrm>
            <a:off x="2437500" y="2629875"/>
            <a:ext cx="42690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Trebuchet MS"/>
              <a:buChar char="●"/>
            </a:pPr>
            <a:r>
              <a:rPr lang="ru" sz="20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Высокая скорость разработки</a:t>
            </a:r>
            <a:endParaRPr sz="20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Trebuchet MS"/>
              <a:buChar char="●"/>
            </a:pPr>
            <a:r>
              <a:rPr lang="ru" sz="20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Легкий порог вхождения</a:t>
            </a:r>
            <a:endParaRPr sz="20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9"/>
          <p:cNvSpPr txBox="1"/>
          <p:nvPr>
            <p:ph type="title"/>
          </p:nvPr>
        </p:nvSpPr>
        <p:spPr>
          <a:xfrm>
            <a:off x="4013950" y="728225"/>
            <a:ext cx="5130000" cy="27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Проблемы актуальные</a:t>
            </a:r>
            <a:endParaRPr sz="2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в долгосрочной перспективе</a:t>
            </a:r>
            <a:endParaRPr sz="2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1" name="Google Shape;34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50" y="728225"/>
            <a:ext cx="3714200" cy="30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0"/>
          <p:cNvSpPr txBox="1"/>
          <p:nvPr>
            <p:ph type="title"/>
          </p:nvPr>
        </p:nvSpPr>
        <p:spPr>
          <a:xfrm>
            <a:off x="-50" y="956825"/>
            <a:ext cx="91440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В основном ENTERPRISE подход - это: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7" name="Google Shape;347;p60"/>
          <p:cNvSpPr txBox="1"/>
          <p:nvPr/>
        </p:nvSpPr>
        <p:spPr>
          <a:xfrm>
            <a:off x="2056500" y="1838225"/>
            <a:ext cx="67719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000"/>
              <a:buFont typeface="Trebuchet MS"/>
              <a:buChar char="●"/>
            </a:pPr>
            <a:r>
              <a:rPr lang="ru" sz="2000">
                <a:solidFill>
                  <a:srgbClr val="A61C00"/>
                </a:solidFill>
                <a:latin typeface="Trebuchet MS"/>
                <a:ea typeface="Trebuchet MS"/>
                <a:cs typeface="Trebuchet MS"/>
                <a:sym typeface="Trebuchet MS"/>
              </a:rPr>
              <a:t>Сложный порог вхождения</a:t>
            </a:r>
            <a:endParaRPr sz="2000">
              <a:solidFill>
                <a:srgbClr val="A61C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000"/>
              <a:buFont typeface="Trebuchet MS"/>
              <a:buChar char="●"/>
            </a:pPr>
            <a:r>
              <a:rPr lang="ru" sz="2000">
                <a:solidFill>
                  <a:srgbClr val="A61C00"/>
                </a:solidFill>
                <a:latin typeface="Trebuchet MS"/>
                <a:ea typeface="Trebuchet MS"/>
                <a:cs typeface="Trebuchet MS"/>
                <a:sym typeface="Trebuchet MS"/>
              </a:rPr>
              <a:t>Низкая скорость разработки</a:t>
            </a:r>
            <a:endParaRPr sz="2000">
              <a:solidFill>
                <a:srgbClr val="A61C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8" name="Google Shape;348;p60"/>
          <p:cNvSpPr txBox="1"/>
          <p:nvPr/>
        </p:nvSpPr>
        <p:spPr>
          <a:xfrm>
            <a:off x="2056500" y="2629875"/>
            <a:ext cx="68031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Trebuchet MS"/>
              <a:buChar char="●"/>
            </a:pPr>
            <a:r>
              <a:rPr lang="ru" sz="20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Единый язык предметной области</a:t>
            </a:r>
            <a:endParaRPr sz="20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Trebuchet MS"/>
              <a:buChar char="●"/>
            </a:pPr>
            <a:r>
              <a:rPr lang="ru" sz="20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Длительная поддержка и доработка</a:t>
            </a:r>
            <a:endParaRPr sz="20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1"/>
          <p:cNvSpPr txBox="1"/>
          <p:nvPr/>
        </p:nvSpPr>
        <p:spPr>
          <a:xfrm>
            <a:off x="-25" y="1769025"/>
            <a:ext cx="91440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Рассмотрим </a:t>
            </a:r>
            <a:r>
              <a:rPr b="1" lang="ru" sz="3200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ENTERPRISE </a:t>
            </a:r>
            <a:r>
              <a:rPr lang="ru" sz="3200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пример c DDD</a:t>
            </a:r>
            <a:endParaRPr sz="3200">
              <a:solidFill>
                <a:srgbClr val="B7B7B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8450" y="1036250"/>
            <a:ext cx="5246899" cy="29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37050" y="360200"/>
            <a:ext cx="90897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Разработка</a:t>
            </a: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и бизнес</a:t>
            </a:r>
            <a:endParaRPr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2"/>
          <p:cNvSpPr txBox="1"/>
          <p:nvPr/>
        </p:nvSpPr>
        <p:spPr>
          <a:xfrm>
            <a:off x="2398575" y="1527275"/>
            <a:ext cx="6669300" cy="2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Проектирование сущностей предметной области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hlink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https://elisdn.ru/blog/104/domain-entities-modelling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Сервисный слой и контроллеры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hlink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https://elisdn.ru/blog/105/services-and-controllers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Реализация репозитория для доменных сущностей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hlink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https://elisdn.ru/blog/106/domain-native-repository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9" name="Google Shape;359;p62"/>
          <p:cNvSpPr txBox="1"/>
          <p:nvPr>
            <p:ph type="title"/>
          </p:nvPr>
        </p:nvSpPr>
        <p:spPr>
          <a:xfrm>
            <a:off x="-50" y="575825"/>
            <a:ext cx="91440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Немного о DDD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3"/>
          <p:cNvSpPr/>
          <p:nvPr/>
        </p:nvSpPr>
        <p:spPr>
          <a:xfrm>
            <a:off x="1905000" y="475500"/>
            <a:ext cx="5376600" cy="3523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$email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$username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__construct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Email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$email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$this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0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email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$email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getEmail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Email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B1B1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$this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0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email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getUsername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?Username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B1B1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$this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0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username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changeUsername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?Username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$username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void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$this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0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username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$username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/>
          <p:nvPr/>
        </p:nvSpPr>
        <p:spPr>
          <a:xfrm>
            <a:off x="1905000" y="178200"/>
            <a:ext cx="5376600" cy="1974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Email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$email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__construct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$value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i="1" lang="ru" sz="10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//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__toString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string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B1B1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$this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0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email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0" name="Google Shape;370;p64"/>
          <p:cNvSpPr/>
          <p:nvPr/>
        </p:nvSpPr>
        <p:spPr>
          <a:xfrm>
            <a:off x="1905000" y="2327575"/>
            <a:ext cx="5376600" cy="1974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Username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$username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__construct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$value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i="1" lang="ru" sz="10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//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__toString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string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B1B1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$this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0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username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5"/>
          <p:cNvSpPr txBox="1"/>
          <p:nvPr>
            <p:ph type="title"/>
          </p:nvPr>
        </p:nvSpPr>
        <p:spPr>
          <a:xfrm>
            <a:off x="-50" y="1337825"/>
            <a:ext cx="9144000" cy="7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DataMapper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6" name="Google Shape;376;p65"/>
          <p:cNvSpPr txBox="1"/>
          <p:nvPr/>
        </p:nvSpPr>
        <p:spPr>
          <a:xfrm>
            <a:off x="-25" y="1902425"/>
            <a:ext cx="91440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Например Doctrine</a:t>
            </a:r>
            <a:endParaRPr sz="2200">
              <a:solidFill>
                <a:srgbClr val="B7B7B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6"/>
          <p:cNvSpPr/>
          <p:nvPr/>
        </p:nvSpPr>
        <p:spPr>
          <a:xfrm>
            <a:off x="1510500" y="749750"/>
            <a:ext cx="6123000" cy="3110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7020"/>
                </a:solidFill>
              </a:rPr>
              <a:t>&lt;?xml version="1.0" encoding="UTF-8"?&gt;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062873"/>
                </a:solidFill>
              </a:rPr>
              <a:t>&lt;doctrine-mapping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xmlns="http://doctrine-project.org/schemas/orm/doctrine-mapping"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                 </a:t>
            </a:r>
            <a:r>
              <a:rPr lang="ru" sz="1000">
                <a:solidFill>
                  <a:srgbClr val="4070A0"/>
                </a:solidFill>
              </a:rPr>
              <a:t>xmlns:xsi="http://www.w3.org/2001/XMLSchema-instance"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                 </a:t>
            </a:r>
            <a:r>
              <a:rPr lang="ru" sz="1000">
                <a:solidFill>
                  <a:srgbClr val="4070A0"/>
                </a:solidFill>
              </a:rPr>
              <a:t>xsi:schemaLocation="http://doctrine-project.org/schemas/orm/doctrine-mapping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070A0"/>
                </a:solidFill>
              </a:rPr>
              <a:t>                          https://www.doctrine-project.org/schemas/orm/doctrine-mapping.xsd"</a:t>
            </a:r>
            <a:r>
              <a:rPr b="1" lang="ru" sz="1000">
                <a:solidFill>
                  <a:srgbClr val="062873"/>
                </a:solidFill>
              </a:rPr>
              <a:t>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   </a:t>
            </a:r>
            <a:r>
              <a:rPr b="1" lang="ru" sz="1000">
                <a:solidFill>
                  <a:srgbClr val="062873"/>
                </a:solidFill>
              </a:rPr>
              <a:t>&lt;entity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name="User\Entity\User"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table="users"</a:t>
            </a:r>
            <a:r>
              <a:rPr b="1" lang="ru" sz="1000">
                <a:solidFill>
                  <a:srgbClr val="062873"/>
                </a:solidFill>
              </a:rPr>
              <a:t>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       </a:t>
            </a:r>
            <a:r>
              <a:rPr b="1" lang="ru" sz="1000">
                <a:solidFill>
                  <a:srgbClr val="062873"/>
                </a:solidFill>
              </a:rPr>
              <a:t>&lt;indexes&gt;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           </a:t>
            </a:r>
            <a:r>
              <a:rPr b="1" lang="ru" sz="1000">
                <a:solidFill>
                  <a:srgbClr val="062873"/>
                </a:solidFill>
              </a:rPr>
              <a:t>&lt;index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name="users_email"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columns="email"</a:t>
            </a:r>
            <a:r>
              <a:rPr b="1" lang="ru" sz="1000">
                <a:solidFill>
                  <a:srgbClr val="062873"/>
                </a:solidFill>
              </a:rPr>
              <a:t>/&gt;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       </a:t>
            </a:r>
            <a:r>
              <a:rPr b="1" lang="ru" sz="1000">
                <a:solidFill>
                  <a:srgbClr val="062873"/>
                </a:solidFill>
              </a:rPr>
              <a:t>&lt;/indexes&gt;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       </a:t>
            </a:r>
            <a:r>
              <a:rPr b="1" lang="ru" sz="1000">
                <a:solidFill>
                  <a:srgbClr val="062873"/>
                </a:solidFill>
              </a:rPr>
              <a:t>&lt;id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name="id"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type="integer"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column="id"</a:t>
            </a:r>
            <a:r>
              <a:rPr b="1" lang="ru" sz="1000">
                <a:solidFill>
                  <a:srgbClr val="062873"/>
                </a:solidFill>
              </a:rPr>
              <a:t>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           </a:t>
            </a:r>
            <a:r>
              <a:rPr b="1" lang="ru" sz="1000">
                <a:solidFill>
                  <a:srgbClr val="062873"/>
                </a:solidFill>
              </a:rPr>
              <a:t>&lt;generator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strategy="AUTO"</a:t>
            </a:r>
            <a:r>
              <a:rPr b="1" lang="ru" sz="1000">
                <a:solidFill>
                  <a:srgbClr val="062873"/>
                </a:solidFill>
              </a:rPr>
              <a:t>/&gt;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           </a:t>
            </a:r>
            <a:r>
              <a:rPr b="1" lang="ru" sz="1000">
                <a:solidFill>
                  <a:srgbClr val="062873"/>
                </a:solidFill>
              </a:rPr>
              <a:t>&lt;sequence-generator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sequence-name="tablename_seq"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allocation-size="100"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initial-value="1"</a:t>
            </a:r>
            <a:r>
              <a:rPr b="1" lang="ru" sz="1000">
                <a:solidFill>
                  <a:srgbClr val="062873"/>
                </a:solidFill>
              </a:rPr>
              <a:t>/&gt;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       </a:t>
            </a:r>
            <a:r>
              <a:rPr b="1" lang="ru" sz="1000">
                <a:solidFill>
                  <a:srgbClr val="062873"/>
                </a:solidFill>
              </a:rPr>
              <a:t>&lt;/id&gt;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       </a:t>
            </a:r>
            <a:r>
              <a:rPr b="1" lang="ru" sz="1000">
                <a:solidFill>
                  <a:srgbClr val="062873"/>
                </a:solidFill>
              </a:rPr>
              <a:t>&lt;field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name="email"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column="email"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type="Email"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length="255"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unique="true"</a:t>
            </a:r>
            <a:r>
              <a:rPr b="1" lang="ru" sz="1000">
                <a:solidFill>
                  <a:srgbClr val="062873"/>
                </a:solidFill>
              </a:rPr>
              <a:t>/&gt;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       </a:t>
            </a:r>
            <a:r>
              <a:rPr b="1" lang="ru" sz="1000">
                <a:solidFill>
                  <a:srgbClr val="062873"/>
                </a:solidFill>
              </a:rPr>
              <a:t>&lt;field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name="username"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column="username"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type="Username"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length="32"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>
                <a:solidFill>
                  <a:srgbClr val="4070A0"/>
                </a:solidFill>
              </a:rPr>
              <a:t>nullable="true"</a:t>
            </a:r>
            <a:r>
              <a:rPr b="1" lang="ru" sz="1000">
                <a:solidFill>
                  <a:srgbClr val="062873"/>
                </a:solidFill>
              </a:rPr>
              <a:t>/&gt;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   </a:t>
            </a:r>
            <a:r>
              <a:rPr b="1" lang="ru" sz="1000">
                <a:solidFill>
                  <a:srgbClr val="062873"/>
                </a:solidFill>
              </a:rPr>
              <a:t>&lt;/entity&gt;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062873"/>
                </a:solidFill>
              </a:rPr>
              <a:t>&lt;/doctrine-mapping&gt;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7"/>
          <p:cNvSpPr/>
          <p:nvPr/>
        </p:nvSpPr>
        <p:spPr>
          <a:xfrm>
            <a:off x="1161750" y="730625"/>
            <a:ext cx="6820500" cy="3056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EmailType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\Doctrine\DBAL\Types\StringType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convertToDatabaseValue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$value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AbstractPlatform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$platform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string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B1B1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$value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convertToPHPValue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$value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AbstractPlatform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$platform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?Email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B1B100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empty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$value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ru" sz="1000">
                <a:solidFill>
                  <a:srgbClr val="B1B1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B1B1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Email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$value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8"/>
          <p:cNvSpPr/>
          <p:nvPr/>
        </p:nvSpPr>
        <p:spPr>
          <a:xfrm>
            <a:off x="1339800" y="1118525"/>
            <a:ext cx="6464400" cy="229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B1B1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'doctrine'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'types'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ru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'Email'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\User\Storage\Mapping\Doctrine\Type\EmailType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ru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'Username'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\User\Storage\Mapping\Doctrine\Type\UsernameType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'configuration'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'connection'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'driver'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9"/>
          <p:cNvSpPr/>
          <p:nvPr/>
        </p:nvSpPr>
        <p:spPr>
          <a:xfrm>
            <a:off x="1339800" y="101475"/>
            <a:ext cx="6464400" cy="1361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UserRepositoryFactory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__invoke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ContainerInterface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$container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UserRepository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B1B1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DoctrineUserRepository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$container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0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EntityManager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7" name="Google Shape;397;p69"/>
          <p:cNvSpPr/>
          <p:nvPr/>
        </p:nvSpPr>
        <p:spPr>
          <a:xfrm>
            <a:off x="1339800" y="1555138"/>
            <a:ext cx="6464400" cy="816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interface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UserRepository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save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void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8" name="Google Shape;398;p69"/>
          <p:cNvSpPr/>
          <p:nvPr/>
        </p:nvSpPr>
        <p:spPr>
          <a:xfrm>
            <a:off x="1339800" y="2463725"/>
            <a:ext cx="6464400" cy="1942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DoctrineUserRepository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UserRepository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$entityManager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__construct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EntityManager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$entityManager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{...}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save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void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$this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0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entityManager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0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persist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$this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0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entityManager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00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flush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0"/>
          <p:cNvSpPr/>
          <p:nvPr/>
        </p:nvSpPr>
        <p:spPr>
          <a:xfrm>
            <a:off x="2150400" y="1448250"/>
            <a:ext cx="4843200" cy="1385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100">
              <a:solidFill>
                <a:srgbClr val="00008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Email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'example@mail.ru'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1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changeUsername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Username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'MyName'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rgbClr val="33993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8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$this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1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userRepository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1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save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rgbClr val="00008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1"/>
          <p:cNvSpPr txBox="1"/>
          <p:nvPr/>
        </p:nvSpPr>
        <p:spPr>
          <a:xfrm>
            <a:off x="-25" y="1769025"/>
            <a:ext cx="91440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Рассмотрим </a:t>
            </a:r>
            <a:r>
              <a:rPr b="1" lang="ru" sz="3200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RAD</a:t>
            </a:r>
            <a:r>
              <a:rPr b="1" lang="ru" sz="3200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3200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пример</a:t>
            </a:r>
            <a:endParaRPr sz="3200">
              <a:solidFill>
                <a:srgbClr val="B7B7B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0" y="1262725"/>
            <a:ext cx="9144000" cy="14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КАК РЕШАТЬ </a:t>
            </a:r>
            <a:endParaRPr sz="4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ЗАДАЧИ БИЗНЕСА?</a:t>
            </a:r>
            <a:endParaRPr sz="4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2"/>
          <p:cNvSpPr/>
          <p:nvPr/>
        </p:nvSpPr>
        <p:spPr>
          <a:xfrm>
            <a:off x="1947600" y="1001100"/>
            <a:ext cx="5248800" cy="933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\Illuminate\Database\Eloquent\Model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protected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$table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'users'</a:t>
            </a:r>
            <a:r>
              <a:rPr lang="ru" sz="10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4" name="Google Shape;414;p72"/>
          <p:cNvSpPr/>
          <p:nvPr/>
        </p:nvSpPr>
        <p:spPr>
          <a:xfrm>
            <a:off x="1947600" y="2114475"/>
            <a:ext cx="5248800" cy="1379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100">
              <a:solidFill>
                <a:srgbClr val="00008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1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email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'example@mail.ru'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1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username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'MyName'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$user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ru" sz="1100">
                <a:solidFill>
                  <a:srgbClr val="004000"/>
                </a:solidFill>
                <a:latin typeface="Courier New"/>
                <a:ea typeface="Courier New"/>
                <a:cs typeface="Courier New"/>
                <a:sym typeface="Courier New"/>
              </a:rPr>
              <a:t>save</a:t>
            </a:r>
            <a:r>
              <a:rPr lang="ru" sz="11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ru" sz="1100">
                <a:solidFill>
                  <a:srgbClr val="3399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rgbClr val="33993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100">
              <a:solidFill>
                <a:srgbClr val="33993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3"/>
          <p:cNvSpPr txBox="1"/>
          <p:nvPr>
            <p:ph type="title"/>
          </p:nvPr>
        </p:nvSpPr>
        <p:spPr>
          <a:xfrm>
            <a:off x="-50" y="728225"/>
            <a:ext cx="91440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Когда использовать ENTERPRISE?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0" name="Google Shape;420;p73"/>
          <p:cNvSpPr txBox="1"/>
          <p:nvPr/>
        </p:nvSpPr>
        <p:spPr>
          <a:xfrm>
            <a:off x="2056500" y="1609625"/>
            <a:ext cx="58587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Есть опыт и сильная команда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Есть ресурсы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Есть четкие требования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Большой и сложный проект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Длительная поддержка и доработка</a:t>
            </a:r>
            <a:endParaRPr sz="20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4"/>
          <p:cNvSpPr txBox="1"/>
          <p:nvPr>
            <p:ph type="title"/>
          </p:nvPr>
        </p:nvSpPr>
        <p:spPr>
          <a:xfrm>
            <a:off x="-50" y="728225"/>
            <a:ext cx="91440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Когда </a:t>
            </a:r>
            <a:r>
              <a:rPr b="1" lang="ru" sz="3000">
                <a:solidFill>
                  <a:srgbClr val="980000"/>
                </a:solidFill>
                <a:latin typeface="Trebuchet MS"/>
                <a:ea typeface="Trebuchet MS"/>
                <a:cs typeface="Trebuchet MS"/>
                <a:sym typeface="Trebuchet MS"/>
              </a:rPr>
              <a:t>НЕ</a:t>
            </a:r>
            <a:r>
              <a:rPr b="1" lang="ru" sz="3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использовать ENTERPRISE?</a:t>
            </a:r>
            <a:endParaRPr b="1" sz="30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6" name="Google Shape;426;p74"/>
          <p:cNvSpPr txBox="1"/>
          <p:nvPr/>
        </p:nvSpPr>
        <p:spPr>
          <a:xfrm>
            <a:off x="2056500" y="1609625"/>
            <a:ext cx="58587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Нужно внезапно и на вчера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Мало ресурсов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Мало опыта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Небольшой проект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В качестве эксперимента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5"/>
          <p:cNvSpPr txBox="1"/>
          <p:nvPr>
            <p:ph type="title"/>
          </p:nvPr>
        </p:nvSpPr>
        <p:spPr>
          <a:xfrm>
            <a:off x="-50" y="728225"/>
            <a:ext cx="91440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Когда использовать RAD?</a:t>
            </a:r>
            <a:endParaRPr b="1" sz="3000">
              <a:solidFill>
                <a:srgbClr val="434343"/>
              </a:solidFill>
            </a:endParaRPr>
          </a:p>
        </p:txBody>
      </p:sp>
      <p:sp>
        <p:nvSpPr>
          <p:cNvPr id="432" name="Google Shape;432;p75"/>
          <p:cNvSpPr txBox="1"/>
          <p:nvPr/>
        </p:nvSpPr>
        <p:spPr>
          <a:xfrm>
            <a:off x="2056500" y="1609625"/>
            <a:ext cx="58587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Нужно внезапно и на вчера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Мало ресурсов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Мало опыта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Небольшой проект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6"/>
          <p:cNvSpPr txBox="1"/>
          <p:nvPr>
            <p:ph type="title"/>
          </p:nvPr>
        </p:nvSpPr>
        <p:spPr>
          <a:xfrm>
            <a:off x="-50" y="728225"/>
            <a:ext cx="91440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Когда </a:t>
            </a:r>
            <a:r>
              <a:rPr b="1" lang="ru" sz="3000">
                <a:solidFill>
                  <a:srgbClr val="980000"/>
                </a:solidFill>
                <a:latin typeface="Trebuchet MS"/>
                <a:ea typeface="Trebuchet MS"/>
                <a:cs typeface="Trebuchet MS"/>
                <a:sym typeface="Trebuchet MS"/>
              </a:rPr>
              <a:t>НЕ</a:t>
            </a:r>
            <a:r>
              <a:rPr b="1" lang="ru" sz="3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использовать RAD?</a:t>
            </a:r>
            <a:endParaRPr b="1" sz="30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8" name="Google Shape;438;p76"/>
          <p:cNvSpPr txBox="1"/>
          <p:nvPr/>
        </p:nvSpPr>
        <p:spPr>
          <a:xfrm>
            <a:off x="2056500" y="1609625"/>
            <a:ext cx="58587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Планируется большой и сложный проект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Длительная поддержка и доработка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7"/>
          <p:cNvSpPr txBox="1"/>
          <p:nvPr>
            <p:ph type="ctrTitle"/>
          </p:nvPr>
        </p:nvSpPr>
        <p:spPr>
          <a:xfrm>
            <a:off x="-50" y="1718825"/>
            <a:ext cx="9144000" cy="71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ОДНАКО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8"/>
          <p:cNvSpPr txBox="1"/>
          <p:nvPr/>
        </p:nvSpPr>
        <p:spPr>
          <a:xfrm>
            <a:off x="50" y="2270275"/>
            <a:ext cx="91440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“Опыт — это слово, которым люди называют свои ошибки.”</a:t>
            </a:r>
            <a:endParaRPr sz="18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Оскар Уайльд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9" name="Google Shape;449;p78"/>
          <p:cNvSpPr txBox="1"/>
          <p:nvPr/>
        </p:nvSpPr>
        <p:spPr>
          <a:xfrm>
            <a:off x="-7375" y="1383200"/>
            <a:ext cx="9151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Ключевую роль играет </a:t>
            </a:r>
            <a:r>
              <a:rPr b="1" lang="ru" sz="3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ОПЫТ</a:t>
            </a:r>
            <a:endParaRPr b="1" sz="3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9"/>
          <p:cNvSpPr txBox="1"/>
          <p:nvPr/>
        </p:nvSpPr>
        <p:spPr>
          <a:xfrm>
            <a:off x="14825" y="948650"/>
            <a:ext cx="91440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и в заключении:</a:t>
            </a:r>
            <a:endParaRPr b="1" sz="4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5" name="Google Shape;455;p79"/>
          <p:cNvSpPr txBox="1"/>
          <p:nvPr/>
        </p:nvSpPr>
        <p:spPr>
          <a:xfrm>
            <a:off x="2748025" y="1804200"/>
            <a:ext cx="57660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rebuchet MS"/>
              <a:buChar char="●"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Развивайтесь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rebuchet MS"/>
              <a:buChar char="●"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Изучайте разные инструменты и подходы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rebuchet MS"/>
              <a:buChar char="●"/>
            </a:pPr>
            <a:r>
              <a:rPr lang="ru" sz="1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И не забывайте отдыхать</a:t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0"/>
          <p:cNvSpPr txBox="1"/>
          <p:nvPr/>
        </p:nvSpPr>
        <p:spPr>
          <a:xfrm>
            <a:off x="1597800" y="2283600"/>
            <a:ext cx="59484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Вопросы</a:t>
            </a:r>
            <a:endParaRPr sz="4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 u="sng">
                <a:solidFill>
                  <a:srgbClr val="0097A7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https://nepster.pro</a:t>
            </a:r>
            <a:endParaRPr sz="18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1" name="Google Shape;461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6700" y="512600"/>
            <a:ext cx="2056800" cy="20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0" y="397425"/>
            <a:ext cx="91440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RAD &amp; ENTERPRISE</a:t>
            </a:r>
            <a:endParaRPr sz="42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3050" y="1278600"/>
            <a:ext cx="3770875" cy="25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50" y="1235625"/>
            <a:ext cx="9144000" cy="14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RAD</a:t>
            </a:r>
            <a:r>
              <a:rPr lang="ru" sz="3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Rapid Application Development</a:t>
            </a:r>
            <a:r>
              <a:rPr lang="ru" sz="2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/>
        </p:nvSpPr>
        <p:spPr>
          <a:xfrm>
            <a:off x="0" y="1235625"/>
            <a:ext cx="9144000" cy="18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ENTERPRISE</a:t>
            </a:r>
            <a:endParaRPr sz="3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Ориентир на разработку крупных проектов с длительной поддержкой </a:t>
            </a:r>
            <a:endParaRPr sz="2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