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Click to add title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/>
            <a:r>
              <a:t>Click to add subtitle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add title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add text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Click to add title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Click to add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ctrTitle"/>
          </p:nvPr>
        </p:nvSpPr>
        <p:spPr>
          <a:xfrm>
            <a:off x="684212" y="692150"/>
            <a:ext cx="7772401" cy="1944688"/>
          </a:xfrm>
          <a:prstGeom prst="rect">
            <a:avLst/>
          </a:prstGeom>
        </p:spPr>
        <p:txBody>
          <a:bodyPr/>
          <a:lstStyle>
            <a:lvl1pPr>
              <a:defRPr b="1" sz="3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Как с помощью rails и extjs создавать большие корпоративные приложения</a:t>
            </a:r>
          </a:p>
        </p:txBody>
      </p:sp>
      <p:sp>
        <p:nvSpPr>
          <p:cNvPr id="41" name="Shape 41"/>
          <p:cNvSpPr/>
          <p:nvPr>
            <p:ph type="subTitle" sz="quarter" idx="1"/>
          </p:nvPr>
        </p:nvSpPr>
        <p:spPr>
          <a:xfrm>
            <a:off x="684212" y="2779712"/>
            <a:ext cx="7775576" cy="129857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>
                <a:solidFill>
                  <a:srgbClr val="FFFFFF"/>
                </a:solidFill>
              </a:defRPr>
            </a:pPr>
            <a:r>
              <a:t>Фетисов Алексей</a:t>
            </a:r>
          </a:p>
          <a:p>
            <a:pPr>
              <a:spcBef>
                <a:spcPts val="400"/>
              </a:spcBef>
              <a:defRPr sz="1800">
                <a:solidFill>
                  <a:srgbClr val="FFFFFF"/>
                </a:solidFill>
              </a:defRPr>
            </a:pPr>
            <a:r>
              <a:t>Разработчик в ГК «ЮНЭКТ»</a:t>
            </a:r>
          </a:p>
          <a:p>
            <a:pPr>
              <a:spcBef>
                <a:spcPts val="400"/>
              </a:spcBef>
              <a:defRPr sz="1800">
                <a:solidFill>
                  <a:srgbClr val="FFFFFF"/>
                </a:solidFill>
              </a:defRPr>
            </a:pPr>
            <a:r>
              <a:t>17 июня 2016 г.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Какую выбрать архитектуру?</a:t>
            </a:r>
          </a:p>
        </p:txBody>
      </p:sp>
      <p:pic>
        <p:nvPicPr>
          <p:cNvPr id="7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452" y="2258883"/>
            <a:ext cx="6765096" cy="3805367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2674791" y="4828469"/>
            <a:ext cx="192096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6000">
                <a:solidFill>
                  <a:srgbClr val="09030A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Rails</a:t>
            </a:r>
          </a:p>
        </p:txBody>
      </p:sp>
      <p:sp>
        <p:nvSpPr>
          <p:cNvPr id="76" name="Shape 76"/>
          <p:cNvSpPr/>
          <p:nvPr/>
        </p:nvSpPr>
        <p:spPr>
          <a:xfrm>
            <a:off x="5860097" y="2707569"/>
            <a:ext cx="2128948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ExtJs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Какую выбрать архитектуру?</a:t>
            </a:r>
          </a:p>
        </p:txBody>
      </p:sp>
      <p:sp>
        <p:nvSpPr>
          <p:cNvPr id="79" name="Shape 79"/>
          <p:cNvSpPr/>
          <p:nvPr/>
        </p:nvSpPr>
        <p:spPr>
          <a:xfrm>
            <a:off x="5860097" y="2707569"/>
            <a:ext cx="2128948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ExtJs</a:t>
            </a:r>
          </a:p>
        </p:txBody>
      </p:sp>
      <p:pic>
        <p:nvPicPr>
          <p:cNvPr id="80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615" y="2181087"/>
            <a:ext cx="6024770" cy="4016513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1696891" y="2097969"/>
            <a:ext cx="192096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6000">
                <a:solidFill>
                  <a:srgbClr val="FFFFFF"/>
                </a:solidFill>
                <a:effectLst>
                  <a:outerShdw sx="100000" sy="100000" kx="0" ky="0" algn="b" rotWithShape="0" blurRad="114300" dist="139700" dir="150000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Rails</a:t>
            </a:r>
          </a:p>
        </p:txBody>
      </p:sp>
      <p:sp>
        <p:nvSpPr>
          <p:cNvPr id="82" name="Shape 82"/>
          <p:cNvSpPr/>
          <p:nvPr/>
        </p:nvSpPr>
        <p:spPr>
          <a:xfrm>
            <a:off x="2265997" y="4383969"/>
            <a:ext cx="2128948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6000">
                <a:solidFill>
                  <a:srgbClr val="FFFFFF"/>
                </a:solidFill>
                <a:effectLst>
                  <a:outerShdw sx="100000" sy="100000" kx="0" ky="0" algn="b" rotWithShape="0" blurRad="152400" dist="63500" dir="4020000">
                    <a:srgbClr val="000000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ExtJs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Развиваем систему</a:t>
            </a:r>
          </a:p>
        </p:txBody>
      </p:sp>
      <p:pic>
        <p:nvPicPr>
          <p:cNvPr id="8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149" y="2118413"/>
            <a:ext cx="2306030" cy="2040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4435" y="4318824"/>
            <a:ext cx="2170930" cy="2083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73700" y="2179575"/>
            <a:ext cx="3439401" cy="2222208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 rot="2285471">
            <a:off x="2573337" y="3124200"/>
            <a:ext cx="140176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" name="Shape 89"/>
          <p:cNvSpPr/>
          <p:nvPr/>
        </p:nvSpPr>
        <p:spPr>
          <a:xfrm rot="19200000">
            <a:off x="5545137" y="4368800"/>
            <a:ext cx="1401763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До разбора граблей</a:t>
            </a:r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Почти 100 интерфейсов на ExtJs 4, десятки интерфейсов, написанные без использования ExtJs. Также уже вышла новая мажорная версия фреймворка.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Rails 2.3. Более 100 контроллеров</a:t>
            </a:r>
          </a:p>
        </p:txBody>
      </p:sp>
      <p:pic>
        <p:nvPicPr>
          <p:cNvPr id="9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4275" y="3607863"/>
            <a:ext cx="3283650" cy="2462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Убираем грабли</a:t>
            </a:r>
          </a:p>
        </p:txBody>
      </p:sp>
      <p:pic>
        <p:nvPicPr>
          <p:cNvPr id="96" name="pasted-image.png"/>
          <p:cNvPicPr>
            <a:picLocks noChangeAspect="1"/>
          </p:cNvPicPr>
          <p:nvPr/>
        </p:nvPicPr>
        <p:blipFill>
          <a:blip r:embed="rId2">
            <a:alphaModFix amt="40092"/>
            <a:extLst/>
          </a:blip>
          <a:stretch>
            <a:fillRect/>
          </a:stretch>
        </p:blipFill>
        <p:spPr>
          <a:xfrm>
            <a:off x="0" y="1176337"/>
            <a:ext cx="9144000" cy="5724526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Убираем все интерфейсы, написанные не на ExtJs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Начинаем переходить на 5 (затем - на 6) версию ExtJs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Создаем загрузчик ExtJs-приложения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Создаем набор базовых классов для упрощения создания приложений на ExtJs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Создаем систему авторизации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Создаем универсальный REST API для доступа к бизнес-логике в моделях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Загрузчик приложения</a:t>
            </a:r>
          </a:p>
        </p:txBody>
      </p:sp>
      <p:sp>
        <p:nvSpPr>
          <p:cNvPr id="100" name="Shape 100"/>
          <p:cNvSpPr/>
          <p:nvPr/>
        </p:nvSpPr>
        <p:spPr>
          <a:xfrm>
            <a:off x="1711502" y="2614412"/>
            <a:ext cx="5301827" cy="255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AppController &lt; ApplicationController</a:t>
            </a:r>
          </a:p>
          <a:p>
            <a:pPr defTabSz="457200">
              <a:defRPr sz="1100">
                <a:solidFill>
                  <a:srgbClr val="FF26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000000"/>
                </a:solidFill>
              </a:rPr>
              <a:t>  before_filter </a:t>
            </a:r>
            <a:r>
              <a:t>:extjs_controller</a:t>
            </a:r>
            <a:r>
              <a:rPr>
                <a:solidFill>
                  <a:srgbClr val="000000"/>
                </a:solidFill>
              </a:rPr>
              <a:t>, </a:t>
            </a:r>
            <a:r>
              <a:t>:only </a:t>
            </a:r>
            <a:r>
              <a:rPr>
                <a:solidFill>
                  <a:srgbClr val="000000"/>
                </a:solidFill>
              </a:rPr>
              <a:t>=&gt; [</a:t>
            </a:r>
            <a:r>
              <a:t>:index</a:t>
            </a:r>
            <a:r>
              <a:rPr>
                <a:solidFill>
                  <a:srgbClr val="000000"/>
                </a:solidFill>
              </a:rPr>
              <a:t>]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  private</a:t>
            </a: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    </a:t>
            </a:r>
            <a:r>
              <a:rPr>
                <a:solidFill>
                  <a:srgbClr val="B54D8D"/>
                </a:solidFill>
              </a:rPr>
              <a:t>def </a:t>
            </a:r>
            <a:r>
              <a:t>extjs_controller</a:t>
            </a: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      </a:t>
            </a:r>
            <a:r>
              <a:rPr>
                <a:solidFill>
                  <a:srgbClr val="005493"/>
                </a:solidFill>
              </a:rPr>
              <a:t>@extjs_controller </a:t>
            </a:r>
            <a:r>
              <a:t>= params[</a:t>
            </a:r>
            <a:r>
              <a:rPr>
                <a:solidFill>
                  <a:srgbClr val="FF2600"/>
                </a:solidFill>
              </a:rPr>
              <a:t>:extjs_controller</a:t>
            </a:r>
            <a:r>
              <a:t>].camelcase</a:t>
            </a: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      </a:t>
            </a:r>
            <a:r>
              <a:rPr>
                <a:solidFill>
                  <a:srgbClr val="005493"/>
                </a:solidFill>
              </a:rPr>
              <a:t>@extjs_main_view_xtype </a:t>
            </a:r>
            <a:r>
              <a:t>= </a:t>
            </a:r>
            <a:r>
              <a:rPr>
                <a:solidFill>
                  <a:srgbClr val="005493"/>
                </a:solidFill>
              </a:rPr>
              <a:t>@extjs_controller</a:t>
            </a:r>
            <a:r>
              <a:t>.downcase</a:t>
            </a: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      </a:t>
            </a:r>
          </a:p>
          <a:p>
            <a:pPr defTabSz="457200">
              <a:defRPr sz="1100">
                <a:solidFill>
                  <a:srgbClr val="005493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@extjs_version </a:t>
            </a:r>
            <a:r>
              <a:rPr>
                <a:solidFill>
                  <a:srgbClr val="000000"/>
                </a:solidFill>
              </a:rPr>
              <a:t>= params[</a:t>
            </a:r>
            <a:r>
              <a:rPr>
                <a:solidFill>
                  <a:srgbClr val="FF2600"/>
                </a:solidFill>
              </a:rPr>
              <a:t>:extjs_version</a:t>
            </a:r>
            <a:r>
              <a:rPr>
                <a:solidFill>
                  <a:srgbClr val="000000"/>
                </a:solidFill>
              </a:rPr>
              <a:t>] || </a:t>
            </a:r>
            <a:r>
              <a:rPr>
                <a:solidFill>
                  <a:srgbClr val="0096FF"/>
                </a:solidFill>
              </a:rPr>
              <a:t>4</a:t>
            </a: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      </a:t>
            </a:r>
            <a:r>
              <a:rPr>
                <a:solidFill>
                  <a:srgbClr val="B54D8D"/>
                </a:solidFill>
              </a:rPr>
              <a:t>end</a:t>
            </a:r>
          </a:p>
          <a:p>
            <a:pPr defTabSz="457200">
              <a:defRPr sz="1100">
                <a:solidFill>
                  <a:srgbClr val="B54D8D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t>    end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100">
                <a:solidFill>
                  <a:srgbClr val="B54D8D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t>end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Загрузчик приложения</a:t>
            </a:r>
          </a:p>
        </p:txBody>
      </p:sp>
      <p:sp>
        <p:nvSpPr>
          <p:cNvPr id="103" name="Shape 103"/>
          <p:cNvSpPr/>
          <p:nvPr/>
        </p:nvSpPr>
        <p:spPr>
          <a:xfrm>
            <a:off x="1440986" y="3439912"/>
            <a:ext cx="6262028" cy="293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Ext.application({</a:t>
            </a:r>
          </a:p>
          <a:p>
            <a:pPr defTabSz="457200">
              <a:defRPr sz="1100">
                <a:solidFill>
                  <a:srgbClr val="005493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000000"/>
                </a:solidFill>
              </a:rPr>
              <a:t>	controllers: [</a:t>
            </a:r>
            <a:r>
              <a:rPr>
                <a:solidFill>
                  <a:srgbClr val="006C00"/>
                </a:solidFill>
              </a:rPr>
              <a:t>'</a:t>
            </a:r>
            <a:r>
              <a:rPr>
                <a:solidFill>
                  <a:srgbClr val="000000"/>
                </a:solidFill>
              </a:rPr>
              <a:t>&lt;%= </a:t>
            </a:r>
            <a:r>
              <a:t>@extjs_controller </a:t>
            </a:r>
            <a:r>
              <a:rPr>
                <a:solidFill>
                  <a:srgbClr val="000000"/>
                </a:solidFill>
              </a:rPr>
              <a:t>%&gt;</a:t>
            </a:r>
            <a:r>
              <a:rPr>
                <a:solidFill>
                  <a:srgbClr val="006C00"/>
                </a:solidFill>
              </a:rPr>
              <a:t>'</a:t>
            </a:r>
            <a:r>
              <a:rPr>
                <a:solidFill>
                  <a:srgbClr val="000000"/>
                </a:solidFill>
              </a:rPr>
              <a:t>],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100">
                <a:solidFill>
                  <a:srgbClr val="005493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000000"/>
                </a:solidFill>
              </a:rPr>
              <a:t>	views: [</a:t>
            </a:r>
            <a:r>
              <a:rPr>
                <a:solidFill>
                  <a:srgbClr val="006C00"/>
                </a:solidFill>
              </a:rPr>
              <a:t>'mainview.View'</a:t>
            </a:r>
            <a:r>
              <a:rPr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6C00"/>
                </a:solidFill>
              </a:rPr>
              <a:t>'</a:t>
            </a:r>
            <a:r>
              <a:rPr>
                <a:solidFill>
                  <a:srgbClr val="000000"/>
                </a:solidFill>
              </a:rPr>
              <a:t>&lt;%= </a:t>
            </a:r>
            <a:r>
              <a:t>@extjs_controller</a:t>
            </a:r>
            <a:r>
              <a:rPr>
                <a:solidFill>
                  <a:srgbClr val="000000"/>
                </a:solidFill>
              </a:rPr>
              <a:t>.downcase %&gt;</a:t>
            </a:r>
            <a:r>
              <a:rPr>
                <a:solidFill>
                  <a:srgbClr val="006C00"/>
                </a:solidFill>
              </a:rPr>
              <a:t>.View'</a:t>
            </a:r>
            <a:r>
              <a:rPr>
                <a:solidFill>
                  <a:srgbClr val="000000"/>
                </a:solidFill>
              </a:rPr>
              <a:t>],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	name: </a:t>
            </a:r>
            <a:r>
              <a:rPr>
                <a:solidFill>
                  <a:srgbClr val="006C00"/>
                </a:solidFill>
              </a:rPr>
              <a:t>'app'</a:t>
            </a:r>
            <a:r>
              <a:t>,</a:t>
            </a:r>
          </a:p>
          <a:p>
            <a:pPr defTabSz="457200">
              <a:defRPr sz="1100">
                <a:solidFill>
                  <a:srgbClr val="006C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000000"/>
                </a:solidFill>
              </a:rPr>
              <a:t>	appFolder: </a:t>
            </a:r>
            <a:r>
              <a:t>'/javascripts/app'</a:t>
            </a:r>
            <a:r>
              <a:rPr>
                <a:solidFill>
                  <a:srgbClr val="000000"/>
                </a:solidFill>
              </a:rPr>
              <a:t>,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	launch: </a:t>
            </a:r>
            <a:r>
              <a:rPr>
                <a:solidFill>
                  <a:srgbClr val="0326CC"/>
                </a:solidFill>
              </a:rPr>
              <a:t>function</a:t>
            </a:r>
            <a:r>
              <a:t>(){</a:t>
            </a:r>
          </a:p>
          <a:p>
            <a:pPr defTabSz="457200">
              <a:defRPr sz="1100">
                <a:solidFill>
                  <a:srgbClr val="0326CC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000000"/>
                </a:solidFill>
              </a:rPr>
              <a:t>		</a:t>
            </a:r>
            <a:r>
              <a:t>var </a:t>
            </a:r>
            <a:r>
              <a:rPr>
                <a:solidFill>
                  <a:srgbClr val="000000"/>
                </a:solidFill>
              </a:rPr>
              <a:t>me </a:t>
            </a:r>
            <a:r>
              <a:rPr>
                <a:solidFill>
                  <a:srgbClr val="6F6F6F"/>
                </a:solidFill>
              </a:rPr>
              <a:t>= </a:t>
            </a:r>
            <a:r>
              <a:rPr>
                <a:solidFill>
                  <a:srgbClr val="000000"/>
                </a:solidFill>
              </a:rPr>
              <a:t>this</a:t>
            </a:r>
            <a:r>
              <a:rPr>
                <a:solidFill>
                  <a:srgbClr val="6F6F6F"/>
                </a:solidFill>
              </a:rPr>
              <a:t>;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100">
                <a:solidFill>
                  <a:srgbClr val="006C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6F6F6F"/>
                </a:solidFill>
              </a:rPr>
              <a:t>		</a:t>
            </a:r>
            <a:r>
              <a:rPr>
                <a:solidFill>
                  <a:srgbClr val="000000"/>
                </a:solidFill>
              </a:rPr>
              <a:t>mainView </a:t>
            </a:r>
            <a:r>
              <a:rPr>
                <a:solidFill>
                  <a:srgbClr val="6F6F6F"/>
                </a:solidFill>
              </a:rPr>
              <a:t>= </a:t>
            </a:r>
            <a:r>
              <a:rPr>
                <a:solidFill>
                  <a:srgbClr val="000000"/>
                </a:solidFill>
              </a:rPr>
              <a:t>Ext.create(</a:t>
            </a:r>
            <a:r>
              <a:t>'app.view.mainview.View'</a:t>
            </a:r>
            <a:r>
              <a:rPr>
                <a:solidFill>
                  <a:srgbClr val="000000"/>
                </a:solidFill>
              </a:rPr>
              <a:t>)</a:t>
            </a:r>
            <a:r>
              <a:rPr>
                <a:solidFill>
                  <a:srgbClr val="6F6F6F"/>
                </a:solidFill>
              </a:rPr>
              <a:t>;</a:t>
            </a: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6F6F6F"/>
                </a:solidFill>
              </a:rPr>
              <a:t>		</a:t>
            </a:r>
            <a:r>
              <a:t>mainView.add({</a:t>
            </a:r>
          </a:p>
          <a:p>
            <a:pPr defTabSz="457200">
              <a:defRPr sz="1100">
                <a:solidFill>
                  <a:srgbClr val="005493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000000"/>
                </a:solidFill>
              </a:rPr>
              <a:t>			xtype: </a:t>
            </a:r>
            <a:r>
              <a:rPr>
                <a:solidFill>
                  <a:srgbClr val="006C00"/>
                </a:solidFill>
              </a:rPr>
              <a:t>'</a:t>
            </a:r>
            <a:r>
              <a:rPr>
                <a:solidFill>
                  <a:srgbClr val="000000"/>
                </a:solidFill>
              </a:rPr>
              <a:t>&lt;%= </a:t>
            </a:r>
            <a:r>
              <a:t>@extjs_main_view_xtype </a:t>
            </a:r>
            <a:r>
              <a:rPr>
                <a:solidFill>
                  <a:srgbClr val="000000"/>
                </a:solidFill>
              </a:rPr>
              <a:t>%&gt;</a:t>
            </a:r>
            <a:r>
              <a:rPr>
                <a:solidFill>
                  <a:srgbClr val="006C00"/>
                </a:solidFill>
              </a:rPr>
              <a:t>'</a:t>
            </a: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		})</a:t>
            </a:r>
            <a:r>
              <a:rPr>
                <a:solidFill>
                  <a:srgbClr val="6F6F6F"/>
                </a:solidFill>
              </a:rPr>
              <a:t>;</a:t>
            </a: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	}</a:t>
            </a: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})</a:t>
            </a:r>
            <a:r>
              <a:rPr>
                <a:solidFill>
                  <a:srgbClr val="6F6F6F"/>
                </a:solidFill>
              </a:rPr>
              <a:t>;</a:t>
            </a:r>
          </a:p>
        </p:txBody>
      </p:sp>
      <p:sp>
        <p:nvSpPr>
          <p:cNvPr id="104" name="Shape 104"/>
          <p:cNvSpPr/>
          <p:nvPr/>
        </p:nvSpPr>
        <p:spPr>
          <a:xfrm>
            <a:off x="99647" y="2474712"/>
            <a:ext cx="8944706" cy="65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100">
                <a:solidFill>
                  <a:srgbClr val="0433FF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t>&lt;</a:t>
            </a:r>
            <a:r>
              <a:rPr>
                <a:solidFill>
                  <a:srgbClr val="B4261A"/>
                </a:solidFill>
              </a:rPr>
              <a:t>script </a:t>
            </a:r>
            <a:r>
              <a:rPr>
                <a:solidFill>
                  <a:srgbClr val="FF2600"/>
                </a:solidFill>
              </a:rPr>
              <a:t>type</a:t>
            </a:r>
            <a:r>
              <a:rPr>
                <a:solidFill>
                  <a:srgbClr val="000000"/>
                </a:solidFill>
              </a:rPr>
              <a:t>=</a:t>
            </a:r>
            <a:r>
              <a:t>"text/javascript"&gt;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100">
                <a:latin typeface="Monaco"/>
                <a:ea typeface="Monaco"/>
                <a:cs typeface="Monaco"/>
                <a:sym typeface="Monaco"/>
              </a:defRPr>
            </a:pPr>
            <a:r>
              <a:t>	</a:t>
            </a:r>
            <a:r>
              <a:rPr>
                <a:solidFill>
                  <a:srgbClr val="0326CC"/>
                </a:solidFill>
              </a:rPr>
              <a:t>var </a:t>
            </a:r>
            <a:r>
              <a:t>AppProperties </a:t>
            </a:r>
            <a:r>
              <a:rPr>
                <a:solidFill>
                  <a:srgbClr val="6F6F6F"/>
                </a:solidFill>
              </a:rPr>
              <a:t>= </a:t>
            </a:r>
            <a:r>
              <a:t>&lt;%= (</a:t>
            </a:r>
            <a:r>
              <a:rPr>
                <a:solidFill>
                  <a:srgbClr val="B54D8D"/>
                </a:solidFill>
              </a:rPr>
              <a:t>defined? </a:t>
            </a:r>
            <a:r>
              <a:rPr>
                <a:solidFill>
                  <a:srgbClr val="005493"/>
                </a:solidFill>
              </a:rPr>
              <a:t>@app_properties</a:t>
            </a:r>
            <a:r>
              <a:t>) ? </a:t>
            </a:r>
            <a:r>
              <a:rPr>
                <a:solidFill>
                  <a:srgbClr val="005493"/>
                </a:solidFill>
              </a:rPr>
              <a:t>@app_properties</a:t>
            </a:r>
            <a:r>
              <a:t>.to_json.html_safe : </a:t>
            </a:r>
            <a:r>
              <a:rPr>
                <a:solidFill>
                  <a:srgbClr val="0433FF"/>
                </a:solidFill>
              </a:rPr>
              <a:t>'null'</a:t>
            </a:r>
            <a:r>
              <a:t> %&gt;</a:t>
            </a:r>
            <a:r>
              <a:rPr>
                <a:solidFill>
                  <a:srgbClr val="6F6F6F"/>
                </a:solidFill>
              </a:rPr>
              <a:t>;</a:t>
            </a:r>
          </a:p>
          <a:p>
            <a:pPr defTabSz="457200">
              <a:defRPr sz="1100">
                <a:solidFill>
                  <a:srgbClr val="B4261A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>
                <a:solidFill>
                  <a:srgbClr val="0433FF"/>
                </a:solidFill>
              </a:rPr>
              <a:t>&lt;/</a:t>
            </a:r>
            <a:r>
              <a:t>script</a:t>
            </a:r>
            <a:r>
              <a:rPr>
                <a:solidFill>
                  <a:srgbClr val="0433FF"/>
                </a:solidFill>
              </a:rPr>
              <a:t>&gt;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Базовые классы для ExtJs</a:t>
            </a:r>
          </a:p>
        </p:txBody>
      </p:sp>
      <p:pic>
        <p:nvPicPr>
          <p:cNvPr id="10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659" y="2162945"/>
            <a:ext cx="6318682" cy="4212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Базовые классы для ExtJs</a:t>
            </a:r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1075109" y="2583209"/>
            <a:ext cx="6993782" cy="442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Классы для создания таблицы с набором CRUD-операций</a:t>
            </a:r>
          </a:p>
        </p:txBody>
      </p:sp>
      <p:pic>
        <p:nvPicPr>
          <p:cNvPr id="111" name="таблица с CRU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3750" y="3187700"/>
            <a:ext cx="5016500" cy="309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Базовые классы для ExtJs</a:t>
            </a:r>
          </a:p>
        </p:txBody>
      </p:sp>
      <p:sp>
        <p:nvSpPr>
          <p:cNvPr id="114" name="Shape 114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 marL="200526" indent="-200526"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Классы для работы с master-detail</a:t>
            </a:r>
          </a:p>
          <a:p>
            <a:pPr marL="200526" indent="-200526"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Классы для работы с древовидными структурами</a:t>
            </a:r>
          </a:p>
          <a:p>
            <a:pPr marL="200526" indent="-200526"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Расширения платформы</a:t>
            </a:r>
          </a:p>
          <a:p>
            <a:pPr marL="200526" indent="-200526"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И многое другое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/>
          <a:p>
            <a:pPr lvl="1"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Начало</a:t>
            </a:r>
          </a:p>
          <a:p>
            <a:pPr lvl="1"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«Толстый» клиент в основе всех процессов</a:t>
            </a:r>
          </a:p>
        </p:txBody>
      </p:sp>
      <p:pic>
        <p:nvPicPr>
          <p:cNvPr id="4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5350" y="2501900"/>
            <a:ext cx="4813300" cy="18542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457200" y="4719637"/>
            <a:ext cx="82296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lvl="1" indent="0" algn="ctr"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Вся бизнес-логика в СУБД</a:t>
            </a:r>
          </a:p>
          <a:p>
            <a:pPr lvl="1" indent="0" algn="ctr"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(хранимые процедуры, триггеры и т.д.)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Система авторизации</a:t>
            </a:r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Имеющиеся системы авторизации CanCan, CanCanCan - тяжеловесные, не удовлетворяют имеющиеся запросы, иногда прекращают развиваться и поддерживаться.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Система авторизации</a:t>
            </a:r>
          </a:p>
        </p:txBody>
      </p:sp>
      <p:pic>
        <p:nvPicPr>
          <p:cNvPr id="12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8651" y="2273432"/>
            <a:ext cx="6386698" cy="3168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Система авторизации</a:t>
            </a:r>
          </a:p>
        </p:txBody>
      </p:sp>
      <p:pic>
        <p:nvPicPr>
          <p:cNvPr id="1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391" y="2289958"/>
            <a:ext cx="6029218" cy="3761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Система авторизации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Пишем свою систему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Правила хранятся в СУБД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Правила модифицируются с помощью любых удобных пользовательских интерфейсов или скриптов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Для проверки прав доступа используется анализ пути и метода запроса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Много контроллеров</a:t>
            </a:r>
          </a:p>
        </p:txBody>
      </p:sp>
      <p:pic>
        <p:nvPicPr>
          <p:cNvPr id="12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803" y="2126256"/>
            <a:ext cx="8020394" cy="4274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Один контроллер</a:t>
            </a:r>
          </a:p>
        </p:txBody>
      </p:sp>
      <p:pic>
        <p:nvPicPr>
          <p:cNvPr id="13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068" y="2231636"/>
            <a:ext cx="7655864" cy="4080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Универсальный REST API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 marL="305180" indent="-305180" defTabSz="813816">
              <a:spcBef>
                <a:spcPts val="400"/>
              </a:spcBef>
              <a:buChar char="•"/>
              <a:defRPr sz="177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Предоставляет доступ к моделям с использованием REST</a:t>
            </a:r>
          </a:p>
          <a:p>
            <a:pPr marL="305180" indent="-305180" defTabSz="813816">
              <a:spcBef>
                <a:spcPts val="400"/>
              </a:spcBef>
              <a:buChar char="•"/>
              <a:defRPr sz="177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Для поиска используется ransack (использование предикатов, возможность доступа к scope-ам)</a:t>
            </a:r>
          </a:p>
          <a:p>
            <a:pPr marL="305180" indent="-305180" defTabSz="813816">
              <a:spcBef>
                <a:spcPts val="400"/>
              </a:spcBef>
              <a:buChar char="•"/>
              <a:defRPr sz="177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Простое создание, изменение и удаление записей</a:t>
            </a:r>
          </a:p>
          <a:p>
            <a:pPr marL="305180" indent="-305180" defTabSz="813816">
              <a:spcBef>
                <a:spcPts val="400"/>
              </a:spcBef>
              <a:buChar char="•"/>
              <a:defRPr sz="177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Работа с использованием json и xml-форматов, можно добавлять другие форматы</a:t>
            </a:r>
          </a:p>
          <a:p>
            <a:pPr marL="305180" indent="-305180" defTabSz="813816">
              <a:spcBef>
                <a:spcPts val="400"/>
              </a:spcBef>
              <a:buChar char="•"/>
              <a:defRPr sz="177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Ограничение списка колонок</a:t>
            </a:r>
          </a:p>
          <a:p>
            <a:pPr marL="305180" indent="-305180" defTabSz="813816">
              <a:spcBef>
                <a:spcPts val="400"/>
              </a:spcBef>
              <a:buChar char="•"/>
              <a:defRPr sz="177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Выдача как целиком всех данных, так и возможность разбиения по страницам</a:t>
            </a:r>
          </a:p>
          <a:p>
            <a:pPr marL="305180" indent="-305180" defTabSz="813816">
              <a:spcBef>
                <a:spcPts val="400"/>
              </a:spcBef>
              <a:buChar char="•"/>
              <a:defRPr sz="1779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Возможность использования в любом приложении и с любыми клиентами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Итоги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Количество rails-контроллеров сократилось более чем на треть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Порог входа в проект для новых разработчиков снизился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Процесс разработки ускорился в разы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Немного про тестирование</a:t>
            </a:r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Тестирование - это хорошо. Но как делать это в наших условиях?</a:t>
            </a:r>
          </a:p>
        </p:txBody>
      </p:sp>
      <p:pic>
        <p:nvPicPr>
          <p:cNvPr id="14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4589" y="2246647"/>
            <a:ext cx="4894822" cy="3100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Тестирование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Ручное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Javascript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rack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эмуляция браузера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/>
          <a:p>
            <a:pPr defTabSz="740663">
              <a:defRPr b="1" sz="226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Рядом появляется маленькая трехзвенная система на RubyOnRails.</a:t>
            </a:r>
          </a:p>
          <a:p>
            <a:pPr defTabSz="740663">
              <a:defRPr b="1" sz="226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Пока что все еще хорошо.</a:t>
            </a:r>
          </a:p>
        </p:txBody>
      </p:sp>
      <p:pic>
        <p:nvPicPr>
          <p:cNvPr id="4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1700" y="2343150"/>
            <a:ext cx="4800600" cy="410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Автоматизированное тестирование</a:t>
            </a:r>
          </a:p>
        </p:txBody>
      </p:sp>
      <p:pic>
        <p:nvPicPr>
          <p:cNvPr id="14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053" y="2162692"/>
            <a:ext cx="6029894" cy="4239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Автоматизированное тестирование</a:t>
            </a:r>
          </a:p>
        </p:txBody>
      </p:sp>
      <p:pic>
        <p:nvPicPr>
          <p:cNvPr id="1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310" y="2107175"/>
            <a:ext cx="4607380" cy="4407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Автоматизированное тестирование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Capybara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Unicorn для ускорения тестирования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СУБД наполняем данными тестовыми данными перед началом всего набора тестов, очищаем - после всего набора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В будущем</a:t>
            </a:r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Ищем дополнительные возможности для уменьшения количества исходного кода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Повышаем модульность системы, выделяя библиотеки и сервисы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Ищем возможность создания интерфейсов по понятному пользователю словесному описанию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Спасибо за внимание</a:t>
            </a:r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Время для вопросов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Проект на RubyOnRails растет</a:t>
            </a:r>
          </a:p>
        </p:txBody>
      </p:sp>
      <p:sp>
        <p:nvSpPr>
          <p:cNvPr id="51" name="Shape 51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Сначала в проекте реализуется только то, что невозможно реализовать имеющимися средствами разработки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Постепенно количество окон увеличивается</a:t>
            </a:r>
          </a:p>
          <a:p>
            <a:pPr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Сложность интерфейсов растет</a:t>
            </a:r>
          </a:p>
          <a:p>
            <a:pPr marL="0" indent="0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0" indent="0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Появляется необходимость создания богатых пользовательских интерфейсов. КАК ЭТО ДЕЛАТЬ?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Javascript-приложения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xfrm>
            <a:off x="457200" y="2708275"/>
            <a:ext cx="8229600" cy="316865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jQuery? Prototype? - хорошо для начала, но код очень быстро начинает напоминать спагетти</a:t>
            </a:r>
          </a:p>
          <a:p>
            <a:pPr marL="0" indent="0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0" indent="0">
              <a:spcBef>
                <a:spcPts val="400"/>
              </a:spcBef>
              <a:buSzTx/>
              <a:buNone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Выход - фреймворки, совмещающие приемы для упрощения работы с данными и большой набор элементов интерфейса (Dojo, kendo, ExtJs и т.д.)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457200" y="9477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ExtJs 4 + Rails</a:t>
            </a:r>
          </a:p>
        </p:txBody>
      </p:sp>
      <p:pic>
        <p:nvPicPr>
          <p:cNvPr id="5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550" y="1867320"/>
            <a:ext cx="8363050" cy="4210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Какую выбрать архитектуру? Gems.</a:t>
            </a:r>
          </a:p>
        </p:txBody>
      </p:sp>
      <p:pic>
        <p:nvPicPr>
          <p:cNvPr id="6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398" y="2187158"/>
            <a:ext cx="7741204" cy="4169192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5537200" y="3401357"/>
            <a:ext cx="2313534" cy="830016"/>
          </a:xfrm>
          <a:prstGeom prst="rect">
            <a:avLst/>
          </a:prstGeom>
          <a:solidFill>
            <a:srgbClr val="FFFFFF">
              <a:alpha val="558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4000">
                <a:solidFill>
                  <a:srgbClr val="C9406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ExtJs 5</a:t>
            </a:r>
          </a:p>
        </p:txBody>
      </p:sp>
      <p:sp>
        <p:nvSpPr>
          <p:cNvPr id="62" name="Shape 62"/>
          <p:cNvSpPr/>
          <p:nvPr/>
        </p:nvSpPr>
        <p:spPr>
          <a:xfrm>
            <a:off x="2349500" y="4580647"/>
            <a:ext cx="3232944" cy="83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4000">
                <a:solidFill>
                  <a:srgbClr val="FDFEFE"/>
                </a:solidFill>
                <a:effectLst>
                  <a:outerShdw sx="100000" sy="100000" kx="0" ky="0" algn="b" rotWithShape="0" blurRad="101600" dist="101600" dir="336000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extjs4-rails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Какую выбрать архитектуру? Gems.</a:t>
            </a:r>
          </a:p>
        </p:txBody>
      </p:sp>
      <p:pic>
        <p:nvPicPr>
          <p:cNvPr id="6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398" y="2187158"/>
            <a:ext cx="7741204" cy="4169192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5537200" y="3401357"/>
            <a:ext cx="2313534" cy="830016"/>
          </a:xfrm>
          <a:prstGeom prst="rect">
            <a:avLst/>
          </a:prstGeom>
          <a:solidFill>
            <a:srgbClr val="FFFFFF">
              <a:alpha val="558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4000">
                <a:solidFill>
                  <a:srgbClr val="C9406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ExtJs 6</a:t>
            </a:r>
          </a:p>
        </p:txBody>
      </p:sp>
      <p:sp>
        <p:nvSpPr>
          <p:cNvPr id="67" name="Shape 67"/>
          <p:cNvSpPr/>
          <p:nvPr/>
        </p:nvSpPr>
        <p:spPr>
          <a:xfrm>
            <a:off x="2971800" y="4580647"/>
            <a:ext cx="2005211" cy="83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4000">
                <a:solidFill>
                  <a:srgbClr val="FDFEFE"/>
                </a:solidFill>
                <a:effectLst>
                  <a:outerShdw sx="100000" sy="100000" kx="0" ky="0" algn="b" rotWithShape="0" blurRad="101600" dist="101600" dir="336000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netzke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Какую выбрать архитектуру?</a:t>
            </a:r>
          </a:p>
        </p:txBody>
      </p:sp>
      <p:pic>
        <p:nvPicPr>
          <p:cNvPr id="7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14263" y="2183047"/>
            <a:ext cx="3515474" cy="431935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3707650" y="4282369"/>
            <a:ext cx="1728700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ExtJs</a:t>
            </a:r>
          </a:p>
          <a:p>
            <a:pPr algn="ctr"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gems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Оформление по умолчанию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Оформление по умолчанию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Оформление по умолчанию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Оформление по умолчанию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