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87" r:id="rId17"/>
    <p:sldId id="271" r:id="rId18"/>
    <p:sldId id="272" r:id="rId19"/>
    <p:sldId id="286" r:id="rId20"/>
    <p:sldId id="288" r:id="rId21"/>
    <p:sldId id="292" r:id="rId22"/>
    <p:sldId id="293" r:id="rId23"/>
    <p:sldId id="294" r:id="rId24"/>
    <p:sldId id="295" r:id="rId25"/>
    <p:sldId id="289" r:id="rId26"/>
    <p:sldId id="296" r:id="rId27"/>
    <p:sldId id="297" r:id="rId28"/>
    <p:sldId id="290" r:id="rId29"/>
    <p:sldId id="273" r:id="rId30"/>
    <p:sldId id="274" r:id="rId31"/>
    <p:sldId id="298" r:id="rId32"/>
    <p:sldId id="307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291" r:id="rId41"/>
    <p:sldId id="306" r:id="rId42"/>
    <p:sldId id="275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3"/>
    <p:restoredTop sz="81561"/>
  </p:normalViewPr>
  <p:slideViewPr>
    <p:cSldViewPr>
      <p:cViewPr>
        <p:scale>
          <a:sx n="100" d="100"/>
          <a:sy n="100" d="100"/>
        </p:scale>
        <p:origin x="63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6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Логика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Redis</c:v>
                </c:pt>
                <c:pt idx="1">
                  <c:v>Memcached</c:v>
                </c:pt>
                <c:pt idx="2">
                  <c:v>Memory store</c:v>
                </c:pt>
                <c:pt idx="3">
                  <c:v>File store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50.0</c:v>
                </c:pt>
                <c:pt idx="1">
                  <c:v>50.0</c:v>
                </c:pt>
                <c:pt idx="2">
                  <c:v>5.0</c:v>
                </c:pt>
                <c:pt idx="3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Рендеринг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Redis</c:v>
                </c:pt>
                <c:pt idx="1">
                  <c:v>Memcached</c:v>
                </c:pt>
                <c:pt idx="2">
                  <c:v>Memory store</c:v>
                </c:pt>
                <c:pt idx="3">
                  <c:v>File store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88590048"/>
        <c:axId val="-2088573344"/>
      </c:barChart>
      <c:catAx>
        <c:axId val="-208859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8573344"/>
        <c:crosses val="autoZero"/>
        <c:auto val="1"/>
        <c:lblAlgn val="ctr"/>
        <c:lblOffset val="100"/>
        <c:noMultiLvlLbl val="0"/>
      </c:catAx>
      <c:valAx>
        <c:axId val="-2088573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85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per request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Memcached</c:v>
                </c:pt>
                <c:pt idx="1">
                  <c:v>Memory store</c:v>
                </c:pt>
                <c:pt idx="2">
                  <c:v>File store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732.535</c:v>
                </c:pt>
                <c:pt idx="1">
                  <c:v>127.544</c:v>
                </c:pt>
                <c:pt idx="2">
                  <c:v>991.583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Longest request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Memcached</c:v>
                </c:pt>
                <c:pt idx="1">
                  <c:v>Memory store</c:v>
                </c:pt>
                <c:pt idx="2">
                  <c:v>File store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964.0</c:v>
                </c:pt>
                <c:pt idx="1">
                  <c:v>158.0</c:v>
                </c:pt>
                <c:pt idx="2">
                  <c:v>1135.0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1028176"/>
        <c:axId val="-2091785440"/>
      </c:barChart>
      <c:catAx>
        <c:axId val="-2091028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785440"/>
        <c:crosses val="autoZero"/>
        <c:auto val="1"/>
        <c:lblAlgn val="ctr"/>
        <c:lblOffset val="100"/>
        <c:noMultiLvlLbl val="0"/>
      </c:catAx>
      <c:valAx>
        <c:axId val="-2091785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02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27FC3-1A49-2B49-8045-567A6E7DAE28}" type="doc">
      <dgm:prSet loTypeId="urn:microsoft.com/office/officeart/2005/8/layout/process1" loCatId="" qsTypeId="urn:microsoft.com/office/officeart/2005/8/quickstyle/simple1" qsCatId="simple" csTypeId="urn:microsoft.com/office/officeart/2005/8/colors/accent0_1" csCatId="mainScheme" phldr="1"/>
      <dgm:spPr/>
    </dgm:pt>
    <dgm:pt modelId="{3B6CC3C6-FAA0-F148-8D9C-03BD38FEF6BC}">
      <dgm:prSet phldrT="[Текст]"/>
      <dgm:spPr/>
      <dgm:t>
        <a:bodyPr/>
        <a:lstStyle/>
        <a:p>
          <a:r>
            <a:rPr lang="en-US" dirty="0" smtClean="0"/>
            <a:t>CMS</a:t>
          </a:r>
          <a:endParaRPr lang="ru-RU" dirty="0"/>
        </a:p>
      </dgm:t>
    </dgm:pt>
    <dgm:pt modelId="{8B83DD56-98E3-4844-ADA2-32C69701AEAE}" type="parTrans" cxnId="{EDE0EE93-0F99-7544-B6FE-9F75AF9FA481}">
      <dgm:prSet/>
      <dgm:spPr/>
      <dgm:t>
        <a:bodyPr/>
        <a:lstStyle/>
        <a:p>
          <a:endParaRPr lang="ru-RU"/>
        </a:p>
      </dgm:t>
    </dgm:pt>
    <dgm:pt modelId="{18BE49C6-7C03-DF45-9ABD-9A6602D5662F}" type="sibTrans" cxnId="{EDE0EE93-0F99-7544-B6FE-9F75AF9FA481}">
      <dgm:prSet/>
      <dgm:spPr/>
      <dgm:t>
        <a:bodyPr/>
        <a:lstStyle/>
        <a:p>
          <a:endParaRPr lang="ru-RU"/>
        </a:p>
      </dgm:t>
    </dgm:pt>
    <dgm:pt modelId="{A3F9B2DF-4639-5D4B-BC33-8D5119720052}">
      <dgm:prSet phldrT="[Текст]"/>
      <dgm:spPr/>
      <dgm:t>
        <a:bodyPr/>
        <a:lstStyle/>
        <a:p>
          <a:r>
            <a:rPr lang="ru-RU" dirty="0" smtClean="0"/>
            <a:t>Сайт</a:t>
          </a:r>
          <a:endParaRPr lang="ru-RU" dirty="0"/>
        </a:p>
      </dgm:t>
    </dgm:pt>
    <dgm:pt modelId="{38021D2D-3631-D143-AF3B-7C625E167CEB}" type="parTrans" cxnId="{B933E27B-4B61-B646-BA20-C2D539C0E707}">
      <dgm:prSet/>
      <dgm:spPr/>
      <dgm:t>
        <a:bodyPr/>
        <a:lstStyle/>
        <a:p>
          <a:endParaRPr lang="ru-RU"/>
        </a:p>
      </dgm:t>
    </dgm:pt>
    <dgm:pt modelId="{7CAC6236-8192-544D-9C10-8073716E3801}" type="sibTrans" cxnId="{B933E27B-4B61-B646-BA20-C2D539C0E707}">
      <dgm:prSet/>
      <dgm:spPr/>
      <dgm:t>
        <a:bodyPr/>
        <a:lstStyle/>
        <a:p>
          <a:endParaRPr lang="ru-RU"/>
        </a:p>
      </dgm:t>
    </dgm:pt>
    <dgm:pt modelId="{71D15D15-23E9-454B-8B25-F9F2860A8D97}">
      <dgm:prSet phldrT="[Текст]"/>
      <dgm:spPr/>
      <dgm:t>
        <a:bodyPr/>
        <a:lstStyle/>
        <a:p>
          <a:r>
            <a:rPr lang="ru-RU" dirty="0" smtClean="0"/>
            <a:t>Обновляется материал</a:t>
          </a:r>
          <a:endParaRPr lang="ru-RU" dirty="0"/>
        </a:p>
      </dgm:t>
    </dgm:pt>
    <dgm:pt modelId="{4C1C7FF6-EDF4-DC41-984A-7F2AB3A1B578}" type="parTrans" cxnId="{14252007-8A0F-4E4E-BC47-8BFD849A8CDE}">
      <dgm:prSet/>
      <dgm:spPr/>
      <dgm:t>
        <a:bodyPr/>
        <a:lstStyle/>
        <a:p>
          <a:endParaRPr lang="ru-RU"/>
        </a:p>
      </dgm:t>
    </dgm:pt>
    <dgm:pt modelId="{D9BE1548-E72D-1B4B-BB0A-E91D3532443F}" type="sibTrans" cxnId="{14252007-8A0F-4E4E-BC47-8BFD849A8CDE}">
      <dgm:prSet/>
      <dgm:spPr/>
      <dgm:t>
        <a:bodyPr/>
        <a:lstStyle/>
        <a:p>
          <a:endParaRPr lang="ru-RU"/>
        </a:p>
      </dgm:t>
    </dgm:pt>
    <dgm:pt modelId="{827B7CB9-54C1-744B-AD68-6EB22666530D}">
      <dgm:prSet phldrT="[Текст]"/>
      <dgm:spPr/>
      <dgm:t>
        <a:bodyPr/>
        <a:lstStyle/>
        <a:p>
          <a:r>
            <a:rPr lang="ru-RU" dirty="0" smtClean="0"/>
            <a:t>Срабатывает триггер</a:t>
          </a:r>
          <a:endParaRPr lang="ru-RU" dirty="0"/>
        </a:p>
      </dgm:t>
    </dgm:pt>
    <dgm:pt modelId="{FF7D31D0-18F8-D64A-B392-DF67D41AC1D8}" type="parTrans" cxnId="{99AE9ED0-5EF6-F944-8BB5-A34610D288EB}">
      <dgm:prSet/>
      <dgm:spPr/>
      <dgm:t>
        <a:bodyPr/>
        <a:lstStyle/>
        <a:p>
          <a:endParaRPr lang="ru-RU"/>
        </a:p>
      </dgm:t>
    </dgm:pt>
    <dgm:pt modelId="{351DCFA1-52CC-8B4F-B9FA-1BDA2975002A}" type="sibTrans" cxnId="{99AE9ED0-5EF6-F944-8BB5-A34610D288EB}">
      <dgm:prSet/>
      <dgm:spPr/>
      <dgm:t>
        <a:bodyPr/>
        <a:lstStyle/>
        <a:p>
          <a:endParaRPr lang="ru-RU"/>
        </a:p>
      </dgm:t>
    </dgm:pt>
    <dgm:pt modelId="{4AD926B0-244D-724C-94FE-93097DBBB821}">
      <dgm:prSet phldrT="[Текст]"/>
      <dgm:spPr/>
      <dgm:t>
        <a:bodyPr/>
        <a:lstStyle/>
        <a:p>
          <a:r>
            <a:rPr lang="en-US" dirty="0" smtClean="0"/>
            <a:t>HTTP DELETE</a:t>
          </a:r>
          <a:br>
            <a:rPr lang="en-US" dirty="0" smtClean="0"/>
          </a:br>
          <a:r>
            <a:rPr lang="en-US" dirty="0" smtClean="0"/>
            <a:t>/</a:t>
          </a:r>
          <a:r>
            <a:rPr lang="en-US" dirty="0" err="1" smtClean="0"/>
            <a:t>api</a:t>
          </a:r>
          <a:r>
            <a:rPr lang="en-US" dirty="0" smtClean="0"/>
            <a:t>/cache/topic/#{slug}</a:t>
          </a:r>
          <a:endParaRPr lang="ru-RU" dirty="0"/>
        </a:p>
      </dgm:t>
    </dgm:pt>
    <dgm:pt modelId="{A7450110-A0D1-964C-B438-173228B2D146}" type="parTrans" cxnId="{BEBE92B9-44F1-DB49-A0C2-41D597DD92E1}">
      <dgm:prSet/>
      <dgm:spPr/>
      <dgm:t>
        <a:bodyPr/>
        <a:lstStyle/>
        <a:p>
          <a:endParaRPr lang="ru-RU"/>
        </a:p>
      </dgm:t>
    </dgm:pt>
    <dgm:pt modelId="{7ACFF273-E5A6-8D42-8AD7-249C73DB2153}" type="sibTrans" cxnId="{BEBE92B9-44F1-DB49-A0C2-41D597DD92E1}">
      <dgm:prSet/>
      <dgm:spPr/>
      <dgm:t>
        <a:bodyPr/>
        <a:lstStyle/>
        <a:p>
          <a:endParaRPr lang="ru-RU"/>
        </a:p>
      </dgm:t>
    </dgm:pt>
    <dgm:pt modelId="{8F5F6A4D-57FD-E34B-AF1E-15FD1A4D8B18}">
      <dgm:prSet phldrT="[Текст]"/>
      <dgm:spPr/>
      <dgm:t>
        <a:bodyPr/>
        <a:lstStyle/>
        <a:p>
          <a:r>
            <a:rPr lang="ru-RU" dirty="0" smtClean="0"/>
            <a:t>Получение </a:t>
          </a:r>
          <a:r>
            <a:rPr lang="en-US" dirty="0" smtClean="0"/>
            <a:t>DELETE </a:t>
          </a:r>
          <a:r>
            <a:rPr lang="ru-RU" dirty="0" smtClean="0"/>
            <a:t>запроса</a:t>
          </a:r>
          <a:endParaRPr lang="ru-RU" dirty="0"/>
        </a:p>
      </dgm:t>
    </dgm:pt>
    <dgm:pt modelId="{0F274B9C-DA6F-264F-B73F-E2C3E22F324A}" type="parTrans" cxnId="{34921B3F-4618-D845-96CC-A1A471D8629F}">
      <dgm:prSet/>
      <dgm:spPr/>
      <dgm:t>
        <a:bodyPr/>
        <a:lstStyle/>
        <a:p>
          <a:endParaRPr lang="ru-RU"/>
        </a:p>
      </dgm:t>
    </dgm:pt>
    <dgm:pt modelId="{14474F30-45C8-A649-8B5F-76193D55E485}" type="sibTrans" cxnId="{34921B3F-4618-D845-96CC-A1A471D8629F}">
      <dgm:prSet/>
      <dgm:spPr/>
      <dgm:t>
        <a:bodyPr/>
        <a:lstStyle/>
        <a:p>
          <a:endParaRPr lang="ru-RU"/>
        </a:p>
      </dgm:t>
    </dgm:pt>
    <dgm:pt modelId="{E40A643F-AB92-3B4C-B1A1-1531628EB1EB}">
      <dgm:prSet phldrT="[Текст]"/>
      <dgm:spPr/>
      <dgm:t>
        <a:bodyPr/>
        <a:lstStyle/>
        <a:p>
          <a:r>
            <a:rPr lang="ru-RU" dirty="0" smtClean="0"/>
            <a:t>Удаление кэша, связанного с типом объекта (</a:t>
          </a:r>
          <a:r>
            <a:rPr lang="en-US" dirty="0" smtClean="0"/>
            <a:t>topic) </a:t>
          </a:r>
          <a:r>
            <a:rPr lang="ru-RU" dirty="0" smtClean="0"/>
            <a:t>и его коротким </a:t>
          </a:r>
          <a:r>
            <a:rPr lang="ru-RU" dirty="0" err="1" smtClean="0"/>
            <a:t>урлом</a:t>
          </a:r>
          <a:r>
            <a:rPr lang="ru-RU" dirty="0" smtClean="0"/>
            <a:t> (</a:t>
          </a:r>
          <a:r>
            <a:rPr lang="en-US" dirty="0" smtClean="0"/>
            <a:t>slug)</a:t>
          </a:r>
          <a:endParaRPr lang="ru-RU" dirty="0"/>
        </a:p>
      </dgm:t>
    </dgm:pt>
    <dgm:pt modelId="{4988FD9E-1E07-9E44-A8DE-DFD0786EEBB0}" type="parTrans" cxnId="{FBA0659F-14B2-2349-8F97-67D2173A2FC5}">
      <dgm:prSet/>
      <dgm:spPr/>
      <dgm:t>
        <a:bodyPr/>
        <a:lstStyle/>
        <a:p>
          <a:endParaRPr lang="ru-RU"/>
        </a:p>
      </dgm:t>
    </dgm:pt>
    <dgm:pt modelId="{CF62B581-BF55-ED41-8F1D-AA2A1F9E94A7}" type="sibTrans" cxnId="{FBA0659F-14B2-2349-8F97-67D2173A2FC5}">
      <dgm:prSet/>
      <dgm:spPr/>
      <dgm:t>
        <a:bodyPr/>
        <a:lstStyle/>
        <a:p>
          <a:endParaRPr lang="ru-RU"/>
        </a:p>
      </dgm:t>
    </dgm:pt>
    <dgm:pt modelId="{2062A21D-27EC-7847-B856-DC81CB08FB7D}" type="pres">
      <dgm:prSet presAssocID="{69A27FC3-1A49-2B49-8045-567A6E7DAE28}" presName="Name0" presStyleCnt="0">
        <dgm:presLayoutVars>
          <dgm:dir/>
          <dgm:resizeHandles val="exact"/>
        </dgm:presLayoutVars>
      </dgm:prSet>
      <dgm:spPr/>
    </dgm:pt>
    <dgm:pt modelId="{B368691F-90C4-3243-B5B4-F82D6BCCB3FF}" type="pres">
      <dgm:prSet presAssocID="{3B6CC3C6-FAA0-F148-8D9C-03BD38FEF6B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A468C-903A-0C4B-9DAE-8A9441EA36CE}" type="pres">
      <dgm:prSet presAssocID="{18BE49C6-7C03-DF45-9ABD-9A6602D5662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C81F02A-D6EF-114E-94D1-1E7AE54A2FA5}" type="pres">
      <dgm:prSet presAssocID="{18BE49C6-7C03-DF45-9ABD-9A6602D5662F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EA6EA408-33DD-E64A-AE25-AF12BC6B654A}" type="pres">
      <dgm:prSet presAssocID="{A3F9B2DF-4639-5D4B-BC33-8D511972005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0EE93-0F99-7544-B6FE-9F75AF9FA481}" srcId="{69A27FC3-1A49-2B49-8045-567A6E7DAE28}" destId="{3B6CC3C6-FAA0-F148-8D9C-03BD38FEF6BC}" srcOrd="0" destOrd="0" parTransId="{8B83DD56-98E3-4844-ADA2-32C69701AEAE}" sibTransId="{18BE49C6-7C03-DF45-9ABD-9A6602D5662F}"/>
    <dgm:cxn modelId="{34921B3F-4618-D845-96CC-A1A471D8629F}" srcId="{A3F9B2DF-4639-5D4B-BC33-8D5119720052}" destId="{8F5F6A4D-57FD-E34B-AF1E-15FD1A4D8B18}" srcOrd="0" destOrd="0" parTransId="{0F274B9C-DA6F-264F-B73F-E2C3E22F324A}" sibTransId="{14474F30-45C8-A649-8B5F-76193D55E485}"/>
    <dgm:cxn modelId="{77456670-86A3-7045-A831-246540006770}" type="presOf" srcId="{3B6CC3C6-FAA0-F148-8D9C-03BD38FEF6BC}" destId="{B368691F-90C4-3243-B5B4-F82D6BCCB3FF}" srcOrd="0" destOrd="0" presId="urn:microsoft.com/office/officeart/2005/8/layout/process1"/>
    <dgm:cxn modelId="{02A16B43-9D50-4C4E-BDF9-59E9C37E8EB2}" type="presOf" srcId="{8F5F6A4D-57FD-E34B-AF1E-15FD1A4D8B18}" destId="{EA6EA408-33DD-E64A-AE25-AF12BC6B654A}" srcOrd="0" destOrd="1" presId="urn:microsoft.com/office/officeart/2005/8/layout/process1"/>
    <dgm:cxn modelId="{FBA0659F-14B2-2349-8F97-67D2173A2FC5}" srcId="{A3F9B2DF-4639-5D4B-BC33-8D5119720052}" destId="{E40A643F-AB92-3B4C-B1A1-1531628EB1EB}" srcOrd="1" destOrd="0" parTransId="{4988FD9E-1E07-9E44-A8DE-DFD0786EEBB0}" sibTransId="{CF62B581-BF55-ED41-8F1D-AA2A1F9E94A7}"/>
    <dgm:cxn modelId="{AC7895AB-7739-EE49-A16C-DD3F68B394B9}" type="presOf" srcId="{E40A643F-AB92-3B4C-B1A1-1531628EB1EB}" destId="{EA6EA408-33DD-E64A-AE25-AF12BC6B654A}" srcOrd="0" destOrd="2" presId="urn:microsoft.com/office/officeart/2005/8/layout/process1"/>
    <dgm:cxn modelId="{99AE9ED0-5EF6-F944-8BB5-A34610D288EB}" srcId="{3B6CC3C6-FAA0-F148-8D9C-03BD38FEF6BC}" destId="{827B7CB9-54C1-744B-AD68-6EB22666530D}" srcOrd="1" destOrd="0" parTransId="{FF7D31D0-18F8-D64A-B392-DF67D41AC1D8}" sibTransId="{351DCFA1-52CC-8B4F-B9FA-1BDA2975002A}"/>
    <dgm:cxn modelId="{4C97F952-86B4-0D4B-9CB8-9398CEF3FE36}" type="presOf" srcId="{71D15D15-23E9-454B-8B25-F9F2860A8D97}" destId="{B368691F-90C4-3243-B5B4-F82D6BCCB3FF}" srcOrd="0" destOrd="1" presId="urn:microsoft.com/office/officeart/2005/8/layout/process1"/>
    <dgm:cxn modelId="{14252007-8A0F-4E4E-BC47-8BFD849A8CDE}" srcId="{3B6CC3C6-FAA0-F148-8D9C-03BD38FEF6BC}" destId="{71D15D15-23E9-454B-8B25-F9F2860A8D97}" srcOrd="0" destOrd="0" parTransId="{4C1C7FF6-EDF4-DC41-984A-7F2AB3A1B578}" sibTransId="{D9BE1548-E72D-1B4B-BB0A-E91D3532443F}"/>
    <dgm:cxn modelId="{E13233DA-8AB5-7249-9865-5DD1B5444E3C}" type="presOf" srcId="{4AD926B0-244D-724C-94FE-93097DBBB821}" destId="{B368691F-90C4-3243-B5B4-F82D6BCCB3FF}" srcOrd="0" destOrd="3" presId="urn:microsoft.com/office/officeart/2005/8/layout/process1"/>
    <dgm:cxn modelId="{DE7758D0-96C0-B843-A4B8-D80746F4FD2B}" type="presOf" srcId="{18BE49C6-7C03-DF45-9ABD-9A6602D5662F}" destId="{E93A468C-903A-0C4B-9DAE-8A9441EA36CE}" srcOrd="0" destOrd="0" presId="urn:microsoft.com/office/officeart/2005/8/layout/process1"/>
    <dgm:cxn modelId="{94A40EC3-4D17-4A48-A692-860C07DFB083}" type="presOf" srcId="{827B7CB9-54C1-744B-AD68-6EB22666530D}" destId="{B368691F-90C4-3243-B5B4-F82D6BCCB3FF}" srcOrd="0" destOrd="2" presId="urn:microsoft.com/office/officeart/2005/8/layout/process1"/>
    <dgm:cxn modelId="{B933E27B-4B61-B646-BA20-C2D539C0E707}" srcId="{69A27FC3-1A49-2B49-8045-567A6E7DAE28}" destId="{A3F9B2DF-4639-5D4B-BC33-8D5119720052}" srcOrd="1" destOrd="0" parTransId="{38021D2D-3631-D143-AF3B-7C625E167CEB}" sibTransId="{7CAC6236-8192-544D-9C10-8073716E3801}"/>
    <dgm:cxn modelId="{61298F99-834E-A144-A8C7-D51172C593B8}" type="presOf" srcId="{69A27FC3-1A49-2B49-8045-567A6E7DAE28}" destId="{2062A21D-27EC-7847-B856-DC81CB08FB7D}" srcOrd="0" destOrd="0" presId="urn:microsoft.com/office/officeart/2005/8/layout/process1"/>
    <dgm:cxn modelId="{5D004866-CDDC-CB41-92D7-DE9DD3E9E934}" type="presOf" srcId="{18BE49C6-7C03-DF45-9ABD-9A6602D5662F}" destId="{CC81F02A-D6EF-114E-94D1-1E7AE54A2FA5}" srcOrd="1" destOrd="0" presId="urn:microsoft.com/office/officeart/2005/8/layout/process1"/>
    <dgm:cxn modelId="{BEBE92B9-44F1-DB49-A0C2-41D597DD92E1}" srcId="{3B6CC3C6-FAA0-F148-8D9C-03BD38FEF6BC}" destId="{4AD926B0-244D-724C-94FE-93097DBBB821}" srcOrd="2" destOrd="0" parTransId="{A7450110-A0D1-964C-B438-173228B2D146}" sibTransId="{7ACFF273-E5A6-8D42-8AD7-249C73DB2153}"/>
    <dgm:cxn modelId="{6913D5C3-8D17-9B42-8B0A-6D1214FB1962}" type="presOf" srcId="{A3F9B2DF-4639-5D4B-BC33-8D5119720052}" destId="{EA6EA408-33DD-E64A-AE25-AF12BC6B654A}" srcOrd="0" destOrd="0" presId="urn:microsoft.com/office/officeart/2005/8/layout/process1"/>
    <dgm:cxn modelId="{F53A52A8-EBCB-F14B-8D6C-DAA58A90CDFB}" type="presParOf" srcId="{2062A21D-27EC-7847-B856-DC81CB08FB7D}" destId="{B368691F-90C4-3243-B5B4-F82D6BCCB3FF}" srcOrd="0" destOrd="0" presId="urn:microsoft.com/office/officeart/2005/8/layout/process1"/>
    <dgm:cxn modelId="{04DB72A8-6BC6-964D-AA62-70E31080D9F8}" type="presParOf" srcId="{2062A21D-27EC-7847-B856-DC81CB08FB7D}" destId="{E93A468C-903A-0C4B-9DAE-8A9441EA36CE}" srcOrd="1" destOrd="0" presId="urn:microsoft.com/office/officeart/2005/8/layout/process1"/>
    <dgm:cxn modelId="{06811BDC-DD9B-C943-9CC8-F34A7F66D5FE}" type="presParOf" srcId="{E93A468C-903A-0C4B-9DAE-8A9441EA36CE}" destId="{CC81F02A-D6EF-114E-94D1-1E7AE54A2FA5}" srcOrd="0" destOrd="0" presId="urn:microsoft.com/office/officeart/2005/8/layout/process1"/>
    <dgm:cxn modelId="{14758C45-6346-7B47-84D5-37989C3A2A76}" type="presParOf" srcId="{2062A21D-27EC-7847-B856-DC81CB08FB7D}" destId="{EA6EA408-33DD-E64A-AE25-AF12BC6B654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8691F-90C4-3243-B5B4-F82D6BCCB3FF}">
      <dsp:nvSpPr>
        <dsp:cNvPr id="0" name=""/>
        <dsp:cNvSpPr/>
      </dsp:nvSpPr>
      <dsp:spPr>
        <a:xfrm>
          <a:off x="1603" y="1006286"/>
          <a:ext cx="3419043" cy="2051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CMS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Обновляется материал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Срабатывает триггер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HTTP DELETE</a:t>
          </a:r>
          <a:br>
            <a:rPr lang="en-US" sz="1800" kern="1200" dirty="0" smtClean="0"/>
          </a:br>
          <a:r>
            <a:rPr lang="en-US" sz="1800" kern="1200" dirty="0" smtClean="0"/>
            <a:t>/</a:t>
          </a:r>
          <a:r>
            <a:rPr lang="en-US" sz="1800" kern="1200" dirty="0" err="1" smtClean="0"/>
            <a:t>api</a:t>
          </a:r>
          <a:r>
            <a:rPr lang="en-US" sz="1800" kern="1200" dirty="0" smtClean="0"/>
            <a:t>/cache/topic/#{slug}</a:t>
          </a:r>
          <a:endParaRPr lang="ru-RU" sz="1800" kern="1200" dirty="0"/>
        </a:p>
      </dsp:txBody>
      <dsp:txXfrm>
        <a:off x="61687" y="1066370"/>
        <a:ext cx="3298875" cy="1931258"/>
      </dsp:txXfrm>
    </dsp:sp>
    <dsp:sp modelId="{E93A468C-903A-0C4B-9DAE-8A9441EA36CE}">
      <dsp:nvSpPr>
        <dsp:cNvPr id="0" name=""/>
        <dsp:cNvSpPr/>
      </dsp:nvSpPr>
      <dsp:spPr>
        <a:xfrm>
          <a:off x="3762551" y="1608038"/>
          <a:ext cx="724837" cy="84792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762551" y="1777622"/>
        <a:ext cx="507386" cy="508754"/>
      </dsp:txXfrm>
    </dsp:sp>
    <dsp:sp modelId="{EA6EA408-33DD-E64A-AE25-AF12BC6B654A}">
      <dsp:nvSpPr>
        <dsp:cNvPr id="0" name=""/>
        <dsp:cNvSpPr/>
      </dsp:nvSpPr>
      <dsp:spPr>
        <a:xfrm>
          <a:off x="4788264" y="1006286"/>
          <a:ext cx="3419043" cy="2051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Сайт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Получение </a:t>
          </a:r>
          <a:r>
            <a:rPr lang="en-US" sz="1800" kern="1200" dirty="0" smtClean="0"/>
            <a:t>DELETE </a:t>
          </a:r>
          <a:r>
            <a:rPr lang="ru-RU" sz="1800" kern="1200" dirty="0" smtClean="0"/>
            <a:t>запроса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Удаление кэша, связанного с типом объекта (</a:t>
          </a:r>
          <a:r>
            <a:rPr lang="en-US" sz="1800" kern="1200" dirty="0" smtClean="0"/>
            <a:t>topic) </a:t>
          </a:r>
          <a:r>
            <a:rPr lang="ru-RU" sz="1800" kern="1200" dirty="0" smtClean="0"/>
            <a:t>и его коротким </a:t>
          </a:r>
          <a:r>
            <a:rPr lang="ru-RU" sz="1800" kern="1200" dirty="0" err="1" smtClean="0"/>
            <a:t>урлом</a:t>
          </a:r>
          <a:r>
            <a:rPr lang="ru-RU" sz="1800" kern="1200" dirty="0" smtClean="0"/>
            <a:t> (</a:t>
          </a:r>
          <a:r>
            <a:rPr lang="en-US" sz="1800" kern="1200" dirty="0" smtClean="0"/>
            <a:t>slug)</a:t>
          </a:r>
          <a:endParaRPr lang="ru-RU" sz="1800" kern="1200" dirty="0"/>
        </a:p>
      </dsp:txBody>
      <dsp:txXfrm>
        <a:off x="4848348" y="1066370"/>
        <a:ext cx="3298875" cy="1931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8E3DC6-1412-5B41-BF40-228CD596E92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9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46846B-3FE1-8044-AD38-8C65099034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73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A4CF7-96DD-B341-BF99-298CF4B49A52}" type="slidenum">
              <a:rPr lang="ru-RU"/>
              <a:pPr/>
              <a:t>1</a:t>
            </a:fld>
            <a:endParaRPr lang="ru-RU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10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11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12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4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13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2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14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01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15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82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16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66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17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18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93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19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68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20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21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22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23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24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25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26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27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28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29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2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8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30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8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31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8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32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91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33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8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34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80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35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3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36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69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37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38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63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39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4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4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2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40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57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41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53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42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0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5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ru-RU" dirty="0" smtClean="0"/>
              <a:t>новых</a:t>
            </a:r>
            <a:r>
              <a:rPr lang="ru-RU" baseline="0" dirty="0" smtClean="0"/>
              <a:t> проектов на </a:t>
            </a:r>
            <a:r>
              <a:rPr lang="en-US" baseline="0" dirty="0" smtClean="0"/>
              <a:t>Ruby </a:t>
            </a:r>
            <a:r>
              <a:rPr lang="ru-RU" baseline="0" dirty="0" smtClean="0"/>
              <a:t>были запущены в 2015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16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6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Представим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стартап</a:t>
            </a:r>
            <a:endParaRPr lang="ru-RU" baseline="0" dirty="0" smtClean="0"/>
          </a:p>
          <a:p>
            <a:r>
              <a:rPr lang="ru-RU" baseline="0" dirty="0" smtClean="0"/>
              <a:t>В </a:t>
            </a:r>
            <a:r>
              <a:rPr lang="ru-RU" baseline="0" dirty="0" err="1" smtClean="0"/>
              <a:t>стартапе</a:t>
            </a:r>
            <a:r>
              <a:rPr lang="ru-RU" baseline="0" dirty="0" smtClean="0"/>
              <a:t> большую часть функций выполняет малое количество людей (</a:t>
            </a:r>
            <a:r>
              <a:rPr lang="ru-RU" baseline="0" dirty="0" err="1" smtClean="0"/>
              <a:t>фаундер</a:t>
            </a:r>
            <a:r>
              <a:rPr lang="ru-RU" baseline="0" dirty="0" smtClean="0"/>
              <a:t> и ко-</a:t>
            </a:r>
            <a:r>
              <a:rPr lang="ru-RU" baseline="0" dirty="0" err="1" smtClean="0"/>
              <a:t>фаундер</a:t>
            </a:r>
            <a:r>
              <a:rPr lang="ru-RU" baseline="0" dirty="0" smtClean="0"/>
              <a:t>)</a:t>
            </a:r>
          </a:p>
          <a:p>
            <a:r>
              <a:rPr lang="ru-RU" baseline="0" dirty="0" smtClean="0"/>
              <a:t>И это помогает быстро развиваться, не отвлекаясь на работу с другими людьми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4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7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Приложение на</a:t>
            </a:r>
            <a:r>
              <a:rPr lang="ru-RU" baseline="0" dirty="0" smtClean="0"/>
              <a:t> рельсах можно также рассматривать как </a:t>
            </a:r>
            <a:r>
              <a:rPr lang="ru-RU" baseline="0" dirty="0" err="1" smtClean="0"/>
              <a:t>стартап</a:t>
            </a:r>
            <a:r>
              <a:rPr lang="ru-RU" baseline="0" dirty="0" smtClean="0"/>
              <a:t>:</a:t>
            </a:r>
          </a:p>
          <a:p>
            <a:r>
              <a:rPr lang="ru-RU" baseline="0" dirty="0" smtClean="0"/>
              <a:t>На этапе, когда требуется введение новых возможностей, приносящих доход бизнесу, гораздо проще быстро спроектировать приложение с помощью </a:t>
            </a:r>
            <a:r>
              <a:rPr lang="en-US" baseline="0" dirty="0" smtClean="0"/>
              <a:t>Ruby on Rails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29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8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Приложение на</a:t>
            </a:r>
            <a:r>
              <a:rPr lang="ru-RU" baseline="0" dirty="0" smtClean="0"/>
              <a:t> рельсах можно также рассматривать как </a:t>
            </a:r>
            <a:r>
              <a:rPr lang="ru-RU" baseline="0" dirty="0" err="1" smtClean="0"/>
              <a:t>стартап</a:t>
            </a:r>
            <a:r>
              <a:rPr lang="ru-RU" baseline="0" dirty="0" smtClean="0"/>
              <a:t>:</a:t>
            </a:r>
          </a:p>
          <a:p>
            <a:r>
              <a:rPr lang="ru-RU" baseline="0" dirty="0" smtClean="0"/>
              <a:t>На этапе, когда требуется введение новых возможностей, приносящих доход бизнесу, гораздо проще быстро спроектировать приложение с помощью </a:t>
            </a:r>
            <a:r>
              <a:rPr lang="en-US" baseline="0" dirty="0" smtClean="0"/>
              <a:t>Ruby on Rails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7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882AB-2559-614D-828B-75E7EEE507F5}" type="slidenum">
              <a:rPr lang="ru-RU"/>
              <a:pPr/>
              <a:t>9</a:t>
            </a:fld>
            <a:endParaRPr 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9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3CFC6-EA4F-9242-8056-E762BEF17AE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57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EF471-9840-124E-8F12-219711A16FB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8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3BD95-106B-5445-B661-2B41621242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6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D0109-7C1E-F443-B318-DA637B7AF4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21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6CC20-B96F-764C-961D-A153B8E314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2710A-C2E9-2C4E-972D-6D800C7702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5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10D51-8CE5-5345-B754-5CD25DD26FB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9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EE7C-08C8-CA48-8707-1FA3FDBBFEA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8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604FA-1E0C-8547-88D2-2C8AA09E600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C3041-2D72-2446-96A4-A3D490DF47F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2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7EC64-1A8D-7F42-8088-A140E934BF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1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27F5E8-2536-FE49-9B0B-6A6B6A1AF34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dmitryzuev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hr@rambler-co.ru" TargetMode="External"/><Relationship Id="rId4" Type="http://schemas.openxmlformats.org/officeDocument/2006/relationships/hyperlink" Target="http://rambler-co.ru/job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1944688"/>
          </a:xfrm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</a:rPr>
              <a:t>Кэширование средствами </a:t>
            </a:r>
            <a:r>
              <a:rPr lang="ru-RU" sz="4000" dirty="0" err="1" smtClean="0">
                <a:solidFill>
                  <a:schemeClr val="bg1"/>
                </a:solidFill>
              </a:rPr>
              <a:t>Rails</a:t>
            </a:r>
            <a:r>
              <a:rPr lang="ru-RU" sz="4000" dirty="0" smtClean="0">
                <a:solidFill>
                  <a:schemeClr val="bg1"/>
                </a:solidFill>
              </a:rPr>
              <a:t> проектов с архитектурой CQRS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79713"/>
            <a:ext cx="7775575" cy="865187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</a:rPr>
              <a:t>Дмитрий Зуев,</a:t>
            </a:r>
            <a:r>
              <a:rPr lang="en-US" sz="1800" dirty="0" smtClean="0">
                <a:solidFill>
                  <a:schemeClr val="bg1"/>
                </a:solidFill>
              </a:rPr>
              <a:t> Ruby </a:t>
            </a:r>
            <a:r>
              <a:rPr lang="ru-RU" sz="1800" dirty="0" smtClean="0">
                <a:solidFill>
                  <a:schemeClr val="bg1"/>
                </a:solidFill>
              </a:rPr>
              <a:t>разработчик в </a:t>
            </a:r>
            <a:r>
              <a:rPr lang="en-US" sz="1800" dirty="0" err="1" smtClean="0">
                <a:solidFill>
                  <a:schemeClr val="bg1"/>
                </a:solidFill>
              </a:rPr>
              <a:t>Rambler&amp;Co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17 июня 2016 г.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Разделение на уровне приложения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41148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latin typeface="Trebuchet MS" charset="0"/>
              </a:rPr>
              <a:t>CMS</a:t>
            </a:r>
            <a:endParaRPr lang="ru-RU" sz="2800" b="1" dirty="0" smtClean="0">
              <a:latin typeface="Trebuchet MS" charset="0"/>
            </a:endParaRPr>
          </a:p>
          <a:p>
            <a:pPr marL="0" indent="0">
              <a:buNone/>
            </a:pPr>
            <a:endParaRPr lang="en-US" sz="2000" b="1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Внутренний инструмент</a:t>
            </a:r>
          </a:p>
          <a:p>
            <a:r>
              <a:rPr lang="ru-RU" sz="2000" dirty="0" smtClean="0">
                <a:latin typeface="Trebuchet MS" charset="0"/>
              </a:rPr>
              <a:t>Нагрузки пиковые</a:t>
            </a:r>
          </a:p>
          <a:p>
            <a:r>
              <a:rPr lang="ru-RU" sz="2000" dirty="0" smtClean="0">
                <a:latin typeface="Trebuchet MS" charset="0"/>
              </a:rPr>
              <a:t>Реляционные данные</a:t>
            </a:r>
            <a:endParaRPr lang="ru-RU" sz="2000" dirty="0">
              <a:latin typeface="Trebuchet MS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16016" y="2708920"/>
            <a:ext cx="41148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latin typeface="Trebuchet MS" charset="0"/>
              </a:rPr>
              <a:t>Сайт</a:t>
            </a:r>
          </a:p>
          <a:p>
            <a:pPr marL="0" indent="0">
              <a:buNone/>
            </a:pPr>
            <a:endParaRPr lang="en-US" sz="2000" b="1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Высокие нагрузки</a:t>
            </a:r>
          </a:p>
          <a:p>
            <a:r>
              <a:rPr lang="ru-RU" sz="2000" dirty="0" smtClean="0">
                <a:latin typeface="Trebuchet MS" charset="0"/>
              </a:rPr>
              <a:t>Документы</a:t>
            </a:r>
          </a:p>
          <a:p>
            <a:r>
              <a:rPr lang="ru-RU" sz="2000" dirty="0" smtClean="0">
                <a:latin typeface="Trebuchet MS" charset="0"/>
              </a:rPr>
              <a:t>Масштабируемость</a:t>
            </a:r>
          </a:p>
          <a:p>
            <a:r>
              <a:rPr lang="ru-RU" sz="2000" dirty="0" smtClean="0">
                <a:latin typeface="Trebuchet MS" charset="0"/>
              </a:rPr>
              <a:t>Безопасность</a:t>
            </a:r>
          </a:p>
          <a:p>
            <a:pPr marL="0" indent="0">
              <a:buNone/>
            </a:pPr>
            <a:endParaRPr lang="ru-RU" sz="2000" dirty="0">
              <a:latin typeface="Trebuchet MS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84" y="5085184"/>
            <a:ext cx="1988840" cy="198884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097" y="5207342"/>
            <a:ext cx="1558411" cy="1908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rebuchet MS" charset="0"/>
              </a:rPr>
              <a:t>Толстая </a:t>
            </a:r>
            <a:r>
              <a:rPr lang="en-US" dirty="0" smtClean="0">
                <a:latin typeface="Trebuchet MS" charset="0"/>
              </a:rPr>
              <a:t>CMS</a:t>
            </a:r>
          </a:p>
          <a:p>
            <a:pPr marL="0" indent="0" algn="ctr">
              <a:buNone/>
            </a:pPr>
            <a:r>
              <a:rPr lang="ru-RU" dirty="0" smtClean="0">
                <a:latin typeface="Trebuchet MS" charset="0"/>
              </a:rPr>
              <a:t>Тонкий сайт</a:t>
            </a:r>
            <a:endParaRPr lang="ru-RU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7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8567" y="1207700"/>
            <a:ext cx="6507837" cy="53896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rebuchet MS" charset="0"/>
              </a:rPr>
              <a:t>Что насчет нагрузки?</a:t>
            </a:r>
            <a:endParaRPr lang="ru-RU" b="1" dirty="0">
              <a:latin typeface="Trebuchet MS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4233239"/>
            <a:ext cx="2154415" cy="20164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32"/>
            <a:ext cx="9144000" cy="4123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365104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Ruby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3284984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MongoDB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Кэширование </a:t>
            </a:r>
            <a:r>
              <a:rPr lang="en-US" sz="2800" b="1" dirty="0" err="1" smtClean="0">
                <a:latin typeface="Trebuchet MS" charset="0"/>
              </a:rPr>
              <a:t>Nginx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92" name="Smiley Face 4"/>
          <p:cNvSpPr/>
          <p:nvPr/>
        </p:nvSpPr>
        <p:spPr>
          <a:xfrm>
            <a:off x="524100" y="3288399"/>
            <a:ext cx="765461" cy="765460"/>
          </a:xfrm>
          <a:prstGeom prst="smileyFace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520" y="4074986"/>
            <a:ext cx="15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Я — запрос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8"/>
          <p:cNvCxnSpPr/>
          <p:nvPr/>
        </p:nvCxnSpPr>
        <p:spPr>
          <a:xfrm>
            <a:off x="1562110" y="349716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Can 10"/>
          <p:cNvSpPr/>
          <p:nvPr/>
        </p:nvSpPr>
        <p:spPr>
          <a:xfrm>
            <a:off x="7001520" y="2924944"/>
            <a:ext cx="1530921" cy="1345356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92280" y="3429000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Mongo DB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2658110" y="316082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4815317" y="316082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Straight Arrow Connector 16"/>
          <p:cNvCxnSpPr/>
          <p:nvPr/>
        </p:nvCxnSpPr>
        <p:spPr>
          <a:xfrm>
            <a:off x="4125243" y="349716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17"/>
          <p:cNvCxnSpPr/>
          <p:nvPr/>
        </p:nvCxnSpPr>
        <p:spPr>
          <a:xfrm>
            <a:off x="6270852" y="3415976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8"/>
          <p:cNvCxnSpPr/>
          <p:nvPr/>
        </p:nvCxnSpPr>
        <p:spPr>
          <a:xfrm flipH="1">
            <a:off x="6250556" y="381030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21"/>
          <p:cNvCxnSpPr/>
          <p:nvPr/>
        </p:nvCxnSpPr>
        <p:spPr>
          <a:xfrm flipH="1">
            <a:off x="4133940" y="381030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22"/>
          <p:cNvCxnSpPr/>
          <p:nvPr/>
        </p:nvCxnSpPr>
        <p:spPr>
          <a:xfrm flipH="1">
            <a:off x="1541814" y="381030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5102846" y="3429000"/>
            <a:ext cx="134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Rails App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96142" y="3429000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Nginx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Diamond 26"/>
          <p:cNvSpPr/>
          <p:nvPr/>
        </p:nvSpPr>
        <p:spPr>
          <a:xfrm>
            <a:off x="4913901" y="4477181"/>
            <a:ext cx="1449736" cy="1449736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265" y="4988065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8" name="Straight Arrow Connector 32"/>
          <p:cNvCxnSpPr/>
          <p:nvPr/>
        </p:nvCxnSpPr>
        <p:spPr>
          <a:xfrm>
            <a:off x="5551784" y="3978475"/>
            <a:ext cx="0" cy="77125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Straight Arrow Connector 34"/>
          <p:cNvCxnSpPr/>
          <p:nvPr/>
        </p:nvCxnSpPr>
        <p:spPr>
          <a:xfrm flipV="1">
            <a:off x="5708352" y="3920486"/>
            <a:ext cx="0" cy="81765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0" name="Multiply 25"/>
          <p:cNvSpPr/>
          <p:nvPr/>
        </p:nvSpPr>
        <p:spPr>
          <a:xfrm>
            <a:off x="4368798" y="3624737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Multiply 27"/>
          <p:cNvSpPr/>
          <p:nvPr/>
        </p:nvSpPr>
        <p:spPr>
          <a:xfrm>
            <a:off x="4368798" y="3311594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Кэширование </a:t>
            </a:r>
            <a:r>
              <a:rPr lang="en-US" sz="2800" b="1" dirty="0" err="1" smtClean="0">
                <a:latin typeface="Trebuchet MS" charset="0"/>
              </a:rPr>
              <a:t>Nginx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sz="2000" dirty="0" smtClean="0">
                <a:latin typeface="Trebuchet MS" charset="0"/>
              </a:rPr>
              <a:t>Проблемы с обновлением кэша</a:t>
            </a:r>
          </a:p>
          <a:p>
            <a:r>
              <a:rPr lang="ru-RU" sz="2000" dirty="0" smtClean="0">
                <a:latin typeface="Trebuchet MS" charset="0"/>
              </a:rPr>
              <a:t>Только статичные данные</a:t>
            </a:r>
          </a:p>
          <a:p>
            <a:r>
              <a:rPr lang="en-US" sz="2000" dirty="0" smtClean="0">
                <a:latin typeface="Trebuchet MS" charset="0"/>
              </a:rPr>
              <a:t>SSI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rebuchet MS" charset="0"/>
              </a:rPr>
              <a:t>Кэширование на уровне приложения!</a:t>
            </a:r>
            <a:endParaRPr lang="ru-RU" b="1" dirty="0">
              <a:latin typeface="Trebuchet MS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28" y="4437112"/>
            <a:ext cx="2795731" cy="23236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806 C -0.02691 -0.01204 -0.05365 -0.00695 -0.08021 0.00069 C -0.11302 0.00995 -0.14427 0.02638 -0.1776 0.03055 C -0.22691 0.02847 -0.25087 0.03935 -0.29236 0.00347 C -0.30851 -0.01042 -0.30851 -0.00973 -0.32379 -0.02616 C -0.32847 -0.03149 -0.33316 -0.03704 -0.33767 -0.04237 C -0.3401 -0.04514 -0.34462 -0.05047 -0.34462 -0.05024 C -0.34931 -0.06459 -0.34983 -0.06945 -0.36024 -0.0801 C -0.36198 -0.08218 -0.36545 -0.08542 -0.36545 -0.08519 " pathEditMode="relative" rAng="0" ptsTypes="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8702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err="1" smtClean="0">
                <a:solidFill>
                  <a:prstClr val="black"/>
                </a:solidFill>
                <a:latin typeface="Courier"/>
              </a:rPr>
              <a:t>config</a:t>
            </a:r>
            <a:r>
              <a:rPr lang="en-US" sz="2000" dirty="0" err="1" smtClean="0">
                <a:solidFill>
                  <a:srgbClr val="6D6F24"/>
                </a:solidFill>
                <a:latin typeface="Courier"/>
              </a:rPr>
              <a:t>.</a:t>
            </a:r>
            <a:r>
              <a:rPr lang="en-US" sz="2000" dirty="0" err="1" smtClean="0">
                <a:solidFill>
                  <a:prstClr val="black"/>
                </a:solidFill>
                <a:latin typeface="Courier"/>
              </a:rPr>
              <a:t>action_controller</a:t>
            </a:r>
            <a:r>
              <a:rPr lang="en-US" sz="2000" dirty="0" err="1" smtClean="0">
                <a:solidFill>
                  <a:srgbClr val="6D6F24"/>
                </a:solidFill>
                <a:latin typeface="Courier"/>
              </a:rPr>
              <a:t>.</a:t>
            </a:r>
            <a:r>
              <a:rPr lang="en-US" sz="2000" dirty="0" err="1" smtClean="0">
                <a:solidFill>
                  <a:prstClr val="black"/>
                </a:solidFill>
                <a:latin typeface="Courier"/>
              </a:rPr>
              <a:t>perform_caching</a:t>
            </a:r>
            <a:r>
              <a:rPr lang="en-US" sz="2000" dirty="0" smtClean="0">
                <a:solidFill>
                  <a:prstClr val="black"/>
                </a:solidFill>
                <a:latin typeface="Courier"/>
              </a:rPr>
              <a:t> </a:t>
            </a:r>
            <a:r>
              <a:rPr lang="en-US" sz="2000" dirty="0">
                <a:solidFill>
                  <a:srgbClr val="6D6F24"/>
                </a:solidFill>
                <a:latin typeface="Courier"/>
              </a:rPr>
              <a:t>=</a:t>
            </a:r>
            <a:r>
              <a:rPr lang="en-US" sz="2000" dirty="0">
                <a:solidFill>
                  <a:prstClr val="black"/>
                </a:solidFill>
                <a:latin typeface="Courier"/>
              </a:rPr>
              <a:t> </a:t>
            </a:r>
            <a:r>
              <a:rPr lang="en-US" sz="2000" b="1" dirty="0">
                <a:solidFill>
                  <a:srgbClr val="6B0001"/>
                </a:solidFill>
                <a:latin typeface="Courier-Bold"/>
              </a:rPr>
              <a:t>true</a:t>
            </a:r>
            <a:endParaRPr lang="ru-RU" sz="20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Кэширование </a:t>
            </a:r>
            <a:r>
              <a:rPr lang="en-US" sz="2800" b="1" dirty="0" smtClean="0">
                <a:latin typeface="Trebuchet MS" charset="0"/>
              </a:rPr>
              <a:t>Rails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92" name="Smiley Face 4"/>
          <p:cNvSpPr/>
          <p:nvPr/>
        </p:nvSpPr>
        <p:spPr>
          <a:xfrm>
            <a:off x="524100" y="3648439"/>
            <a:ext cx="765461" cy="765460"/>
          </a:xfrm>
          <a:prstGeom prst="smileyFace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520" y="4435026"/>
            <a:ext cx="15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Я — запрос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8"/>
          <p:cNvCxnSpPr/>
          <p:nvPr/>
        </p:nvCxnSpPr>
        <p:spPr>
          <a:xfrm>
            <a:off x="1562110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Can 10"/>
          <p:cNvSpPr/>
          <p:nvPr/>
        </p:nvSpPr>
        <p:spPr>
          <a:xfrm>
            <a:off x="7001520" y="3284984"/>
            <a:ext cx="1530921" cy="1345356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92280" y="3789040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Mongo DB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2658110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4815317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Straight Arrow Connector 16"/>
          <p:cNvCxnSpPr/>
          <p:nvPr/>
        </p:nvCxnSpPr>
        <p:spPr>
          <a:xfrm>
            <a:off x="4125243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17"/>
          <p:cNvCxnSpPr/>
          <p:nvPr/>
        </p:nvCxnSpPr>
        <p:spPr>
          <a:xfrm>
            <a:off x="6270852" y="3776016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8"/>
          <p:cNvCxnSpPr/>
          <p:nvPr/>
        </p:nvCxnSpPr>
        <p:spPr>
          <a:xfrm flipH="1">
            <a:off x="6250556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21"/>
          <p:cNvCxnSpPr/>
          <p:nvPr/>
        </p:nvCxnSpPr>
        <p:spPr>
          <a:xfrm flipH="1">
            <a:off x="4133940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22"/>
          <p:cNvCxnSpPr/>
          <p:nvPr/>
        </p:nvCxnSpPr>
        <p:spPr>
          <a:xfrm flipH="1">
            <a:off x="1541814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5102846" y="3789040"/>
            <a:ext cx="134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Rails App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96142" y="3789040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Nginx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Diamond 26"/>
          <p:cNvSpPr/>
          <p:nvPr/>
        </p:nvSpPr>
        <p:spPr>
          <a:xfrm>
            <a:off x="4913901" y="4837221"/>
            <a:ext cx="1449736" cy="1449736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265" y="5348105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8" name="Straight Arrow Connector 32"/>
          <p:cNvCxnSpPr/>
          <p:nvPr/>
        </p:nvCxnSpPr>
        <p:spPr>
          <a:xfrm>
            <a:off x="5551784" y="4338515"/>
            <a:ext cx="0" cy="77125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Straight Arrow Connector 34"/>
          <p:cNvCxnSpPr/>
          <p:nvPr/>
        </p:nvCxnSpPr>
        <p:spPr>
          <a:xfrm flipV="1">
            <a:off x="5708352" y="4280526"/>
            <a:ext cx="0" cy="81765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Группа 27"/>
          <p:cNvGrpSpPr/>
          <p:nvPr/>
        </p:nvGrpSpPr>
        <p:grpSpPr>
          <a:xfrm>
            <a:off x="4788024" y="1484784"/>
            <a:ext cx="1731818" cy="2337949"/>
            <a:chOff x="6082146" y="904011"/>
            <a:chExt cx="1731818" cy="2337949"/>
          </a:xfrm>
        </p:grpSpPr>
        <p:sp>
          <p:nvSpPr>
            <p:cNvPr id="29" name="Diamond 36"/>
            <p:cNvSpPr/>
            <p:nvPr/>
          </p:nvSpPr>
          <p:spPr>
            <a:xfrm>
              <a:off x="6082146" y="904011"/>
              <a:ext cx="1731818" cy="173181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Arrow Connector 37"/>
            <p:cNvCxnSpPr/>
            <p:nvPr/>
          </p:nvCxnSpPr>
          <p:spPr>
            <a:xfrm>
              <a:off x="6844145" y="2320634"/>
              <a:ext cx="0" cy="92132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8"/>
            <p:cNvCxnSpPr/>
            <p:nvPr/>
          </p:nvCxnSpPr>
          <p:spPr>
            <a:xfrm flipV="1">
              <a:off x="7031178" y="2251362"/>
              <a:ext cx="0" cy="97674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325493" y="1437623"/>
              <a:ext cx="1246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Cache store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2375567"/>
            <a:ext cx="8229600" cy="383406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sz="2000" dirty="0" smtClean="0">
                <a:latin typeface="Trebuchet MS" charset="0"/>
              </a:rPr>
              <a:t>Используется </a:t>
            </a:r>
            <a:r>
              <a:rPr lang="en-US" sz="2000" dirty="0" smtClean="0">
                <a:latin typeface="Trebuchet MS" charset="0"/>
              </a:rPr>
              <a:t>Cache Store</a:t>
            </a:r>
            <a:endParaRPr lang="ru-RU" sz="2000" dirty="0" smtClean="0">
              <a:latin typeface="Trebuchet MS" charset="0"/>
            </a:endParaRPr>
          </a:p>
          <a:p>
            <a:r>
              <a:rPr lang="en-US" sz="2000" dirty="0" smtClean="0">
                <a:latin typeface="Trebuchet MS" charset="0"/>
              </a:rPr>
              <a:t>CRUD </a:t>
            </a:r>
            <a:r>
              <a:rPr lang="ru-RU" sz="2000" dirty="0" smtClean="0">
                <a:latin typeface="Trebuchet MS" charset="0"/>
              </a:rPr>
              <a:t>по ключу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536" y="-819472"/>
            <a:ext cx="3024336" cy="30243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-0.01354 0.00115 -0.02708 0.00115 -0.04028 0.0037 C -0.05 0.00532 -0.05746 0.01388 -0.06666 0.01666 C -0.08385 0.02152 -0.10087 0.0287 -0.11805 0.03333 C -0.13784 0.03842 -0.15798 0.04027 -0.17778 0.04444 C -0.18819 0.04652 -0.19809 0.05138 -0.20833 0.0537 C -0.21302 0.05671 -0.21892 0.06088 -0.22361 0.06296 C -0.22951 0.06527 -0.23611 0.06458 -0.24166 0.06851 C -0.25069 0.0743 -0.26111 0.07986 -0.27083 0.08333 C -0.27673 0.08842 -0.2835 0.09027 -0.29028 0.09259 C -0.29531 0.09699 -0.29305 0.09513 -0.29722 0.09814 " pathEditMode="relative" ptsTypes="ffffffffff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49843"/>
            <a:ext cx="8229600" cy="348551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rebuchet MS" charset="0"/>
              </a:rPr>
              <a:t>Две самые большие проблемы в</a:t>
            </a:r>
            <a:r>
              <a:rPr lang="en-US" sz="2800" dirty="0" smtClean="0">
                <a:latin typeface="Trebuchet MS" charset="0"/>
              </a:rPr>
              <a:t> </a:t>
            </a:r>
            <a:r>
              <a:rPr lang="ru-RU" sz="2800" dirty="0" smtClean="0">
                <a:latin typeface="Trebuchet MS" charset="0"/>
              </a:rPr>
              <a:t>программировании это </a:t>
            </a:r>
            <a:r>
              <a:rPr lang="ru-RU" sz="2800" dirty="0" err="1" smtClean="0">
                <a:latin typeface="Trebuchet MS" charset="0"/>
              </a:rPr>
              <a:t>нейминг</a:t>
            </a:r>
            <a:r>
              <a:rPr lang="ru-RU" sz="2800" dirty="0" smtClean="0">
                <a:latin typeface="Trebuchet MS" charset="0"/>
              </a:rPr>
              <a:t> и</a:t>
            </a:r>
            <a:r>
              <a:rPr lang="en-US" sz="2800" dirty="0" smtClean="0">
                <a:latin typeface="Trebuchet MS" charset="0"/>
              </a:rPr>
              <a:t> </a:t>
            </a:r>
            <a:r>
              <a:rPr lang="ru-RU" sz="2800" dirty="0" err="1" smtClean="0">
                <a:latin typeface="Trebuchet MS" charset="0"/>
              </a:rPr>
              <a:t>инвалидация</a:t>
            </a:r>
            <a:r>
              <a:rPr lang="ru-RU" sz="2800" dirty="0" smtClean="0">
                <a:latin typeface="Trebuchet MS" charset="0"/>
              </a:rPr>
              <a:t> кэша </a:t>
            </a:r>
            <a:br>
              <a:rPr lang="ru-RU" sz="2800" dirty="0" smtClean="0">
                <a:latin typeface="Trebuchet MS" charset="0"/>
              </a:rPr>
            </a:br>
            <a:r>
              <a:rPr lang="ru-RU" sz="2800" dirty="0" smtClean="0">
                <a:latin typeface="Trebuchet MS" charset="0"/>
              </a:rPr>
              <a:t/>
            </a:r>
            <a:br>
              <a:rPr lang="ru-RU" sz="2800" dirty="0" smtClean="0">
                <a:latin typeface="Trebuchet MS" charset="0"/>
              </a:rPr>
            </a:br>
            <a:r>
              <a:rPr lang="ru-RU" sz="2800" dirty="0" smtClean="0">
                <a:latin typeface="Trebuchet MS" charset="0"/>
              </a:rPr>
              <a:t>-- </a:t>
            </a:r>
            <a:r>
              <a:rPr lang="ru-RU" sz="2800" dirty="0" err="1" smtClean="0">
                <a:latin typeface="Trebuchet MS" charset="0"/>
              </a:rPr>
              <a:t>Phil</a:t>
            </a:r>
            <a:r>
              <a:rPr lang="ru-RU" sz="2800" dirty="0" smtClean="0">
                <a:latin typeface="Trebuchet MS" charset="0"/>
              </a:rPr>
              <a:t> </a:t>
            </a:r>
            <a:r>
              <a:rPr lang="ru-RU" sz="2800" dirty="0" err="1" smtClean="0">
                <a:latin typeface="Trebuchet MS" charset="0"/>
              </a:rPr>
              <a:t>Karlton</a:t>
            </a:r>
            <a:endParaRPr lang="ru-RU" sz="28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База Данных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92" name="Smiley Face 4"/>
          <p:cNvSpPr/>
          <p:nvPr/>
        </p:nvSpPr>
        <p:spPr>
          <a:xfrm>
            <a:off x="524100" y="3648439"/>
            <a:ext cx="765461" cy="765460"/>
          </a:xfrm>
          <a:prstGeom prst="smileyFace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520" y="4435026"/>
            <a:ext cx="15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Я — запрос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8"/>
          <p:cNvCxnSpPr/>
          <p:nvPr/>
        </p:nvCxnSpPr>
        <p:spPr>
          <a:xfrm>
            <a:off x="1562110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Can 10"/>
          <p:cNvSpPr/>
          <p:nvPr/>
        </p:nvSpPr>
        <p:spPr>
          <a:xfrm>
            <a:off x="7001520" y="3284984"/>
            <a:ext cx="1530921" cy="1345356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92280" y="3789040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Mongo DB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2658110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4815317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Straight Arrow Connector 16"/>
          <p:cNvCxnSpPr/>
          <p:nvPr/>
        </p:nvCxnSpPr>
        <p:spPr>
          <a:xfrm>
            <a:off x="4125243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17"/>
          <p:cNvCxnSpPr/>
          <p:nvPr/>
        </p:nvCxnSpPr>
        <p:spPr>
          <a:xfrm>
            <a:off x="6270852" y="3776016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8"/>
          <p:cNvCxnSpPr/>
          <p:nvPr/>
        </p:nvCxnSpPr>
        <p:spPr>
          <a:xfrm flipH="1">
            <a:off x="6250556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21"/>
          <p:cNvCxnSpPr/>
          <p:nvPr/>
        </p:nvCxnSpPr>
        <p:spPr>
          <a:xfrm flipH="1">
            <a:off x="4133940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22"/>
          <p:cNvCxnSpPr/>
          <p:nvPr/>
        </p:nvCxnSpPr>
        <p:spPr>
          <a:xfrm flipH="1">
            <a:off x="1541814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5102846" y="3789040"/>
            <a:ext cx="134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Rails App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96142" y="3789040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Nginx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Diamond 26"/>
          <p:cNvSpPr/>
          <p:nvPr/>
        </p:nvSpPr>
        <p:spPr>
          <a:xfrm>
            <a:off x="4913901" y="4837221"/>
            <a:ext cx="1449736" cy="1449736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265" y="5348105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8" name="Straight Arrow Connector 32"/>
          <p:cNvCxnSpPr/>
          <p:nvPr/>
        </p:nvCxnSpPr>
        <p:spPr>
          <a:xfrm>
            <a:off x="5551784" y="4338515"/>
            <a:ext cx="0" cy="77125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Straight Arrow Connector 34"/>
          <p:cNvCxnSpPr/>
          <p:nvPr/>
        </p:nvCxnSpPr>
        <p:spPr>
          <a:xfrm flipV="1">
            <a:off x="5708352" y="4280526"/>
            <a:ext cx="0" cy="81765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Группа 27"/>
          <p:cNvGrpSpPr/>
          <p:nvPr/>
        </p:nvGrpSpPr>
        <p:grpSpPr>
          <a:xfrm>
            <a:off x="4788024" y="1484784"/>
            <a:ext cx="1731818" cy="2337949"/>
            <a:chOff x="6082146" y="904011"/>
            <a:chExt cx="1731818" cy="2337949"/>
          </a:xfrm>
        </p:grpSpPr>
        <p:sp>
          <p:nvSpPr>
            <p:cNvPr id="29" name="Diamond 36"/>
            <p:cNvSpPr/>
            <p:nvPr/>
          </p:nvSpPr>
          <p:spPr>
            <a:xfrm>
              <a:off x="6082146" y="904011"/>
              <a:ext cx="1731818" cy="173181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Arrow Connector 37"/>
            <p:cNvCxnSpPr/>
            <p:nvPr/>
          </p:nvCxnSpPr>
          <p:spPr>
            <a:xfrm>
              <a:off x="6844145" y="2320634"/>
              <a:ext cx="0" cy="92132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8"/>
            <p:cNvCxnSpPr/>
            <p:nvPr/>
          </p:nvCxnSpPr>
          <p:spPr>
            <a:xfrm flipV="1">
              <a:off x="7031178" y="2251362"/>
              <a:ext cx="0" cy="97674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325493" y="1437623"/>
              <a:ext cx="1246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Cache store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Multiply 25"/>
          <p:cNvSpPr/>
          <p:nvPr/>
        </p:nvSpPr>
        <p:spPr>
          <a:xfrm>
            <a:off x="6516216" y="3959178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Multiply 27"/>
          <p:cNvSpPr/>
          <p:nvPr/>
        </p:nvSpPr>
        <p:spPr>
          <a:xfrm>
            <a:off x="6516216" y="3573016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База Данных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err="1" smtClean="0">
                <a:latin typeface="Trebuchet MS" charset="0"/>
              </a:rPr>
              <a:t>ActiveRecord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ru-RU" sz="2000" dirty="0" smtClean="0">
                <a:latin typeface="Trebuchet MS" charset="0"/>
              </a:rPr>
              <a:t>кэширует запросы по умолчанию</a:t>
            </a:r>
          </a:p>
          <a:p>
            <a:r>
              <a:rPr lang="ru-RU" sz="2000" dirty="0" smtClean="0">
                <a:latin typeface="Trebuchet MS" charset="0"/>
              </a:rPr>
              <a:t>Кэширование в рамках одного запроса</a:t>
            </a:r>
          </a:p>
          <a:p>
            <a:r>
              <a:rPr lang="ru-RU" sz="2000" dirty="0" smtClean="0">
                <a:latin typeface="Trebuchet MS" charset="0"/>
              </a:rPr>
              <a:t>Нам не подходит</a:t>
            </a:r>
            <a:endParaRPr lang="ru-RU" sz="20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База Данных + </a:t>
            </a:r>
            <a:r>
              <a:rPr lang="en-US" sz="2800" b="1" dirty="0" smtClean="0">
                <a:latin typeface="Trebuchet MS" charset="0"/>
              </a:rPr>
              <a:t>Low level </a:t>
            </a:r>
            <a:r>
              <a:rPr lang="ru-RU" sz="2800" b="1" dirty="0" smtClean="0">
                <a:latin typeface="Trebuchet MS" charset="0"/>
              </a:rPr>
              <a:t>кэш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sz="2000" dirty="0" smtClean="0">
                <a:latin typeface="Trebuchet MS" charset="0"/>
              </a:rPr>
              <a:t>Все запросы в </a:t>
            </a:r>
            <a:r>
              <a:rPr lang="ru-RU" sz="2000" dirty="0" err="1" smtClean="0">
                <a:latin typeface="Trebuchet MS" charset="0"/>
              </a:rPr>
              <a:t>монгу</a:t>
            </a:r>
            <a:r>
              <a:rPr lang="ru-RU" sz="2000" dirty="0" smtClean="0">
                <a:latin typeface="Trebuchet MS" charset="0"/>
              </a:rPr>
              <a:t> кэшируются</a:t>
            </a:r>
          </a:p>
          <a:p>
            <a:r>
              <a:rPr lang="ru-RU" sz="2000" dirty="0" smtClean="0">
                <a:latin typeface="Trebuchet MS" charset="0"/>
              </a:rPr>
              <a:t>Используются статичные ключи</a:t>
            </a:r>
            <a:r>
              <a:rPr lang="en-US" sz="2000" dirty="0" smtClean="0">
                <a:latin typeface="Trebuchet MS" charset="0"/>
              </a:rPr>
              <a:t>:</a:t>
            </a:r>
            <a:br>
              <a:rPr lang="en-US" sz="2000" dirty="0" smtClean="0">
                <a:latin typeface="Trebuchet MS" charset="0"/>
              </a:rPr>
            </a:br>
            <a:r>
              <a:rPr lang="en-US" sz="2000" dirty="0" smtClean="0">
                <a:latin typeface="Trebuchet MS" charset="0"/>
              </a:rPr>
              <a:t>“index/1”, “categories/business/4”</a:t>
            </a:r>
          </a:p>
          <a:p>
            <a:r>
              <a:rPr lang="ru-RU" sz="2000" dirty="0" smtClean="0">
                <a:latin typeface="Trebuchet MS" charset="0"/>
              </a:rPr>
              <a:t>Не </a:t>
            </a:r>
            <a:r>
              <a:rPr lang="ru-RU" sz="2000" dirty="0" err="1" smtClean="0">
                <a:latin typeface="Trebuchet MS" charset="0"/>
              </a:rPr>
              <a:t>инвалидируются</a:t>
            </a:r>
            <a:r>
              <a:rPr lang="ru-RU" sz="2000" dirty="0" smtClean="0">
                <a:latin typeface="Trebuchet MS" charset="0"/>
              </a:rPr>
              <a:t> автоматически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База Данных + </a:t>
            </a:r>
            <a:r>
              <a:rPr lang="en-US" sz="2800" b="1" dirty="0" smtClean="0">
                <a:latin typeface="Trebuchet MS" charset="0"/>
              </a:rPr>
              <a:t>Low level </a:t>
            </a:r>
            <a:r>
              <a:rPr lang="ru-RU" sz="2800" b="1" dirty="0" smtClean="0">
                <a:latin typeface="Trebuchet MS" charset="0"/>
              </a:rPr>
              <a:t>кэш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649FF"/>
                </a:solidFill>
                <a:latin typeface="Consolas-Italic"/>
              </a:rPr>
              <a:t># </a:t>
            </a:r>
            <a:r>
              <a:rPr lang="ru-RU" sz="2000" i="1" dirty="0" smtClean="0">
                <a:solidFill>
                  <a:srgbClr val="0649FF"/>
                </a:solidFill>
                <a:latin typeface="Consolas-Italic"/>
              </a:rPr>
              <a:t>Получение и создание кэша</a:t>
            </a:r>
            <a:r>
              <a:rPr lang="en-US" sz="2000" dirty="0" smtClean="0">
                <a:solidFill>
                  <a:srgbClr val="287183"/>
                </a:solidFill>
                <a:latin typeface="Consolas"/>
              </a:rPr>
              <a:t/>
            </a:r>
            <a:br>
              <a:rPr lang="en-US" sz="2000" dirty="0" smtClean="0">
                <a:solidFill>
                  <a:srgbClr val="287183"/>
                </a:solidFill>
                <a:latin typeface="Consolas"/>
              </a:rPr>
            </a:br>
            <a:r>
              <a:rPr lang="en-US" sz="2000" dirty="0" smtClean="0">
                <a:solidFill>
                  <a:srgbClr val="287183"/>
                </a:solidFill>
                <a:latin typeface="Consolas"/>
              </a:rPr>
              <a:t>@</a:t>
            </a:r>
            <a:r>
              <a:rPr lang="en-US" sz="2000" dirty="0">
                <a:solidFill>
                  <a:srgbClr val="287183"/>
                </a:solidFill>
                <a:latin typeface="Consolas"/>
              </a:rPr>
              <a:t>articles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Consolas-Bold"/>
              </a:rPr>
              <a:t>||=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 </a:t>
            </a:r>
            <a:r>
              <a:rPr lang="en-US" sz="2000" b="1" dirty="0" err="1">
                <a:solidFill>
                  <a:srgbClr val="5A60D6"/>
                </a:solidFill>
                <a:latin typeface="Consolas-Bold"/>
              </a:rPr>
              <a:t>Rails</a:t>
            </a:r>
            <a:r>
              <a:rPr lang="en-US" sz="2000" dirty="0" err="1">
                <a:solidFill>
                  <a:srgbClr val="262634"/>
                </a:solidFill>
                <a:latin typeface="Consolas"/>
              </a:rPr>
              <a:t>.cache.fetch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(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"index/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#{page}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"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) </a:t>
            </a:r>
            <a:r>
              <a:rPr lang="en-US" sz="2000" b="1" dirty="0">
                <a:solidFill>
                  <a:srgbClr val="0000FF"/>
                </a:solidFill>
                <a:latin typeface="Consolas-Bold"/>
              </a:rPr>
              <a:t>do</a:t>
            </a:r>
            <a:endParaRPr lang="en-US" sz="2000" dirty="0">
              <a:solidFill>
                <a:srgbClr val="262634"/>
              </a:solidFill>
              <a:latin typeface="Consolas"/>
            </a:endParaRPr>
          </a:p>
          <a:p>
            <a:pPr marL="0" indent="0">
              <a:buNone/>
            </a:pPr>
            <a:r>
              <a:rPr lang="ru-RU" sz="2000" i="1" dirty="0">
                <a:solidFill>
                  <a:srgbClr val="0649FF"/>
                </a:solidFill>
                <a:latin typeface="Consolas-Italic"/>
              </a:rPr>
              <a:t>  # Запрос в базу</a:t>
            </a:r>
            <a:endParaRPr lang="ru-RU" sz="2000" dirty="0">
              <a:solidFill>
                <a:srgbClr val="262634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Consolas-Bold"/>
              </a:rPr>
              <a:t>end</a:t>
            </a:r>
            <a:endParaRPr lang="ru-RU" sz="2000" dirty="0" smtClean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База Данных + </a:t>
            </a:r>
            <a:r>
              <a:rPr lang="en-US" sz="2800" b="1" dirty="0" smtClean="0">
                <a:latin typeface="Trebuchet MS" charset="0"/>
              </a:rPr>
              <a:t>Low level </a:t>
            </a:r>
            <a:r>
              <a:rPr lang="ru-RU" sz="2800" b="1" dirty="0" smtClean="0">
                <a:latin typeface="Trebuchet MS" charset="0"/>
              </a:rPr>
              <a:t>кэш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649FF"/>
                </a:solidFill>
                <a:latin typeface="Consolas-Italic"/>
              </a:rPr>
              <a:t># </a:t>
            </a:r>
            <a:r>
              <a:rPr lang="ru-RU" sz="2000" i="1" dirty="0" err="1" smtClean="0">
                <a:solidFill>
                  <a:srgbClr val="0649FF"/>
                </a:solidFill>
                <a:latin typeface="Consolas-Italic"/>
              </a:rPr>
              <a:t>Инвалидация</a:t>
            </a:r>
            <a:r>
              <a:rPr lang="ru-RU" sz="2000" i="1" dirty="0" smtClean="0">
                <a:solidFill>
                  <a:srgbClr val="0649FF"/>
                </a:solidFill>
                <a:latin typeface="Consolas-Italic"/>
              </a:rPr>
              <a:t> кэша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5A60D6"/>
                </a:solidFill>
                <a:latin typeface="Consolas-Bold"/>
              </a:rPr>
              <a:t>Rails</a:t>
            </a:r>
            <a:r>
              <a:rPr lang="en-US" sz="2000" dirty="0" err="1">
                <a:solidFill>
                  <a:srgbClr val="262634"/>
                </a:solidFill>
                <a:latin typeface="Consolas"/>
              </a:rPr>
              <a:t>.cache.delete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(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"index/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#{page}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"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)</a:t>
            </a:r>
            <a:endParaRPr lang="ru-RU" sz="2000" dirty="0" smtClean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Фрагменты </a:t>
            </a:r>
            <a:r>
              <a:rPr lang="en-US" sz="2800" b="1" dirty="0" smtClean="0">
                <a:latin typeface="Trebuchet MS" charset="0"/>
              </a:rPr>
              <a:t>Views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92" name="Smiley Face 4"/>
          <p:cNvSpPr/>
          <p:nvPr/>
        </p:nvSpPr>
        <p:spPr>
          <a:xfrm>
            <a:off x="524100" y="3648439"/>
            <a:ext cx="765461" cy="765460"/>
          </a:xfrm>
          <a:prstGeom prst="smileyFace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520" y="4435026"/>
            <a:ext cx="15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Я — запрос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8"/>
          <p:cNvCxnSpPr/>
          <p:nvPr/>
        </p:nvCxnSpPr>
        <p:spPr>
          <a:xfrm>
            <a:off x="1562110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Can 10"/>
          <p:cNvSpPr/>
          <p:nvPr/>
        </p:nvSpPr>
        <p:spPr>
          <a:xfrm>
            <a:off x="7001520" y="3284984"/>
            <a:ext cx="1530921" cy="1345356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92280" y="3789040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Mongo DB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2658110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4815317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Straight Arrow Connector 16"/>
          <p:cNvCxnSpPr/>
          <p:nvPr/>
        </p:nvCxnSpPr>
        <p:spPr>
          <a:xfrm>
            <a:off x="4125243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17"/>
          <p:cNvCxnSpPr/>
          <p:nvPr/>
        </p:nvCxnSpPr>
        <p:spPr>
          <a:xfrm>
            <a:off x="6270852" y="3776016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8"/>
          <p:cNvCxnSpPr/>
          <p:nvPr/>
        </p:nvCxnSpPr>
        <p:spPr>
          <a:xfrm flipH="1">
            <a:off x="6250556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21"/>
          <p:cNvCxnSpPr/>
          <p:nvPr/>
        </p:nvCxnSpPr>
        <p:spPr>
          <a:xfrm flipH="1">
            <a:off x="4133940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22"/>
          <p:cNvCxnSpPr/>
          <p:nvPr/>
        </p:nvCxnSpPr>
        <p:spPr>
          <a:xfrm flipH="1">
            <a:off x="1541814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5102846" y="3789040"/>
            <a:ext cx="134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Rails App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96142" y="3789040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Nginx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Diamond 26"/>
          <p:cNvSpPr/>
          <p:nvPr/>
        </p:nvSpPr>
        <p:spPr>
          <a:xfrm>
            <a:off x="4913901" y="4837221"/>
            <a:ext cx="1449736" cy="1449736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265" y="5348105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8" name="Straight Arrow Connector 32"/>
          <p:cNvCxnSpPr/>
          <p:nvPr/>
        </p:nvCxnSpPr>
        <p:spPr>
          <a:xfrm>
            <a:off x="5551784" y="4338515"/>
            <a:ext cx="0" cy="77125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Straight Arrow Connector 34"/>
          <p:cNvCxnSpPr/>
          <p:nvPr/>
        </p:nvCxnSpPr>
        <p:spPr>
          <a:xfrm flipV="1">
            <a:off x="5708352" y="4280526"/>
            <a:ext cx="0" cy="81765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Группа 27"/>
          <p:cNvGrpSpPr/>
          <p:nvPr/>
        </p:nvGrpSpPr>
        <p:grpSpPr>
          <a:xfrm>
            <a:off x="4788024" y="1484784"/>
            <a:ext cx="1731818" cy="2337949"/>
            <a:chOff x="6082146" y="904011"/>
            <a:chExt cx="1731818" cy="2337949"/>
          </a:xfrm>
        </p:grpSpPr>
        <p:sp>
          <p:nvSpPr>
            <p:cNvPr id="29" name="Diamond 36"/>
            <p:cNvSpPr/>
            <p:nvPr/>
          </p:nvSpPr>
          <p:spPr>
            <a:xfrm>
              <a:off x="6082146" y="904011"/>
              <a:ext cx="1731818" cy="173181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Arrow Connector 37"/>
            <p:cNvCxnSpPr/>
            <p:nvPr/>
          </p:nvCxnSpPr>
          <p:spPr>
            <a:xfrm>
              <a:off x="6844145" y="2320634"/>
              <a:ext cx="0" cy="92132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8"/>
            <p:cNvCxnSpPr/>
            <p:nvPr/>
          </p:nvCxnSpPr>
          <p:spPr>
            <a:xfrm flipV="1">
              <a:off x="7031178" y="2251362"/>
              <a:ext cx="0" cy="97674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325493" y="1437623"/>
              <a:ext cx="1246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Cache store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Multiply 27"/>
          <p:cNvSpPr/>
          <p:nvPr/>
        </p:nvSpPr>
        <p:spPr>
          <a:xfrm>
            <a:off x="5436096" y="4509120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Фрагменты </a:t>
            </a:r>
            <a:r>
              <a:rPr lang="en-US" sz="2800" b="1" dirty="0" smtClean="0">
                <a:latin typeface="Trebuchet MS" charset="0"/>
              </a:rPr>
              <a:t>Views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sz="2000" dirty="0" smtClean="0">
                <a:latin typeface="Trebuchet MS" charset="0"/>
              </a:rPr>
              <a:t>Вложенное кэширование (</a:t>
            </a:r>
            <a:r>
              <a:rPr lang="en-US" sz="2000" dirty="0" err="1" smtClean="0">
                <a:latin typeface="Trebuchet MS" charset="0"/>
              </a:rPr>
              <a:t>Matryoshka</a:t>
            </a:r>
            <a:r>
              <a:rPr lang="en-US" sz="2000" dirty="0" smtClean="0">
                <a:latin typeface="Trebuchet MS" charset="0"/>
              </a:rPr>
              <a:t>)</a:t>
            </a:r>
            <a:endParaRPr lang="ru-RU" sz="2000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Ключи создаются из объектов</a:t>
            </a:r>
            <a:endParaRPr lang="en-US" sz="2000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Автоматическая </a:t>
            </a:r>
            <a:r>
              <a:rPr lang="ru-RU" sz="2000" dirty="0" err="1" smtClean="0">
                <a:latin typeface="Trebuchet MS" charset="0"/>
              </a:rPr>
              <a:t>инвалидация</a:t>
            </a:r>
            <a:r>
              <a:rPr lang="ru-RU" sz="2000" dirty="0" smtClean="0">
                <a:latin typeface="Trebuchet MS" charset="0"/>
              </a:rPr>
              <a:t> при изменении объекта или фрагмента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Фрагменты </a:t>
            </a:r>
            <a:r>
              <a:rPr lang="en-US" sz="2800" b="1" dirty="0" smtClean="0">
                <a:latin typeface="Trebuchet MS" charset="0"/>
              </a:rPr>
              <a:t>Views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000" i="1" dirty="0">
                <a:solidFill>
                  <a:srgbClr val="0649FF"/>
                </a:solidFill>
                <a:latin typeface="Consolas-Italic"/>
              </a:rPr>
              <a:t># </a:t>
            </a:r>
            <a:r>
              <a:rPr lang="de-DE" sz="2000" i="1" dirty="0" err="1" smtClean="0">
                <a:solidFill>
                  <a:srgbClr val="0649FF"/>
                </a:solidFill>
                <a:latin typeface="Consolas-Italic"/>
              </a:rPr>
              <a:t>app</a:t>
            </a:r>
            <a:r>
              <a:rPr lang="de-DE" sz="2000" i="1" dirty="0" smtClean="0">
                <a:solidFill>
                  <a:srgbClr val="0649FF"/>
                </a:solidFill>
                <a:latin typeface="Consolas-Italic"/>
              </a:rPr>
              <a:t>/</a:t>
            </a:r>
            <a:r>
              <a:rPr lang="de-DE" sz="2000" i="1" dirty="0" err="1" smtClean="0">
                <a:solidFill>
                  <a:srgbClr val="0649FF"/>
                </a:solidFill>
                <a:latin typeface="Consolas-Italic"/>
              </a:rPr>
              <a:t>views</a:t>
            </a:r>
            <a:r>
              <a:rPr lang="de-DE" sz="2000" i="1" dirty="0" smtClean="0">
                <a:solidFill>
                  <a:srgbClr val="0649FF"/>
                </a:solidFill>
                <a:latin typeface="Consolas-Italic"/>
              </a:rPr>
              <a:t>/</a:t>
            </a:r>
            <a:r>
              <a:rPr lang="de-DE" sz="2000" i="1" dirty="0" err="1" smtClean="0">
                <a:solidFill>
                  <a:srgbClr val="0649FF"/>
                </a:solidFill>
                <a:latin typeface="Consolas-Italic"/>
              </a:rPr>
              <a:t>categories</a:t>
            </a:r>
            <a:r>
              <a:rPr lang="de-DE" sz="2000" i="1" dirty="0" smtClean="0">
                <a:solidFill>
                  <a:srgbClr val="0649FF"/>
                </a:solidFill>
                <a:latin typeface="Consolas-Italic"/>
              </a:rPr>
              <a:t>/</a:t>
            </a:r>
            <a:r>
              <a:rPr lang="de-DE" sz="2000" i="1" dirty="0" err="1" smtClean="0">
                <a:solidFill>
                  <a:srgbClr val="0649FF"/>
                </a:solidFill>
                <a:latin typeface="Consolas-Italic"/>
              </a:rPr>
              <a:t>index.html.slim</a:t>
            </a:r>
            <a:endParaRPr lang="en-US" sz="2000" b="1" dirty="0" smtClean="0">
              <a:solidFill>
                <a:srgbClr val="0000FF"/>
              </a:solidFill>
              <a:latin typeface="Consolas-Bold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Consolas-Bold"/>
              </a:rPr>
              <a:t>=</a:t>
            </a:r>
            <a:r>
              <a:rPr lang="en-US" sz="2000" dirty="0" smtClean="0">
                <a:solidFill>
                  <a:srgbClr val="262634"/>
                </a:solidFill>
                <a:latin typeface="Consolas"/>
              </a:rPr>
              <a:t> 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cache [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'index'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, articles] </a:t>
            </a:r>
            <a:r>
              <a:rPr lang="en-US" sz="2000" b="1" dirty="0">
                <a:solidFill>
                  <a:srgbClr val="0000FF"/>
                </a:solidFill>
                <a:latin typeface="Consolas-Bold"/>
              </a:rPr>
              <a:t>do</a:t>
            </a:r>
            <a:endParaRPr lang="en-US" sz="2000" dirty="0">
              <a:solidFill>
                <a:srgbClr val="262634"/>
              </a:solidFill>
              <a:latin typeface="Consolas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262634"/>
                </a:solidFill>
                <a:latin typeface="Consolas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Consolas-Bold"/>
              </a:rPr>
              <a:t>=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 </a:t>
            </a:r>
            <a:r>
              <a:rPr lang="en-US" sz="2000" b="1" dirty="0">
                <a:solidFill>
                  <a:srgbClr val="2E3A5F"/>
                </a:solidFill>
                <a:latin typeface="Consolas-Bold"/>
              </a:rPr>
              <a:t>render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 </a:t>
            </a:r>
            <a:r>
              <a:rPr lang="en-US" sz="2000" dirty="0" smtClean="0">
                <a:solidFill>
                  <a:srgbClr val="262634"/>
                </a:solidFill>
                <a:latin typeface="Consolas"/>
              </a:rPr>
              <a:t>partial: </a:t>
            </a:r>
            <a:r>
              <a:rPr lang="en-US" sz="2000" dirty="0" smtClean="0">
                <a:solidFill>
                  <a:srgbClr val="0D5909"/>
                </a:solidFill>
                <a:latin typeface="Consolas"/>
              </a:rPr>
              <a:t>'section'</a:t>
            </a:r>
            <a:r>
              <a:rPr lang="en-US" sz="2000" dirty="0" smtClean="0">
                <a:solidFill>
                  <a:srgbClr val="262634"/>
                </a:solidFill>
                <a:latin typeface="Consolas"/>
              </a:rPr>
              <a:t>, </a:t>
            </a:r>
            <a:r>
              <a:rPr lang="en-US" sz="2000" b="1" dirty="0" smtClean="0">
                <a:solidFill>
                  <a:srgbClr val="B6000C"/>
                </a:solidFill>
                <a:latin typeface="Consolas-Bold"/>
              </a:rPr>
              <a:t>collection:</a:t>
            </a:r>
            <a:r>
              <a:rPr lang="en-US" sz="2000" dirty="0" smtClean="0">
                <a:solidFill>
                  <a:srgbClr val="262634"/>
                </a:solidFill>
                <a:latin typeface="Consolas"/>
              </a:rPr>
              <a:t> articles</a:t>
            </a:r>
            <a:endParaRPr lang="en-US" sz="2000" dirty="0">
              <a:solidFill>
                <a:srgbClr val="262634"/>
              </a:solidFill>
              <a:latin typeface="Consolas"/>
            </a:endParaRPr>
          </a:p>
          <a:p>
            <a:pPr marL="0" indent="0">
              <a:buNone/>
            </a:pPr>
            <a:r>
              <a:rPr lang="de-DE" sz="2000" i="1" dirty="0" smtClean="0">
                <a:solidFill>
                  <a:srgbClr val="0649FF"/>
                </a:solidFill>
                <a:latin typeface="Consolas-Italic"/>
              </a:rPr>
              <a:t>  </a:t>
            </a:r>
            <a:r>
              <a:rPr lang="de-DE" sz="2000" i="1" dirty="0">
                <a:solidFill>
                  <a:srgbClr val="0649FF"/>
                </a:solidFill>
                <a:latin typeface="Consolas-Italic"/>
              </a:rPr>
              <a:t># ...</a:t>
            </a:r>
            <a:endParaRPr lang="ru-RU" sz="2000" dirty="0" smtClean="0">
              <a:latin typeface="Trebuchet MS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4652838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>
                <a:solidFill>
                  <a:srgbClr val="262634"/>
                </a:solidFill>
                <a:latin typeface="Consolas"/>
              </a:rPr>
              <a:t>articles</a:t>
            </a:r>
            <a:r>
              <a:rPr lang="ru-RU" sz="2000" dirty="0" smtClean="0">
                <a:latin typeface="Trebuchet MS" charset="0"/>
              </a:rPr>
              <a:t> должен отвечать на </a:t>
            </a:r>
            <a:r>
              <a:rPr lang="en-US" sz="2000" dirty="0">
                <a:solidFill>
                  <a:srgbClr val="262634"/>
                </a:solidFill>
                <a:latin typeface="Consolas"/>
              </a:rPr>
              <a:t>.</a:t>
            </a:r>
            <a:r>
              <a:rPr lang="en-US" sz="2000" dirty="0" err="1">
                <a:solidFill>
                  <a:srgbClr val="262634"/>
                </a:solidFill>
                <a:latin typeface="Consolas"/>
              </a:rPr>
              <a:t>cache_key</a:t>
            </a:r>
            <a:r>
              <a:rPr lang="en-US" sz="2000" dirty="0" smtClean="0">
                <a:latin typeface="Trebuchet MS" charset="0"/>
              </a:rPr>
              <a:t> </a:t>
            </a:r>
          </a:p>
          <a:p>
            <a:r>
              <a:rPr lang="ru-RU" sz="2000" dirty="0" smtClean="0">
                <a:latin typeface="Trebuchet MS" charset="0"/>
              </a:rPr>
              <a:t>Создается ключ вида</a:t>
            </a:r>
            <a:r>
              <a:rPr lang="en-US" sz="2000" dirty="0" smtClean="0">
                <a:latin typeface="Trebuchet MS" charset="0"/>
              </a:rPr>
              <a:t/>
            </a:r>
            <a:br>
              <a:rPr lang="en-US" sz="2000" dirty="0" smtClean="0">
                <a:latin typeface="Trebuchet MS" charset="0"/>
              </a:rPr>
            </a:br>
            <a:r>
              <a:rPr lang="en-US" sz="2000" dirty="0">
                <a:solidFill>
                  <a:srgbClr val="0D5909"/>
                </a:solidFill>
                <a:latin typeface="Consolas"/>
              </a:rPr>
              <a:t>views/index/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 </a:t>
            </a:r>
            <a:r>
              <a:rPr lang="en-US" sz="2000" dirty="0" err="1">
                <a:solidFill>
                  <a:srgbClr val="25A915"/>
                </a:solidFill>
                <a:latin typeface="Consolas"/>
              </a:rPr>
              <a:t>articles.cache_key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 }</a:t>
            </a:r>
            <a:r>
              <a:rPr lang="en-US" sz="2000" dirty="0" smtClean="0">
                <a:solidFill>
                  <a:srgbClr val="0D5909"/>
                </a:solidFill>
                <a:latin typeface="Consolas"/>
              </a:rPr>
              <a:t>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 digest }</a:t>
            </a:r>
            <a:endParaRPr lang="ru-RU" sz="2000" dirty="0">
              <a:solidFill>
                <a:srgbClr val="25A915"/>
              </a:solidFill>
              <a:latin typeface="Consola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rebuchet MS" charset="0"/>
              </a:rPr>
              <a:t>Наш вариант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92" name="Smiley Face 4"/>
          <p:cNvSpPr/>
          <p:nvPr/>
        </p:nvSpPr>
        <p:spPr>
          <a:xfrm>
            <a:off x="524100" y="3648439"/>
            <a:ext cx="765461" cy="765460"/>
          </a:xfrm>
          <a:prstGeom prst="smileyFace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520" y="4435026"/>
            <a:ext cx="153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Я — запрос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Arrow Connector 8"/>
          <p:cNvCxnSpPr/>
          <p:nvPr/>
        </p:nvCxnSpPr>
        <p:spPr>
          <a:xfrm>
            <a:off x="1562110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Can 10"/>
          <p:cNvSpPr/>
          <p:nvPr/>
        </p:nvSpPr>
        <p:spPr>
          <a:xfrm>
            <a:off x="7001520" y="3284984"/>
            <a:ext cx="1530921" cy="1345356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92280" y="3789040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Mongo DB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2658110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15"/>
          <p:cNvSpPr/>
          <p:nvPr/>
        </p:nvSpPr>
        <p:spPr>
          <a:xfrm>
            <a:off x="4815317" y="3520862"/>
            <a:ext cx="1681694" cy="9858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Straight Arrow Connector 16"/>
          <p:cNvCxnSpPr/>
          <p:nvPr/>
        </p:nvCxnSpPr>
        <p:spPr>
          <a:xfrm>
            <a:off x="4125243" y="3857201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17"/>
          <p:cNvCxnSpPr/>
          <p:nvPr/>
        </p:nvCxnSpPr>
        <p:spPr>
          <a:xfrm>
            <a:off x="6270852" y="3776016"/>
            <a:ext cx="89303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8"/>
          <p:cNvCxnSpPr/>
          <p:nvPr/>
        </p:nvCxnSpPr>
        <p:spPr>
          <a:xfrm flipH="1">
            <a:off x="6250556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21"/>
          <p:cNvCxnSpPr/>
          <p:nvPr/>
        </p:nvCxnSpPr>
        <p:spPr>
          <a:xfrm flipH="1">
            <a:off x="4133940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22"/>
          <p:cNvCxnSpPr/>
          <p:nvPr/>
        </p:nvCxnSpPr>
        <p:spPr>
          <a:xfrm flipH="1">
            <a:off x="1541814" y="4170344"/>
            <a:ext cx="93362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5102846" y="3789040"/>
            <a:ext cx="134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Rails App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96142" y="3789040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Nginx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Diamond 26"/>
          <p:cNvSpPr/>
          <p:nvPr/>
        </p:nvSpPr>
        <p:spPr>
          <a:xfrm>
            <a:off x="4913901" y="4837221"/>
            <a:ext cx="1449736" cy="1449736"/>
          </a:xfrm>
          <a:prstGeom prst="diamon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105265" y="5348105"/>
            <a:ext cx="1043810" cy="31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8" name="Straight Arrow Connector 32"/>
          <p:cNvCxnSpPr/>
          <p:nvPr/>
        </p:nvCxnSpPr>
        <p:spPr>
          <a:xfrm>
            <a:off x="5551784" y="4338515"/>
            <a:ext cx="0" cy="77125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9" name="Straight Arrow Connector 34"/>
          <p:cNvCxnSpPr/>
          <p:nvPr/>
        </p:nvCxnSpPr>
        <p:spPr>
          <a:xfrm flipV="1">
            <a:off x="5708352" y="4280526"/>
            <a:ext cx="0" cy="817652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Группа 27"/>
          <p:cNvGrpSpPr/>
          <p:nvPr/>
        </p:nvGrpSpPr>
        <p:grpSpPr>
          <a:xfrm>
            <a:off x="4788024" y="1484784"/>
            <a:ext cx="1731818" cy="2337949"/>
            <a:chOff x="6082146" y="904011"/>
            <a:chExt cx="1731818" cy="2337949"/>
          </a:xfrm>
        </p:grpSpPr>
        <p:sp>
          <p:nvSpPr>
            <p:cNvPr id="29" name="Diamond 36"/>
            <p:cNvSpPr/>
            <p:nvPr/>
          </p:nvSpPr>
          <p:spPr>
            <a:xfrm>
              <a:off x="6082146" y="904011"/>
              <a:ext cx="1731818" cy="1731818"/>
            </a:xfrm>
            <a:prstGeom prst="diamond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Arrow Connector 37"/>
            <p:cNvCxnSpPr/>
            <p:nvPr/>
          </p:nvCxnSpPr>
          <p:spPr>
            <a:xfrm>
              <a:off x="6844145" y="2320634"/>
              <a:ext cx="0" cy="92132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8"/>
            <p:cNvCxnSpPr/>
            <p:nvPr/>
          </p:nvCxnSpPr>
          <p:spPr>
            <a:xfrm flipV="1">
              <a:off x="7031178" y="2251362"/>
              <a:ext cx="0" cy="97674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325493" y="1437623"/>
              <a:ext cx="1246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Cache store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Multiply 27"/>
          <p:cNvSpPr/>
          <p:nvPr/>
        </p:nvSpPr>
        <p:spPr>
          <a:xfrm>
            <a:off x="5436096" y="4509120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Multiply 25"/>
          <p:cNvSpPr/>
          <p:nvPr/>
        </p:nvSpPr>
        <p:spPr>
          <a:xfrm>
            <a:off x="6516216" y="3959178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Multiply 27"/>
          <p:cNvSpPr/>
          <p:nvPr/>
        </p:nvSpPr>
        <p:spPr>
          <a:xfrm>
            <a:off x="6516216" y="3573016"/>
            <a:ext cx="405926" cy="405926"/>
          </a:xfrm>
          <a:prstGeom prst="mathMultiply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При чем тут </a:t>
            </a:r>
            <a:r>
              <a:rPr lang="en-US" sz="2800" b="1" dirty="0" smtClean="0">
                <a:latin typeface="Trebuchet MS" charset="0"/>
              </a:rPr>
              <a:t>CQRS?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sz="2000" dirty="0" smtClean="0">
                <a:latin typeface="Trebuchet MS" charset="0"/>
              </a:rPr>
              <a:t>Сайт не знает, что что-то изменилось</a:t>
            </a:r>
          </a:p>
          <a:p>
            <a:r>
              <a:rPr lang="ru-RU" sz="2000" dirty="0" smtClean="0">
                <a:latin typeface="Trebuchet MS" charset="0"/>
              </a:rPr>
              <a:t>Требуется </a:t>
            </a:r>
            <a:r>
              <a:rPr lang="ru-RU" sz="2000" dirty="0" err="1" smtClean="0">
                <a:latin typeface="Trebuchet MS" charset="0"/>
              </a:rPr>
              <a:t>инвалидация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ru-RU" sz="2000" dirty="0" smtClean="0">
                <a:latin typeface="Trebuchet MS" charset="0"/>
              </a:rPr>
              <a:t>кэша из </a:t>
            </a:r>
            <a:r>
              <a:rPr lang="en-US" sz="2000" dirty="0" smtClean="0">
                <a:latin typeface="Trebuchet MS" charset="0"/>
              </a:rPr>
              <a:t>CMS</a:t>
            </a:r>
            <a:r>
              <a:rPr lang="ru-RU" sz="2000" dirty="0" smtClean="0">
                <a:latin typeface="Trebuchet MS" charset="0"/>
              </a:rPr>
              <a:t/>
            </a:r>
            <a:br>
              <a:rPr lang="ru-RU" sz="2000" dirty="0" smtClean="0">
                <a:latin typeface="Trebuchet MS" charset="0"/>
              </a:rPr>
            </a:br>
            <a:r>
              <a:rPr lang="ru-RU" sz="2000" dirty="0" smtClean="0">
                <a:latin typeface="Trebuchet MS" charset="0"/>
              </a:rPr>
              <a:t>при обновлении материала</a:t>
            </a:r>
            <a:endParaRPr lang="ru-RU" sz="20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rebuchet MS"/>
                <a:cs typeface="Trebuchet MS"/>
              </a:rPr>
              <a:t>Дмитрий Зуев</a:t>
            </a:r>
            <a:endParaRPr lang="en-US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r>
              <a:rPr lang="en-US" sz="1800" dirty="0" smtClean="0">
                <a:latin typeface="Trebuchet MS"/>
                <a:cs typeface="Trebuchet MS"/>
              </a:rPr>
              <a:t>Ruby </a:t>
            </a:r>
            <a:r>
              <a:rPr lang="ru-RU" sz="1800" dirty="0" smtClean="0">
                <a:latin typeface="Trebuchet MS"/>
                <a:cs typeface="Trebuchet MS"/>
              </a:rPr>
              <a:t>разработчик в </a:t>
            </a:r>
            <a:r>
              <a:rPr lang="en-US" sz="1800" dirty="0" err="1" smtClean="0">
                <a:latin typeface="Trebuchet MS"/>
                <a:cs typeface="Trebuchet MS"/>
              </a:rPr>
              <a:t>Rambler&amp;Co</a:t>
            </a:r>
            <a:endParaRPr lang="en-US" sz="1800" dirty="0" smtClean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1800" dirty="0" smtClean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 smtClean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 smtClean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 smtClean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endParaRPr lang="en-US" sz="1800" dirty="0" smtClean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r>
              <a:rPr lang="en-US" sz="1800" dirty="0" smtClean="0">
                <a:latin typeface="Trebuchet MS"/>
                <a:cs typeface="Trebuchet MS"/>
                <a:hlinkClick r:id="rId3"/>
              </a:rPr>
              <a:t>http://twitter.com/dzuev</a:t>
            </a:r>
            <a:endParaRPr lang="en-US" sz="1800" dirty="0">
              <a:latin typeface="Trebuchet MS"/>
              <a:cs typeface="Trebuchet MS"/>
              <a:hlinkClick r:id="rId3"/>
            </a:endParaRPr>
          </a:p>
          <a:p>
            <a:pPr marL="0" indent="0">
              <a:buNone/>
            </a:pPr>
            <a:r>
              <a:rPr lang="en-US" sz="1800" dirty="0" smtClean="0">
                <a:latin typeface="Trebuchet MS"/>
                <a:cs typeface="Trebuchet MS"/>
                <a:hlinkClick r:id="rId3"/>
              </a:rPr>
              <a:t>http://github.com/dmitryzuev</a:t>
            </a:r>
            <a:endParaRPr lang="en-US" sz="1800" dirty="0">
              <a:latin typeface="Trebuchet MS"/>
              <a:cs typeface="Trebuchet MS"/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0193" r="-10193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710A-C2E9-2C4E-972D-6D800C77021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err="1" smtClean="0">
                <a:latin typeface="Trebuchet MS" charset="0"/>
              </a:rPr>
              <a:t>Инвалидация</a:t>
            </a:r>
            <a:r>
              <a:rPr lang="ru-RU" sz="2800" b="1" dirty="0" smtClean="0">
                <a:latin typeface="Trebuchet MS" charset="0"/>
              </a:rPr>
              <a:t> из </a:t>
            </a:r>
            <a:r>
              <a:rPr lang="en-US" sz="2800" b="1" dirty="0" smtClean="0">
                <a:latin typeface="Trebuchet MS" charset="0"/>
              </a:rPr>
              <a:t>CMS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sz="2000" dirty="0" smtClean="0">
                <a:latin typeface="Trebuchet MS" charset="0"/>
              </a:rPr>
              <a:t>Сайт тонкий </a:t>
            </a:r>
            <a:r>
              <a:rPr lang="en-US" sz="2000" dirty="0" smtClean="0">
                <a:latin typeface="Trebuchet MS" charset="0"/>
              </a:rPr>
              <a:t>=&gt; </a:t>
            </a:r>
            <a:r>
              <a:rPr lang="ru-RU" sz="2000" dirty="0" smtClean="0">
                <a:latin typeface="Trebuchet MS" charset="0"/>
              </a:rPr>
              <a:t>мало запросов в базу</a:t>
            </a:r>
          </a:p>
          <a:p>
            <a:r>
              <a:rPr lang="ru-RU" sz="2000" dirty="0" smtClean="0">
                <a:latin typeface="Trebuchet MS" charset="0"/>
              </a:rPr>
              <a:t>Для каждого запроса уникальный ключ</a:t>
            </a:r>
          </a:p>
          <a:p>
            <a:r>
              <a:rPr lang="ru-RU" sz="2000" dirty="0" smtClean="0">
                <a:latin typeface="Trebuchet MS" charset="0"/>
              </a:rPr>
              <a:t>Сервис-объект для </a:t>
            </a:r>
            <a:r>
              <a:rPr lang="ru-RU" sz="2000" dirty="0" err="1" smtClean="0">
                <a:latin typeface="Trebuchet MS" charset="0"/>
              </a:rPr>
              <a:t>инвалидации</a:t>
            </a:r>
            <a:r>
              <a:rPr lang="ru-RU" sz="2000" dirty="0" smtClean="0">
                <a:latin typeface="Trebuchet MS" charset="0"/>
              </a:rPr>
              <a:t> по </a:t>
            </a:r>
            <a:r>
              <a:rPr lang="en-US" sz="2000" dirty="0" smtClean="0">
                <a:latin typeface="Trebuchet MS" charset="0"/>
              </a:rPr>
              <a:t>slug’</a:t>
            </a:r>
            <a:r>
              <a:rPr lang="ru-RU" sz="2000" dirty="0" smtClean="0">
                <a:latin typeface="Trebuchet MS" charset="0"/>
              </a:rPr>
              <a:t>у</a:t>
            </a:r>
          </a:p>
          <a:p>
            <a:r>
              <a:rPr lang="en-US" sz="2000" dirty="0" smtClean="0">
                <a:latin typeface="Trebuchet MS" charset="0"/>
              </a:rPr>
              <a:t>API </a:t>
            </a:r>
            <a:r>
              <a:rPr lang="ru-RU" sz="2000" dirty="0" smtClean="0">
                <a:latin typeface="Trebuchet MS" charset="0"/>
              </a:rPr>
              <a:t>для очистки кэша из </a:t>
            </a:r>
            <a:r>
              <a:rPr lang="en-US" sz="2000" dirty="0" smtClean="0">
                <a:latin typeface="Trebuchet MS" charset="0"/>
              </a:rPr>
              <a:t>CMS</a:t>
            </a:r>
            <a:endParaRPr lang="ru-RU" sz="2000" dirty="0" smtClean="0">
              <a:latin typeface="Trebuchet MS" charset="0"/>
            </a:endParaRPr>
          </a:p>
          <a:p>
            <a:endParaRPr lang="ru-RU" sz="20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err="1" smtClean="0">
                <a:latin typeface="Trebuchet MS" charset="0"/>
              </a:rPr>
              <a:t>Инвалидация</a:t>
            </a:r>
            <a:r>
              <a:rPr lang="ru-RU" sz="2800" b="1" dirty="0" smtClean="0">
                <a:latin typeface="Trebuchet MS" charset="0"/>
              </a:rPr>
              <a:t> из </a:t>
            </a:r>
            <a:r>
              <a:rPr lang="en-US" sz="2800" b="1" dirty="0" smtClean="0">
                <a:latin typeface="Trebuchet MS" charset="0"/>
              </a:rPr>
              <a:t>CMS</a:t>
            </a:r>
            <a:endParaRPr lang="ru-RU" sz="2800" b="1" dirty="0">
              <a:latin typeface="Trebuchet MS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14798817"/>
              </p:ext>
            </p:extLst>
          </p:nvPr>
        </p:nvGraphicFramePr>
        <p:xfrm>
          <a:off x="467544" y="2245320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2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3A468C-903A-0C4B-9DAE-8A9441EA3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6EA408-33DD-E64A-AE25-AF12BC6B65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err="1" smtClean="0">
                <a:latin typeface="Trebuchet MS" charset="0"/>
              </a:rPr>
              <a:t>Инвалидация</a:t>
            </a:r>
            <a:r>
              <a:rPr lang="ru-RU" sz="2800" b="1" dirty="0" smtClean="0">
                <a:latin typeface="Trebuchet MS" charset="0"/>
              </a:rPr>
              <a:t> из </a:t>
            </a:r>
            <a:r>
              <a:rPr lang="en-US" sz="2800" b="1" dirty="0" smtClean="0">
                <a:latin typeface="Trebuchet MS" charset="0"/>
              </a:rPr>
              <a:t>CMS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708275"/>
            <a:ext cx="82296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Consolas-Bold" charset="0"/>
              </a:rPr>
              <a:t>module</a:t>
            </a:r>
            <a:r>
              <a:rPr lang="en-US" sz="1400" dirty="0" smtClean="0">
                <a:solidFill>
                  <a:srgbClr val="262634"/>
                </a:solidFill>
                <a:latin typeface="Consolas" charset="0"/>
              </a:rPr>
              <a:t> </a:t>
            </a:r>
            <a:r>
              <a:rPr lang="en-US" sz="1400" u="sng" dirty="0">
                <a:solidFill>
                  <a:srgbClr val="262634"/>
                </a:solidFill>
                <a:latin typeface="Consolas" charset="0"/>
              </a:rPr>
              <a:t>Cache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Consolas-Bold" charset="0"/>
              </a:rPr>
              <a:t>  class</a:t>
            </a:r>
            <a:r>
              <a:rPr lang="en-US" sz="1400" dirty="0" smtClean="0">
                <a:solidFill>
                  <a:srgbClr val="262634"/>
                </a:solidFill>
                <a:latin typeface="Consolas" charset="0"/>
              </a:rPr>
              <a:t> </a:t>
            </a:r>
            <a:r>
              <a:rPr lang="en-US" sz="1400" u="sng" dirty="0">
                <a:solidFill>
                  <a:srgbClr val="262634"/>
                </a:solidFill>
                <a:latin typeface="Consolas" charset="0"/>
              </a:rPr>
              <a:t>Invalidator</a:t>
            </a: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</a:t>
            </a:r>
            <a:r>
              <a:rPr lang="ro-RO" sz="1400" b="1" dirty="0" err="1">
                <a:solidFill>
                  <a:srgbClr val="0000FF"/>
                </a:solidFill>
                <a:latin typeface="Consolas-Bold" charset="0"/>
              </a:rPr>
              <a:t>class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</a:t>
            </a:r>
            <a:r>
              <a:rPr lang="ro-RO" sz="1400" b="1" dirty="0">
                <a:solidFill>
                  <a:srgbClr val="0000FF"/>
                </a:solidFill>
                <a:latin typeface="Consolas-Bold" charset="0"/>
              </a:rPr>
              <a:t>&lt;&lt;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</a:t>
            </a:r>
            <a:r>
              <a:rPr lang="ro-RO" sz="1400" dirty="0">
                <a:solidFill>
                  <a:srgbClr val="287183"/>
                </a:solidFill>
                <a:latin typeface="Consolas" charset="0"/>
              </a:rPr>
              <a:t>self</a:t>
            </a:r>
            <a:endParaRPr lang="ro-RO" sz="1400" dirty="0">
              <a:solidFill>
                <a:srgbClr val="262634"/>
              </a:solidFill>
              <a:latin typeface="Consolas" charset="0"/>
            </a:endParaRP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  </a:t>
            </a:r>
            <a:r>
              <a:rPr lang="ro-RO" sz="1400" b="1" dirty="0">
                <a:solidFill>
                  <a:srgbClr val="0000FF"/>
                </a:solidFill>
                <a:latin typeface="Consolas-Bold" charset="0"/>
              </a:rPr>
              <a:t>def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</a:t>
            </a:r>
            <a:r>
              <a:rPr lang="ro-RO" sz="1400" b="1" dirty="0">
                <a:solidFill>
                  <a:srgbClr val="000091"/>
                </a:solidFill>
                <a:latin typeface="Consolas-Bold" charset="0"/>
              </a:rPr>
              <a:t>topic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(</a:t>
            </a:r>
            <a:r>
              <a:rPr lang="ro-RO" sz="1400" i="1" dirty="0" err="1">
                <a:solidFill>
                  <a:srgbClr val="262634"/>
                </a:solidFill>
                <a:latin typeface="Consolas-Italic" charset="0"/>
              </a:rPr>
              <a:t>topic_slug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)</a:t>
            </a: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    </a:t>
            </a:r>
            <a:r>
              <a:rPr lang="ro-RO" sz="1400" b="1" dirty="0" err="1">
                <a:solidFill>
                  <a:srgbClr val="5A60D6"/>
                </a:solidFill>
                <a:latin typeface="Consolas-Bold" charset="0"/>
              </a:rPr>
              <a:t>Rails</a:t>
            </a:r>
            <a:r>
              <a:rPr lang="ro-RO" sz="1400" dirty="0" err="1">
                <a:solidFill>
                  <a:srgbClr val="262634"/>
                </a:solidFill>
                <a:latin typeface="Consolas" charset="0"/>
              </a:rPr>
              <a:t>.cache.delete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(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"content/</a:t>
            </a:r>
            <a:r>
              <a:rPr lang="ro-RO" sz="1400" dirty="0">
                <a:solidFill>
                  <a:srgbClr val="25A915"/>
                </a:solidFill>
                <a:latin typeface="Consolas" charset="0"/>
              </a:rPr>
              <a:t>#{</a:t>
            </a:r>
            <a:r>
              <a:rPr lang="ro-RO" sz="1400" dirty="0" err="1">
                <a:solidFill>
                  <a:srgbClr val="25A915"/>
                </a:solidFill>
                <a:latin typeface="Consolas" charset="0"/>
              </a:rPr>
              <a:t>topic_slug</a:t>
            </a:r>
            <a:r>
              <a:rPr lang="ro-RO" sz="1400" dirty="0">
                <a:solidFill>
                  <a:srgbClr val="25A915"/>
                </a:solidFill>
                <a:latin typeface="Consolas" charset="0"/>
              </a:rPr>
              <a:t>}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"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)</a:t>
            </a: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    </a:t>
            </a:r>
            <a:r>
              <a:rPr lang="ro-RO" sz="1400" b="1" dirty="0" err="1" smtClean="0">
                <a:solidFill>
                  <a:srgbClr val="5A60D6"/>
                </a:solidFill>
                <a:latin typeface="Consolas-Bold" charset="0"/>
              </a:rPr>
              <a:t>Rails</a:t>
            </a:r>
            <a:r>
              <a:rPr lang="ro-RO" sz="1400" dirty="0" err="1" smtClean="0">
                <a:solidFill>
                  <a:srgbClr val="262634"/>
                </a:solidFill>
                <a:latin typeface="Consolas" charset="0"/>
              </a:rPr>
              <a:t>.cache.delete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(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"content/</a:t>
            </a:r>
            <a:r>
              <a:rPr lang="ro-RO" sz="1400" dirty="0">
                <a:solidFill>
                  <a:srgbClr val="25A915"/>
                </a:solidFill>
                <a:latin typeface="Consolas" charset="0"/>
              </a:rPr>
              <a:t>#{</a:t>
            </a:r>
            <a:r>
              <a:rPr lang="ro-RO" sz="1400" dirty="0" err="1">
                <a:solidFill>
                  <a:srgbClr val="25A915"/>
                </a:solidFill>
                <a:latin typeface="Consolas" charset="0"/>
              </a:rPr>
              <a:t>topic_slug</a:t>
            </a:r>
            <a:r>
              <a:rPr lang="ro-RO" sz="1400" dirty="0">
                <a:solidFill>
                  <a:srgbClr val="25A915"/>
                </a:solidFill>
                <a:latin typeface="Consolas" charset="0"/>
              </a:rPr>
              <a:t>}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/</a:t>
            </a:r>
            <a:r>
              <a:rPr lang="ro-RO" sz="1400" dirty="0" err="1">
                <a:solidFill>
                  <a:srgbClr val="0D5909"/>
                </a:solidFill>
                <a:latin typeface="Consolas" charset="0"/>
              </a:rPr>
              <a:t>follow_after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"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)</a:t>
            </a: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    </a:t>
            </a:r>
            <a:r>
              <a:rPr lang="ro-RO" sz="1400" b="1" dirty="0" err="1">
                <a:solidFill>
                  <a:srgbClr val="5A60D6"/>
                </a:solidFill>
                <a:latin typeface="Consolas-Bold" charset="0"/>
              </a:rPr>
              <a:t>Rails</a:t>
            </a:r>
            <a:r>
              <a:rPr lang="ro-RO" sz="1400" dirty="0" err="1">
                <a:solidFill>
                  <a:srgbClr val="262634"/>
                </a:solidFill>
                <a:latin typeface="Consolas" charset="0"/>
              </a:rPr>
              <a:t>.cache.delete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(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'index/</a:t>
            </a:r>
            <a:r>
              <a:rPr lang="ro-RO" sz="1400" dirty="0" err="1">
                <a:solidFill>
                  <a:srgbClr val="0D5909"/>
                </a:solidFill>
                <a:latin typeface="Consolas" charset="0"/>
              </a:rPr>
              <a:t>lists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'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)</a:t>
            </a:r>
          </a:p>
          <a:p>
            <a:pPr marL="0" indent="0">
              <a:buNone/>
            </a:pP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        </a:t>
            </a:r>
            <a:r>
              <a:rPr lang="ro-RO" sz="1400" b="1" dirty="0" err="1">
                <a:solidFill>
                  <a:srgbClr val="5A60D6"/>
                </a:solidFill>
                <a:latin typeface="Consolas-Bold" charset="0"/>
              </a:rPr>
              <a:t>Rails</a:t>
            </a:r>
            <a:r>
              <a:rPr lang="ro-RO" sz="1400" dirty="0" err="1">
                <a:solidFill>
                  <a:srgbClr val="262634"/>
                </a:solidFill>
                <a:latin typeface="Consolas" charset="0"/>
              </a:rPr>
              <a:t>.cache.delete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(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'</a:t>
            </a:r>
            <a:r>
              <a:rPr lang="ro-RO" sz="1400" dirty="0" err="1">
                <a:solidFill>
                  <a:srgbClr val="0D5909"/>
                </a:solidFill>
                <a:latin typeface="Consolas" charset="0"/>
              </a:rPr>
              <a:t>lists</a:t>
            </a:r>
            <a:r>
              <a:rPr lang="ro-RO" sz="1400" dirty="0">
                <a:solidFill>
                  <a:srgbClr val="0D5909"/>
                </a:solidFill>
                <a:latin typeface="Consolas" charset="0"/>
              </a:rPr>
              <a:t>/popular'</a:t>
            </a:r>
            <a:r>
              <a:rPr lang="ro-RO" sz="1400" dirty="0">
                <a:solidFill>
                  <a:srgbClr val="262634"/>
                </a:solidFill>
                <a:latin typeface="Consolas" charset="0"/>
              </a:rPr>
              <a:t>)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262634"/>
                </a:solidFill>
                <a:latin typeface="Consolas" charset="0"/>
              </a:rPr>
              <a:t>      </a:t>
            </a:r>
            <a:r>
              <a:rPr lang="de-DE" sz="1400" b="1" dirty="0">
                <a:solidFill>
                  <a:srgbClr val="0000FF"/>
                </a:solidFill>
                <a:latin typeface="Consolas-Bold" charset="0"/>
              </a:rPr>
              <a:t>end</a:t>
            </a:r>
            <a:endParaRPr lang="de-DE" sz="1400" dirty="0">
              <a:solidFill>
                <a:srgbClr val="262634"/>
              </a:solidFill>
              <a:latin typeface="Consolas" charset="0"/>
            </a:endParaRPr>
          </a:p>
          <a:p>
            <a:pPr marL="0" indent="0">
              <a:buNone/>
            </a:pPr>
            <a:r>
              <a:rPr lang="de-DE" sz="1400" dirty="0">
                <a:solidFill>
                  <a:srgbClr val="262634"/>
                </a:solidFill>
                <a:latin typeface="Consolas" charset="0"/>
              </a:rPr>
              <a:t>    </a:t>
            </a:r>
            <a:r>
              <a:rPr lang="de-DE" sz="1400" b="1" dirty="0">
                <a:solidFill>
                  <a:srgbClr val="0000FF"/>
                </a:solidFill>
                <a:latin typeface="Consolas-Bold" charset="0"/>
              </a:rPr>
              <a:t>end</a:t>
            </a:r>
            <a:endParaRPr lang="de-DE" sz="1400" dirty="0">
              <a:solidFill>
                <a:srgbClr val="262634"/>
              </a:solidFill>
              <a:latin typeface="Consolas" charset="0"/>
            </a:endParaRPr>
          </a:p>
          <a:p>
            <a:pPr marL="0" indent="0">
              <a:buNone/>
            </a:pPr>
            <a:r>
              <a:rPr lang="de-DE" sz="1400" dirty="0">
                <a:solidFill>
                  <a:srgbClr val="262634"/>
                </a:solidFill>
                <a:latin typeface="Consolas" charset="0"/>
              </a:rPr>
              <a:t>  </a:t>
            </a:r>
            <a:r>
              <a:rPr lang="de-DE" sz="1400" b="1" dirty="0">
                <a:solidFill>
                  <a:srgbClr val="0000FF"/>
                </a:solidFill>
                <a:latin typeface="Consolas-Bold" charset="0"/>
              </a:rPr>
              <a:t>end</a:t>
            </a:r>
            <a:endParaRPr lang="de-DE" sz="1400" dirty="0">
              <a:solidFill>
                <a:srgbClr val="262634"/>
              </a:solidFill>
              <a:latin typeface="Consolas" charset="0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rgbClr val="0000FF"/>
                </a:solidFill>
                <a:latin typeface="Consolas-Bold" charset="0"/>
              </a:rPr>
              <a:t>end</a:t>
            </a:r>
            <a:endParaRPr lang="en-US" sz="1400" kern="0" dirty="0" smtClean="0">
              <a:solidFill>
                <a:srgbClr val="25A915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9754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err="1" smtClean="0">
                <a:latin typeface="Trebuchet MS" charset="0"/>
              </a:rPr>
              <a:t>Инвалидация</a:t>
            </a:r>
            <a:r>
              <a:rPr lang="ru-RU" sz="2800" b="1" dirty="0" smtClean="0">
                <a:latin typeface="Trebuchet MS" charset="0"/>
              </a:rPr>
              <a:t> фрагментов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sz="2000" dirty="0" smtClean="0">
                <a:latin typeface="Trebuchet MS" charset="0"/>
              </a:rPr>
              <a:t>Подсмотреть в </a:t>
            </a:r>
            <a:r>
              <a:rPr lang="en-US" sz="2000" dirty="0" err="1" smtClean="0">
                <a:latin typeface="Trebuchet MS" charset="0"/>
              </a:rPr>
              <a:t>ActiveRecord</a:t>
            </a:r>
            <a:endParaRPr lang="ru-RU" sz="2000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Создать </a:t>
            </a:r>
            <a:r>
              <a:rPr lang="en-US" sz="2000" dirty="0" err="1" smtClean="0">
                <a:latin typeface="Trebuchet MS" charset="0"/>
              </a:rPr>
              <a:t>cache_key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ru-RU" sz="2000" dirty="0" smtClean="0">
                <a:latin typeface="Trebuchet MS" charset="0"/>
              </a:rPr>
              <a:t>для одного объекта вида</a:t>
            </a:r>
            <a:br>
              <a:rPr lang="ru-RU" sz="2000" dirty="0" smtClean="0">
                <a:latin typeface="Trebuchet MS" charset="0"/>
              </a:rPr>
            </a:br>
            <a:r>
              <a:rPr lang="en-US" sz="2000" dirty="0">
                <a:solidFill>
                  <a:srgbClr val="0D5909"/>
                </a:solidFill>
                <a:latin typeface="Consolas"/>
              </a:rPr>
              <a:t>articles/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#{slug}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#{</a:t>
            </a:r>
            <a:r>
              <a:rPr lang="en-US" sz="2000" dirty="0" err="1" smtClean="0">
                <a:solidFill>
                  <a:srgbClr val="25A915"/>
                </a:solidFill>
                <a:latin typeface="Consolas"/>
              </a:rPr>
              <a:t>updated_at.to_s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(</a:t>
            </a:r>
            <a:r>
              <a:rPr lang="en-US" sz="2000" b="1" dirty="0">
                <a:solidFill>
                  <a:srgbClr val="B6000C"/>
                </a:solidFill>
                <a:latin typeface="Consolas-Bold"/>
              </a:rPr>
              <a:t>:</a:t>
            </a:r>
            <a:r>
              <a:rPr lang="en-US" sz="2000" b="1" dirty="0" err="1">
                <a:solidFill>
                  <a:srgbClr val="B6000C"/>
                </a:solidFill>
                <a:latin typeface="Consolas-Bold"/>
              </a:rPr>
              <a:t>nsec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)}</a:t>
            </a:r>
            <a:endParaRPr lang="ru-RU" sz="2000" dirty="0" smtClean="0">
              <a:latin typeface="Trebuchet MS" charset="0"/>
            </a:endParaRPr>
          </a:p>
          <a:p>
            <a:r>
              <a:rPr lang="ru-RU" sz="2000" dirty="0" smtClean="0">
                <a:latin typeface="Trebuchet MS" charset="0"/>
              </a:rPr>
              <a:t>Создать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en-US" sz="2000" dirty="0" err="1" smtClean="0">
                <a:latin typeface="Trebuchet MS" charset="0"/>
              </a:rPr>
              <a:t>cache_key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ru-RU" sz="2000" dirty="0" smtClean="0">
                <a:latin typeface="Trebuchet MS" charset="0"/>
              </a:rPr>
              <a:t>для коллекции объектов</a:t>
            </a:r>
            <a:r>
              <a:rPr lang="en-US" sz="2000" dirty="0" smtClean="0">
                <a:latin typeface="Trebuchet MS" charset="0"/>
              </a:rPr>
              <a:t> </a:t>
            </a:r>
            <a:r>
              <a:rPr lang="ru-RU" sz="2000" dirty="0" smtClean="0">
                <a:latin typeface="Trebuchet MS" charset="0"/>
              </a:rPr>
              <a:t>вида</a:t>
            </a:r>
            <a:r>
              <a:rPr lang="en-US" sz="2000" dirty="0">
                <a:latin typeface="Trebuchet MS" charset="0"/>
              </a:rPr>
              <a:t/>
            </a:r>
            <a:br>
              <a:rPr lang="en-US" sz="2000" dirty="0">
                <a:latin typeface="Trebuchet MS" charset="0"/>
              </a:rPr>
            </a:br>
            <a:r>
              <a:rPr lang="en-US" sz="2000" dirty="0" smtClean="0">
                <a:solidFill>
                  <a:srgbClr val="0D5909"/>
                </a:solidFill>
                <a:latin typeface="Consolas"/>
              </a:rPr>
              <a:t>articles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</a:t>
            </a:r>
            <a:r>
              <a:rPr lang="en-US" sz="2000" dirty="0" smtClean="0">
                <a:solidFill>
                  <a:srgbClr val="25A915"/>
                </a:solidFill>
                <a:latin typeface="Consolas"/>
              </a:rPr>
              <a:t>{</a:t>
            </a:r>
            <a:r>
              <a:rPr lang="en-US" sz="2000" dirty="0" err="1" smtClean="0">
                <a:solidFill>
                  <a:srgbClr val="25A915"/>
                </a:solidFill>
                <a:latin typeface="Consolas"/>
              </a:rPr>
              <a:t>slugs_hash</a:t>
            </a:r>
            <a:r>
              <a:rPr lang="en-US" sz="2000" dirty="0" smtClean="0">
                <a:solidFill>
                  <a:srgbClr val="25A915"/>
                </a:solidFill>
                <a:latin typeface="Consolas"/>
              </a:rPr>
              <a:t>}</a:t>
            </a:r>
            <a:r>
              <a:rPr lang="en-US" sz="2000" dirty="0">
                <a:solidFill>
                  <a:srgbClr val="0D5909"/>
                </a:solidFill>
                <a:latin typeface="Consolas"/>
              </a:rPr>
              <a:t>/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#</a:t>
            </a:r>
            <a:r>
              <a:rPr lang="en-US" sz="2000" dirty="0" smtClean="0">
                <a:solidFill>
                  <a:srgbClr val="25A915"/>
                </a:solidFill>
                <a:latin typeface="Consolas"/>
              </a:rPr>
              <a:t>{</a:t>
            </a:r>
            <a:r>
              <a:rPr lang="en-US" sz="2000" dirty="0" err="1" smtClean="0">
                <a:solidFill>
                  <a:srgbClr val="25A915"/>
                </a:solidFill>
                <a:latin typeface="Consolas"/>
              </a:rPr>
              <a:t>last_updated_at.to_s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(</a:t>
            </a:r>
            <a:r>
              <a:rPr lang="en-US" sz="2000" b="1" dirty="0">
                <a:solidFill>
                  <a:srgbClr val="B6000C"/>
                </a:solidFill>
                <a:latin typeface="Consolas-Bold"/>
              </a:rPr>
              <a:t>:</a:t>
            </a:r>
            <a:r>
              <a:rPr lang="en-US" sz="2000" b="1" dirty="0" err="1">
                <a:solidFill>
                  <a:srgbClr val="B6000C"/>
                </a:solidFill>
                <a:latin typeface="Consolas-Bold"/>
              </a:rPr>
              <a:t>nsec</a:t>
            </a:r>
            <a:r>
              <a:rPr lang="en-US" sz="2000" dirty="0">
                <a:solidFill>
                  <a:srgbClr val="25A915"/>
                </a:solidFill>
                <a:latin typeface="Consolas"/>
              </a:rPr>
              <a:t>)</a:t>
            </a:r>
            <a:r>
              <a:rPr lang="en-US" sz="2000" dirty="0" smtClean="0">
                <a:solidFill>
                  <a:srgbClr val="25A915"/>
                </a:solidFill>
                <a:latin typeface="Consolas"/>
              </a:rPr>
              <a:t>}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1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sz="2800" b="1" dirty="0" smtClean="0">
                <a:latin typeface="Trebuchet MS" charset="0"/>
              </a:rPr>
              <a:t>Cache Store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en-US" sz="2000" dirty="0" smtClean="0">
                <a:latin typeface="Trebuchet MS" charset="0"/>
              </a:rPr>
              <a:t>File store</a:t>
            </a:r>
          </a:p>
          <a:p>
            <a:r>
              <a:rPr lang="en-US" sz="2000" dirty="0" smtClean="0">
                <a:latin typeface="Trebuchet MS" charset="0"/>
              </a:rPr>
              <a:t>Memory store</a:t>
            </a:r>
          </a:p>
          <a:p>
            <a:r>
              <a:rPr lang="en-US" sz="2000" dirty="0" err="1" smtClean="0">
                <a:latin typeface="Trebuchet MS" charset="0"/>
              </a:rPr>
              <a:t>Memcached</a:t>
            </a:r>
            <a:endParaRPr lang="en-US" sz="2000" dirty="0" smtClean="0">
              <a:latin typeface="Trebuchet MS" charset="0"/>
            </a:endParaRPr>
          </a:p>
          <a:p>
            <a:r>
              <a:rPr lang="en-US" sz="2000" dirty="0" err="1" smtClean="0">
                <a:latin typeface="Trebuchet MS" charset="0"/>
              </a:rPr>
              <a:t>Redis</a:t>
            </a:r>
            <a:endParaRPr lang="ru-RU" sz="2000" dirty="0" smtClean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Скорость обработки запроса </a:t>
            </a:r>
            <a:r>
              <a:rPr lang="en-US" sz="2800" b="1" dirty="0" smtClean="0">
                <a:latin typeface="Trebuchet MS" charset="0"/>
              </a:rPr>
              <a:t>GET /</a:t>
            </a:r>
            <a:endParaRPr lang="ru-RU" sz="2800" b="1" dirty="0">
              <a:latin typeface="Trebuchet MS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950125"/>
              </p:ext>
            </p:extLst>
          </p:nvPr>
        </p:nvGraphicFramePr>
        <p:xfrm>
          <a:off x="457200" y="2595762"/>
          <a:ext cx="8229600" cy="342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it-IT" sz="2800" dirty="0">
                <a:solidFill>
                  <a:srgbClr val="262634"/>
                </a:solidFill>
                <a:latin typeface="Consolas" charset="0"/>
              </a:rPr>
              <a:t>a</a:t>
            </a:r>
            <a:r>
              <a:rPr lang="it-IT" sz="2800" dirty="0" smtClean="0">
                <a:solidFill>
                  <a:srgbClr val="262634"/>
                </a:solidFill>
                <a:latin typeface="Consolas" charset="0"/>
              </a:rPr>
              <a:t>b </a:t>
            </a:r>
            <a:r>
              <a:rPr lang="it-IT" sz="2800" dirty="0">
                <a:solidFill>
                  <a:srgbClr val="262634"/>
                </a:solidFill>
                <a:latin typeface="Consolas" charset="0"/>
              </a:rPr>
              <a:t>-c 10 -</a:t>
            </a:r>
            <a:r>
              <a:rPr lang="it-IT" sz="2800" dirty="0" err="1">
                <a:solidFill>
                  <a:srgbClr val="262634"/>
                </a:solidFill>
                <a:latin typeface="Consolas" charset="0"/>
              </a:rPr>
              <a:t>n</a:t>
            </a:r>
            <a:r>
              <a:rPr lang="it-IT" sz="2800" dirty="0">
                <a:solidFill>
                  <a:srgbClr val="262634"/>
                </a:solidFill>
                <a:latin typeface="Consolas" charset="0"/>
              </a:rPr>
              <a:t> 100</a:t>
            </a:r>
            <a:endParaRPr lang="ru-RU" sz="2800" b="1" dirty="0">
              <a:latin typeface="Trebuchet MS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809368"/>
              </p:ext>
            </p:extLst>
          </p:nvPr>
        </p:nvGraphicFramePr>
        <p:xfrm>
          <a:off x="457200" y="2595762"/>
          <a:ext cx="8229600" cy="342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1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sz="2800" b="1" dirty="0" smtClean="0">
                <a:latin typeface="Trebuchet MS" charset="0"/>
              </a:rPr>
              <a:t>File store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rebuchet MS" charset="0"/>
              </a:rPr>
              <a:t>Просто не используйте его</a:t>
            </a:r>
            <a:endParaRPr lang="en-US" sz="2000" dirty="0" smtClean="0">
              <a:latin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369400"/>
            <a:ext cx="2160240" cy="2056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sz="2800" b="1" dirty="0" smtClean="0">
                <a:latin typeface="Trebuchet MS" charset="0"/>
              </a:rPr>
              <a:t>Memory store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4114800" cy="316865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rebuchet MS" charset="0"/>
              </a:rPr>
              <a:t>Плюсы</a:t>
            </a:r>
          </a:p>
          <a:p>
            <a:pPr marL="0" indent="0">
              <a:buNone/>
            </a:pPr>
            <a:r>
              <a:rPr lang="ru-RU" sz="2000" dirty="0" smtClean="0">
                <a:latin typeface="Trebuchet MS" charset="0"/>
              </a:rPr>
              <a:t>+ Неимоверно быстрый</a:t>
            </a:r>
            <a:endParaRPr lang="en-US" sz="2000" dirty="0" smtClean="0">
              <a:latin typeface="Trebuchet MS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0" y="2682503"/>
            <a:ext cx="41148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ru-RU" sz="2000" b="1" kern="0" dirty="0" smtClean="0">
                <a:latin typeface="Trebuchet MS" charset="0"/>
              </a:rPr>
              <a:t>Минусы</a:t>
            </a:r>
          </a:p>
          <a:p>
            <a:pPr marL="0" indent="0">
              <a:buFontTx/>
              <a:buNone/>
            </a:pPr>
            <a:r>
              <a:rPr lang="ru-RU" sz="2000" kern="0" dirty="0" smtClean="0">
                <a:latin typeface="Trebuchet MS" charset="0"/>
              </a:rPr>
              <a:t>- Хранится в памяти процесса</a:t>
            </a:r>
          </a:p>
          <a:p>
            <a:pPr marL="0" indent="0">
              <a:buFontTx/>
              <a:buNone/>
            </a:pPr>
            <a:r>
              <a:rPr lang="ru-RU" sz="2000" kern="0" dirty="0" smtClean="0">
                <a:latin typeface="Trebuchet MS" charset="0"/>
              </a:rPr>
              <a:t>- Много копий одного и того же</a:t>
            </a:r>
          </a:p>
          <a:p>
            <a:pPr marL="0" indent="0">
              <a:buFontTx/>
              <a:buNone/>
            </a:pPr>
            <a:r>
              <a:rPr lang="ru-RU" sz="2000" kern="0" dirty="0" smtClean="0">
                <a:latin typeface="Trebuchet MS" charset="0"/>
              </a:rPr>
              <a:t>- Сложнее </a:t>
            </a:r>
            <a:r>
              <a:rPr lang="ru-RU" sz="2000" kern="0" dirty="0" err="1" smtClean="0">
                <a:latin typeface="Trebuchet MS" charset="0"/>
              </a:rPr>
              <a:t>инвалидация</a:t>
            </a:r>
            <a:endParaRPr lang="en-US" sz="2000" kern="0" dirty="0" smtClean="0">
              <a:latin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933056"/>
            <a:ext cx="2662436" cy="26624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sz="2800" b="1" dirty="0" err="1" smtClean="0">
                <a:latin typeface="Trebuchet MS" charset="0"/>
              </a:rPr>
              <a:t>Memcached</a:t>
            </a:r>
            <a:r>
              <a:rPr lang="ru-RU" sz="2800" b="1" dirty="0">
                <a:latin typeface="Trebuchet MS" charset="0"/>
              </a:rPr>
              <a:t> </a:t>
            </a:r>
            <a:r>
              <a:rPr lang="en-US" sz="2800" b="1" dirty="0" smtClean="0">
                <a:latin typeface="Trebuchet MS" charset="0"/>
              </a:rPr>
              <a:t>store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4114800" cy="316865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rebuchet MS" charset="0"/>
              </a:rPr>
              <a:t>Плюсы</a:t>
            </a:r>
          </a:p>
          <a:p>
            <a:pPr marL="0" indent="0">
              <a:buNone/>
            </a:pPr>
            <a:r>
              <a:rPr lang="ru-RU" sz="2000" dirty="0" smtClean="0">
                <a:latin typeface="Trebuchet MS" charset="0"/>
              </a:rPr>
              <a:t>+ Быстрый</a:t>
            </a:r>
            <a:endParaRPr lang="en-US" sz="2000" dirty="0" smtClean="0">
              <a:latin typeface="Trebuchet MS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rebuchet MS" charset="0"/>
              </a:rPr>
              <a:t>+ </a:t>
            </a:r>
            <a:r>
              <a:rPr lang="ru-RU" sz="2000" dirty="0" smtClean="0">
                <a:latin typeface="Trebuchet MS" charset="0"/>
              </a:rPr>
              <a:t>Кэш хранится в одном месте</a:t>
            </a:r>
          </a:p>
          <a:p>
            <a:pPr marL="0" indent="0">
              <a:buNone/>
            </a:pPr>
            <a:r>
              <a:rPr lang="ru-RU" sz="2000" dirty="0" smtClean="0">
                <a:latin typeface="Trebuchet MS" charset="0"/>
              </a:rPr>
              <a:t>+ Простая </a:t>
            </a:r>
            <a:r>
              <a:rPr lang="ru-RU" sz="2000" dirty="0" err="1" smtClean="0">
                <a:latin typeface="Trebuchet MS" charset="0"/>
              </a:rPr>
              <a:t>инвалидация</a:t>
            </a:r>
            <a:endParaRPr lang="en-US" sz="2000" dirty="0" smtClean="0">
              <a:latin typeface="Trebuchet MS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0" y="2682503"/>
            <a:ext cx="4114800" cy="3168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ru-RU" sz="2000" b="1" kern="0" dirty="0" smtClean="0">
                <a:latin typeface="Trebuchet MS" charset="0"/>
              </a:rPr>
              <a:t>Минусы</a:t>
            </a:r>
          </a:p>
          <a:p>
            <a:pPr marL="0" indent="0">
              <a:buFontTx/>
              <a:buNone/>
            </a:pPr>
            <a:r>
              <a:rPr lang="ru-RU" sz="2000" kern="0" dirty="0" smtClean="0">
                <a:latin typeface="Trebuchet MS" charset="0"/>
              </a:rPr>
              <a:t>- </a:t>
            </a:r>
            <a:r>
              <a:rPr lang="en-US" sz="2000" kern="0" dirty="0" smtClean="0">
                <a:latin typeface="Trebuchet MS" charset="0"/>
              </a:rPr>
              <a:t>Latency </a:t>
            </a:r>
            <a:endParaRPr lang="ru-RU" sz="2000" kern="0" dirty="0" smtClean="0">
              <a:latin typeface="Trebuchet MS" charset="0"/>
            </a:endParaRPr>
          </a:p>
          <a:p>
            <a:pPr marL="0" indent="0">
              <a:buFontTx/>
              <a:buNone/>
            </a:pPr>
            <a:r>
              <a:rPr lang="ru-RU" sz="2000" kern="0" dirty="0" smtClean="0">
                <a:latin typeface="Trebuchet MS" charset="0"/>
              </a:rPr>
              <a:t>- Медленнее, чем </a:t>
            </a:r>
            <a:r>
              <a:rPr lang="en-US" sz="2000" kern="0" dirty="0" smtClean="0">
                <a:latin typeface="Trebuchet MS" charset="0"/>
              </a:rPr>
              <a:t>Memory store</a:t>
            </a:r>
            <a:endParaRPr lang="ru-RU" sz="2000" kern="0" dirty="0" smtClean="0">
              <a:latin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352832"/>
            <a:ext cx="2962672" cy="18464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8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tHArBBySOblU12H9ogakTMT3AuK66BQWoTJf7HbcEkmdVJIqAVjjytqfFHWAs1DZ4QpmtrFhabuJq7kXPia76m6cXYzsgleVU3-ef_8818QGSPr1TkTX7VZz_RHb8IVQjefsXPA8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00527" cy="52556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rebuchet MS" charset="0"/>
              </a:rPr>
              <a:t>И напоследок</a:t>
            </a:r>
            <a:endParaRPr lang="ru-RU" dirty="0">
              <a:latin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92" y="3467100"/>
            <a:ext cx="2806700" cy="3390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“Time to Market” — </a:t>
            </a:r>
            <a:r>
              <a:rPr lang="ru-RU" dirty="0" smtClean="0">
                <a:latin typeface="Trebuchet MS" charset="0"/>
              </a:rPr>
              <a:t>то, что хочет бизнес</a:t>
            </a:r>
          </a:p>
          <a:p>
            <a:r>
              <a:rPr lang="ru-RU" dirty="0" smtClean="0">
                <a:latin typeface="Trebuchet MS" charset="0"/>
              </a:rPr>
              <a:t>Думайте о разделении обязанностей</a:t>
            </a:r>
          </a:p>
          <a:p>
            <a:r>
              <a:rPr lang="ru-RU" dirty="0" smtClean="0">
                <a:latin typeface="Trebuchet MS" charset="0"/>
              </a:rPr>
              <a:t>Сервисы вместо </a:t>
            </a:r>
            <a:r>
              <a:rPr lang="ru-RU" dirty="0" err="1" smtClean="0">
                <a:latin typeface="Trebuchet MS" charset="0"/>
              </a:rPr>
              <a:t>микросервисов</a:t>
            </a:r>
            <a:endParaRPr lang="ru-RU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084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Вопросы?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7685"/>
            <a:ext cx="8229600" cy="3168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>
                <a:latin typeface="Trebuchet MS" charset="0"/>
                <a:hlinkClick r:id="rId3"/>
              </a:rPr>
              <a:t>hr@rambler-co.ru</a:t>
            </a:r>
            <a:endParaRPr lang="en-US" sz="2000" dirty="0" smtClean="0">
              <a:latin typeface="Trebuchet MS" charset="0"/>
            </a:endParaRPr>
          </a:p>
          <a:p>
            <a:pPr marL="0" indent="0" algn="ctr">
              <a:buNone/>
            </a:pPr>
            <a:endParaRPr lang="en-US" sz="2000" dirty="0" smtClean="0">
              <a:latin typeface="Trebuchet MS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Trebuchet MS" charset="0"/>
                <a:hlinkClick r:id="rId4"/>
              </a:rPr>
              <a:t>http://rambler-co.ru/jobs</a:t>
            </a:r>
            <a:endParaRPr lang="en-US" sz="2000" dirty="0" smtClean="0">
              <a:latin typeface="Trebuchet MS" charset="0"/>
            </a:endParaRPr>
          </a:p>
          <a:p>
            <a:pPr marL="0" indent="0" algn="ctr">
              <a:buNone/>
            </a:pPr>
            <a:endParaRPr lang="ru-RU" sz="20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0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ru-RU" sz="2800" b="1" dirty="0" smtClean="0">
                <a:latin typeface="Trebuchet MS" charset="0"/>
              </a:rPr>
              <a:t>Немного статистики</a:t>
            </a:r>
            <a:endParaRPr lang="ru-RU" sz="28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ru-RU" sz="2800" dirty="0" smtClean="0">
                <a:latin typeface="Trebuchet MS" charset="0"/>
              </a:rPr>
              <a:t>40 миллионов аудитория (</a:t>
            </a:r>
            <a:r>
              <a:rPr lang="en-US" sz="2800" dirty="0" smtClean="0">
                <a:latin typeface="Trebuchet MS" charset="0"/>
              </a:rPr>
              <a:t>6 </a:t>
            </a:r>
            <a:r>
              <a:rPr lang="ru-RU" sz="2800" dirty="0" smtClean="0">
                <a:latin typeface="Trebuchet MS" charset="0"/>
              </a:rPr>
              <a:t>Рио-де-Жанейро)</a:t>
            </a:r>
          </a:p>
          <a:p>
            <a:r>
              <a:rPr lang="ru-RU" sz="2800" dirty="0" smtClean="0">
                <a:latin typeface="Trebuchet MS" charset="0"/>
              </a:rPr>
              <a:t>11 миллиардов показов</a:t>
            </a:r>
          </a:p>
          <a:p>
            <a:r>
              <a:rPr lang="ru-RU" sz="2800" dirty="0" smtClean="0">
                <a:latin typeface="Trebuchet MS" charset="0"/>
              </a:rPr>
              <a:t>10 новых </a:t>
            </a:r>
            <a:r>
              <a:rPr lang="en-US" sz="2800" dirty="0" smtClean="0">
                <a:latin typeface="Trebuchet MS" charset="0"/>
              </a:rPr>
              <a:t>Ruby </a:t>
            </a:r>
            <a:r>
              <a:rPr lang="ru-RU" sz="2800" dirty="0" smtClean="0">
                <a:latin typeface="Trebuchet MS" charset="0"/>
              </a:rPr>
              <a:t>проектов</a:t>
            </a:r>
            <a:endParaRPr lang="ru-RU" sz="2800" dirty="0">
              <a:latin typeface="Trebuchet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2" y="1340768"/>
            <a:ext cx="7061512" cy="504685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2" y="1340768"/>
            <a:ext cx="7061512" cy="5046857"/>
          </a:xfr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2896"/>
            <a:ext cx="1972492" cy="19724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2" y="1340768"/>
            <a:ext cx="7061512" cy="5046857"/>
          </a:xfr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2896"/>
            <a:ext cx="1972492" cy="197249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2996952"/>
            <a:ext cx="1756962" cy="19131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7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8229600" cy="1079500"/>
          </a:xfrm>
        </p:spPr>
        <p:txBody>
          <a:bodyPr/>
          <a:lstStyle/>
          <a:p>
            <a:r>
              <a:rPr lang="en-US" sz="3200" b="1" dirty="0" smtClean="0">
                <a:latin typeface="Trebuchet MS" charset="0"/>
              </a:rPr>
              <a:t>CQRS</a:t>
            </a:r>
            <a:br>
              <a:rPr lang="en-US" sz="3200" b="1" dirty="0" smtClean="0">
                <a:latin typeface="Trebuchet MS" charset="0"/>
              </a:rPr>
            </a:br>
            <a:r>
              <a:rPr lang="en-US" sz="2400" b="1" dirty="0" smtClean="0">
                <a:latin typeface="Trebuchet MS" charset="0"/>
              </a:rPr>
              <a:t>Command Query Responsibility Segregation</a:t>
            </a:r>
            <a:endParaRPr lang="ru-RU" sz="3600" b="1" dirty="0">
              <a:latin typeface="Trebuchet M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168650"/>
          </a:xfrm>
        </p:spPr>
        <p:txBody>
          <a:bodyPr/>
          <a:lstStyle/>
          <a:p>
            <a:r>
              <a:rPr lang="en-US" sz="2800" dirty="0" smtClean="0">
                <a:latin typeface="Trebuchet MS" charset="0"/>
              </a:rPr>
              <a:t>Method</a:t>
            </a:r>
          </a:p>
          <a:p>
            <a:r>
              <a:rPr lang="en-US" sz="2800" dirty="0" smtClean="0">
                <a:latin typeface="Trebuchet MS" charset="0"/>
              </a:rPr>
              <a:t>Model</a:t>
            </a:r>
          </a:p>
          <a:p>
            <a:r>
              <a:rPr lang="en-US" sz="2800" dirty="0" smtClean="0">
                <a:latin typeface="Trebuchet MS" charset="0"/>
              </a:rPr>
              <a:t>Application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437112"/>
            <a:ext cx="2232248" cy="19133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0109-7C1E-F443-B318-DA637B7AF45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696</Words>
  <Application>Microsoft Macintosh PowerPoint</Application>
  <PresentationFormat>On-screen Show (4:3)</PresentationFormat>
  <Paragraphs>266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Consolas</vt:lpstr>
      <vt:lpstr>Consolas-Bold</vt:lpstr>
      <vt:lpstr>Consolas-Italic</vt:lpstr>
      <vt:lpstr>Courier</vt:lpstr>
      <vt:lpstr>Courier-Bold</vt:lpstr>
      <vt:lpstr>Trebuchet MS</vt:lpstr>
      <vt:lpstr>Arial</vt:lpstr>
      <vt:lpstr>Оформление по умолчанию</vt:lpstr>
      <vt:lpstr>Кэширование средствами Rails проектов с архитектурой CQRS</vt:lpstr>
      <vt:lpstr>PowerPoint Presentation</vt:lpstr>
      <vt:lpstr>PowerPoint Presentation</vt:lpstr>
      <vt:lpstr>PowerPoint Presentation</vt:lpstr>
      <vt:lpstr>Немного статистики</vt:lpstr>
      <vt:lpstr>PowerPoint Presentation</vt:lpstr>
      <vt:lpstr>PowerPoint Presentation</vt:lpstr>
      <vt:lpstr>PowerPoint Presentation</vt:lpstr>
      <vt:lpstr>CQRS Command Query Responsibility Segregation</vt:lpstr>
      <vt:lpstr>Разделение на уровне приложения</vt:lpstr>
      <vt:lpstr>PowerPoint Presentation</vt:lpstr>
      <vt:lpstr>PowerPoint Presentation</vt:lpstr>
      <vt:lpstr>PowerPoint Presentation</vt:lpstr>
      <vt:lpstr>PowerPoint Presentation</vt:lpstr>
      <vt:lpstr>Кэширование Nginx</vt:lpstr>
      <vt:lpstr>Кэширование Nginx</vt:lpstr>
      <vt:lpstr>PowerPoint Presentation</vt:lpstr>
      <vt:lpstr>PowerPoint Presentation</vt:lpstr>
      <vt:lpstr>Кэширование Rails</vt:lpstr>
      <vt:lpstr>База Данных</vt:lpstr>
      <vt:lpstr>База Данных</vt:lpstr>
      <vt:lpstr>База Данных + Low level кэш</vt:lpstr>
      <vt:lpstr>База Данных + Low level кэш</vt:lpstr>
      <vt:lpstr>База Данных + Low level кэш</vt:lpstr>
      <vt:lpstr>Фрагменты Views</vt:lpstr>
      <vt:lpstr>Фрагменты Views</vt:lpstr>
      <vt:lpstr>Фрагменты Views</vt:lpstr>
      <vt:lpstr>Наш вариант</vt:lpstr>
      <vt:lpstr>При чем тут CQRS?</vt:lpstr>
      <vt:lpstr>Инвалидация из CMS</vt:lpstr>
      <vt:lpstr>Инвалидация из CMS</vt:lpstr>
      <vt:lpstr>Инвалидация из CMS</vt:lpstr>
      <vt:lpstr>Инвалидация фрагментов</vt:lpstr>
      <vt:lpstr>Cache Store</vt:lpstr>
      <vt:lpstr>Скорость обработки запроса GET /</vt:lpstr>
      <vt:lpstr>ab -c 10 -n 100</vt:lpstr>
      <vt:lpstr>File store</vt:lpstr>
      <vt:lpstr>Memory store</vt:lpstr>
      <vt:lpstr>Memcached store</vt:lpstr>
      <vt:lpstr>PowerPoint Presentation</vt:lpstr>
      <vt:lpstr>PowerPoint Presentation</vt:lpstr>
      <vt:lpstr>Вопросы?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Сюда пишется название доклада (презентации). Желательно не превышать 3 строк. </dc:title>
  <dc:creator>Ирина</dc:creator>
  <cp:lastModifiedBy>Microsoft Office User</cp:lastModifiedBy>
  <cp:revision>61</cp:revision>
  <dcterms:created xsi:type="dcterms:W3CDTF">2010-04-05T13:31:49Z</dcterms:created>
  <dcterms:modified xsi:type="dcterms:W3CDTF">2016-06-17T07:50:55Z</dcterms:modified>
</cp:coreProperties>
</file>