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4" r:id="rId3"/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Helvetica Neue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2" type="sldNum"/>
          </p:nvPr>
        </p:nvSpPr>
        <p:spPr>
          <a:xfrm>
            <a:off x="3884612" y="868521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30" name="Shape 2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91" name="Shape 2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360" name="Shape 3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3" name="Shape 4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537" name="Shape 5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544" name="Shape 5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552" name="Shape 5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563" name="Shape 5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87" name="Shape 1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198" name="Shape 1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layout with centered title and subtitle placeholder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1597817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371600" y="2914650"/>
            <a:ext cx="6400799" cy="13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698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457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124200" y="4683917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553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Bulle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633410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33410" y="1214437"/>
            <a:ext cx="7877099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, Bullets &amp; Photo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pic"/>
          </p:nvPr>
        </p:nvSpPr>
        <p:spPr>
          <a:xfrm>
            <a:off x="4938712" y="1214437"/>
            <a:ext cx="3571799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" name="Shape 59"/>
          <p:cNvSpPr txBox="1"/>
          <p:nvPr>
            <p:ph type="title"/>
          </p:nvPr>
        </p:nvSpPr>
        <p:spPr>
          <a:xfrm>
            <a:off x="633410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33410" y="1214437"/>
            <a:ext cx="37530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50800" lvl="0" marL="20320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45720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" lvl="2" marL="69850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95250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20650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"/>
              <a:buChar char="•"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ulle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idx="1" type="body"/>
          </p:nvPr>
        </p:nvSpPr>
        <p:spPr>
          <a:xfrm>
            <a:off x="633410" y="666749"/>
            <a:ext cx="7877099" cy="3805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3 Up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pic"/>
          </p:nvPr>
        </p:nvSpPr>
        <p:spPr>
          <a:xfrm>
            <a:off x="5910262" y="2643185"/>
            <a:ext cx="2776499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7" name="Shape 67"/>
          <p:cNvSpPr/>
          <p:nvPr>
            <p:ph idx="3" type="pic"/>
          </p:nvPr>
        </p:nvSpPr>
        <p:spPr>
          <a:xfrm>
            <a:off x="5910262" y="423860"/>
            <a:ext cx="2776499" cy="20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8" name="Shape 68"/>
          <p:cNvSpPr/>
          <p:nvPr>
            <p:ph idx="4" type="pic"/>
          </p:nvPr>
        </p:nvSpPr>
        <p:spPr>
          <a:xfrm>
            <a:off x="452435" y="423860"/>
            <a:ext cx="5314800" cy="4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895349" y="3357562"/>
            <a:ext cx="7358099" cy="25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5400" lvl="1" marL="4445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923"/>
              <a:buFont typeface="Helvetica Neue"/>
              <a:buChar char="•"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" lvl="2" marL="736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923"/>
              <a:buFont typeface="Helvetica Neue"/>
              <a:buChar char="•"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5400" lvl="3" marL="101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923"/>
              <a:buFont typeface="Helvetica Neue"/>
              <a:buChar char="•"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8100" lvl="4" marL="13081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6923"/>
              <a:buFont typeface="Helvetica Neue"/>
              <a:buChar char="•"/>
              <a:defRPr b="0" i="0" sz="1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895349" y="2266949"/>
            <a:ext cx="7358099" cy="3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pic"/>
          </p:nvPr>
        </p:nvSpPr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152475"/>
            <a:ext cx="3999898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2" type="body"/>
          </p:nvPr>
        </p:nvSpPr>
        <p:spPr>
          <a:xfrm>
            <a:off x="4832400" y="1152475"/>
            <a:ext cx="3999898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698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457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3124200" y="4683917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6553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555600"/>
            <a:ext cx="2807999" cy="75569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subTitle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&amp; Subtitl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1812725" y="863945"/>
            <a:ext cx="5518499" cy="1741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1812725" y="2652116"/>
            <a:ext cx="5518499" cy="596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4475453" y="4878957"/>
            <a:ext cx="186300" cy="1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&amp; Sub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666749" y="862012"/>
            <a:ext cx="7810499" cy="17429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666749" y="2652711"/>
            <a:ext cx="7810499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Horizontal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idx="2" type="pic"/>
          </p:nvPr>
        </p:nvSpPr>
        <p:spPr>
          <a:xfrm>
            <a:off x="1172237" y="252412"/>
            <a:ext cx="6800999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238123" y="3543300"/>
            <a:ext cx="8667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238123" y="4319587"/>
            <a:ext cx="86679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Cen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666749" y="1700211"/>
            <a:ext cx="7810499" cy="1742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hoto - Vertical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idx="2" type="pic"/>
          </p:nvPr>
        </p:nvSpPr>
        <p:spPr>
          <a:xfrm>
            <a:off x="4937242" y="414337"/>
            <a:ext cx="3571800" cy="4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7" name="Shape 47"/>
          <p:cNvSpPr txBox="1"/>
          <p:nvPr>
            <p:ph type="title"/>
          </p:nvPr>
        </p:nvSpPr>
        <p:spPr>
          <a:xfrm>
            <a:off x="619124" y="414337"/>
            <a:ext cx="3833999" cy="2105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3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619124" y="2566986"/>
            <a:ext cx="3833999" cy="21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1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Top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33410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35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698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254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254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54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25400" lvl="6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25400" lvl="7" marL="4800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25400" lvl="8" marL="6629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4683917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4683917"/>
            <a:ext cx="2133599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633410" y="357187"/>
            <a:ext cx="7877099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33410" y="1214437"/>
            <a:ext cx="7877099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50800" lvl="1" marL="520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800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800" lvl="3" marL="1092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800" lvl="4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6637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9431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800" lvl="7" marL="2235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800" lvl="8" marL="2514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•"/>
              <a:defRPr b="0" i="0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4484160" y="4905373"/>
            <a:ext cx="1710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fld id="{00000000-1234-1234-1234-123412341234}" type="slidenum">
              <a:rPr b="0" i="0" lang="ru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04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4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4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4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0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0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0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04.png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4.png"/><Relationship Id="rId4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4.png"/><Relationship Id="rId4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Relationship Id="rId6" Type="http://schemas.openxmlformats.org/officeDocument/2006/relationships/image" Target="../media/image0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0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tech.badoo.com/" TargetMode="External"/><Relationship Id="rId4" Type="http://schemas.openxmlformats.org/officeDocument/2006/relationships/hyperlink" Target="https://habrahabr.ru/company/badoo/" TargetMode="External"/><Relationship Id="rId5" Type="http://schemas.openxmlformats.org/officeDocument/2006/relationships/image" Target="../media/image04.png"/><Relationship Id="rId6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png"/><Relationship Id="rId4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Relationship Id="rId4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Relationship Id="rId4" Type="http://schemas.openxmlformats.org/officeDocument/2006/relationships/image" Target="../media/image09.png"/><Relationship Id="rId9" Type="http://schemas.openxmlformats.org/officeDocument/2006/relationships/image" Target="../media/image10.png"/><Relationship Id="rId5" Type="http://schemas.openxmlformats.org/officeDocument/2006/relationships/image" Target="../media/image08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0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ctrTitle"/>
          </p:nvPr>
        </p:nvSpPr>
        <p:spPr>
          <a:xfrm>
            <a:off x="684212" y="519112"/>
            <a:ext cx="7772400" cy="1458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b="1" i="0" lang="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Использование геолокации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rebuchet MS"/>
              <a:buNone/>
            </a:pPr>
            <a:r>
              <a:rPr b="0" i="0" lang="r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 Badoo</a:t>
            </a:r>
          </a:p>
        </p:txBody>
      </p:sp>
      <p:sp>
        <p:nvSpPr>
          <p:cNvPr id="128" name="Shape 128"/>
          <p:cNvSpPr txBox="1"/>
          <p:nvPr>
            <p:ph idx="1" type="subTitle"/>
          </p:nvPr>
        </p:nvSpPr>
        <p:spPr>
          <a:xfrm>
            <a:off x="684212" y="2084783"/>
            <a:ext cx="7775700" cy="648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Андрей Воликов 17.06.2016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Shape 232"/>
          <p:cNvGrpSpPr/>
          <p:nvPr/>
        </p:nvGrpSpPr>
        <p:grpSpPr>
          <a:xfrm>
            <a:off x="4572296" y="1903"/>
            <a:ext cx="4571639" cy="5143499"/>
            <a:chOff x="0" y="0"/>
            <a:chExt cx="10159199" cy="11429999"/>
          </a:xfrm>
        </p:grpSpPr>
        <p:sp>
          <p:nvSpPr>
            <p:cNvPr id="233" name="Shape 233"/>
            <p:cNvSpPr/>
            <p:nvPr/>
          </p:nvSpPr>
          <p:spPr>
            <a:xfrm>
              <a:off x="0" y="0"/>
              <a:ext cx="10159199" cy="1142999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25398" rotWithShape="0" dir="5400000" dist="12700">
                <a:srgbClr val="000000">
                  <a:alpha val="49411"/>
                </a:srgbClr>
              </a:outerShdw>
            </a:effectLst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0" y="5475817"/>
              <a:ext cx="10159199" cy="4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Helvetica Neue"/>
                <a:buNone/>
              </a:pPr>
              <a:r>
                <a:rPr b="0" i="0" lang="ru" sz="12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 </a:t>
              </a:r>
            </a:p>
          </p:txBody>
        </p:sp>
      </p:grpSp>
      <p:sp>
        <p:nvSpPr>
          <p:cNvPr id="235" name="Shape 235"/>
          <p:cNvSpPr/>
          <p:nvPr/>
        </p:nvSpPr>
        <p:spPr>
          <a:xfrm>
            <a:off x="438345" y="393525"/>
            <a:ext cx="3947100" cy="52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2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Проблема: все врут</a:t>
            </a: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3279" y="393530"/>
            <a:ext cx="895200" cy="2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>
            <p:ph idx="4294967295" type="body"/>
          </p:nvPr>
        </p:nvSpPr>
        <p:spPr>
          <a:xfrm>
            <a:off x="472500" y="3511675"/>
            <a:ext cx="4099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50" lIns="41150" rIns="41150" tIns="41150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Недостаточно точные координаты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Слишком частые координат</a:t>
            </a:r>
          </a:p>
        </p:txBody>
      </p:sp>
      <p:sp>
        <p:nvSpPr>
          <p:cNvPr id="238" name="Shape 238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/>
          <p:nvPr>
            <p:ph idx="4294967295" type="body"/>
          </p:nvPr>
        </p:nvSpPr>
        <p:spPr>
          <a:xfrm>
            <a:off x="472500" y="1033275"/>
            <a:ext cx="40998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50" lIns="41150" rIns="41150" tIns="41150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Координаты из будущего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Координаты из прошлого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446087" y="2311750"/>
            <a:ext cx="38205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Невалидные координаты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✦"/>
            </a:pPr>
            <a:r>
              <a:rPr b="0" i="0" lang="ru" sz="16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Подозрительные координаты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396550" y="282625"/>
            <a:ext cx="8520599" cy="1253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Проблема: разные платформы </a:t>
            </a:r>
          </a:p>
        </p:txBody>
      </p:sp>
      <p:grpSp>
        <p:nvGrpSpPr>
          <p:cNvPr id="248" name="Shape 248"/>
          <p:cNvGrpSpPr/>
          <p:nvPr/>
        </p:nvGrpSpPr>
        <p:grpSpPr>
          <a:xfrm>
            <a:off x="4546751" y="1689500"/>
            <a:ext cx="3446074" cy="1180799"/>
            <a:chOff x="397426" y="982550"/>
            <a:chExt cx="3446074" cy="1180799"/>
          </a:xfrm>
        </p:grpSpPr>
        <p:pic>
          <p:nvPicPr>
            <p:cNvPr id="249" name="Shape 2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7426" y="1066525"/>
              <a:ext cx="439874" cy="439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Shape 250"/>
            <p:cNvSpPr txBox="1"/>
            <p:nvPr/>
          </p:nvSpPr>
          <p:spPr>
            <a:xfrm>
              <a:off x="1046900" y="982550"/>
              <a:ext cx="2796600" cy="1180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Жесткий контроль</a:t>
              </a: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Frequent locations</a:t>
              </a: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200 координат в день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Shape 251"/>
          <p:cNvGrpSpPr/>
          <p:nvPr/>
        </p:nvGrpSpPr>
        <p:grpSpPr>
          <a:xfrm>
            <a:off x="416675" y="1689500"/>
            <a:ext cx="3853774" cy="1180799"/>
            <a:chOff x="4535275" y="1403075"/>
            <a:chExt cx="3853774" cy="1180799"/>
          </a:xfrm>
        </p:grpSpPr>
        <p:pic>
          <p:nvPicPr>
            <p:cNvPr id="252" name="Shape 252"/>
            <p:cNvPicPr preferRelativeResize="0"/>
            <p:nvPr/>
          </p:nvPicPr>
          <p:blipFill rotWithShape="1">
            <a:blip r:embed="rId4">
              <a:alphaModFix/>
            </a:blip>
            <a:srcRect b="13084" l="21625" r="19893" t="13814"/>
            <a:stretch/>
          </p:blipFill>
          <p:spPr>
            <a:xfrm>
              <a:off x="4535275" y="1478999"/>
              <a:ext cx="486424" cy="45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Shape 253"/>
            <p:cNvSpPr txBox="1"/>
            <p:nvPr/>
          </p:nvSpPr>
          <p:spPr>
            <a:xfrm>
              <a:off x="5109150" y="1403075"/>
              <a:ext cx="3279899" cy="1180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Свобода для программиста</a:t>
              </a: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Зоопарк</a:t>
              </a: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475 координат в день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Shape 254"/>
          <p:cNvGrpSpPr/>
          <p:nvPr/>
        </p:nvGrpSpPr>
        <p:grpSpPr>
          <a:xfrm>
            <a:off x="416680" y="3642824"/>
            <a:ext cx="3435145" cy="572699"/>
            <a:chOff x="408355" y="3194711"/>
            <a:chExt cx="3435145" cy="572699"/>
          </a:xfrm>
        </p:grpSpPr>
        <p:pic>
          <p:nvPicPr>
            <p:cNvPr id="255" name="Shape 2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8355" y="3194723"/>
              <a:ext cx="551423" cy="517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Shape 256"/>
            <p:cNvSpPr txBox="1"/>
            <p:nvPr/>
          </p:nvSpPr>
          <p:spPr>
            <a:xfrm>
              <a:off x="1046900" y="3194711"/>
              <a:ext cx="2796600" cy="572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185 координат в день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Shape 257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Shape 260"/>
          <p:cNvGrpSpPr/>
          <p:nvPr/>
        </p:nvGrpSpPr>
        <p:grpSpPr>
          <a:xfrm>
            <a:off x="4615189" y="3308885"/>
            <a:ext cx="4200710" cy="1005926"/>
            <a:chOff x="4615189" y="3308885"/>
            <a:chExt cx="4200710" cy="1005926"/>
          </a:xfrm>
        </p:grpSpPr>
        <p:pic>
          <p:nvPicPr>
            <p:cNvPr id="261" name="Shape 26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615198" y="3308885"/>
              <a:ext cx="439874" cy="439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Shape 262"/>
            <p:cNvSpPr txBox="1"/>
            <p:nvPr/>
          </p:nvSpPr>
          <p:spPr>
            <a:xfrm>
              <a:off x="5165800" y="3422475"/>
              <a:ext cx="3650099" cy="572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30200" lvl="0" marL="4572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✦"/>
              </a:pPr>
              <a:r>
                <a:rPr b="0" i="0" lang="ru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0.03 координаты в день</a:t>
              </a: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15189" y="3882450"/>
              <a:ext cx="430199" cy="4323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1758900" y="2066299"/>
            <a:ext cx="5626199" cy="154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ru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2 700 000 000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точек в день 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30200" y="465025"/>
            <a:ext cx="6823199" cy="63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Результат: обрабатываем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/>
          <p:nvPr/>
        </p:nvSpPr>
        <p:spPr>
          <a:xfrm>
            <a:off x="738299" y="1804650"/>
            <a:ext cx="7667399" cy="153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Проблемы хранения и обработки координат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Проблема: координаты устаревают</a:t>
            </a: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3959" y="1037300"/>
            <a:ext cx="6176070" cy="3893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0" y="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488300" y="332250"/>
            <a:ext cx="6984299" cy="11114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Проблема</a:t>
            </a:r>
            <a:r>
              <a:rPr b="0" i="0" lang="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ru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неравномерное распределение</a:t>
            </a:r>
          </a:p>
        </p:txBody>
      </p:sp>
      <p:sp>
        <p:nvSpPr>
          <p:cNvPr id="294" name="Shape 294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300" y="1390217"/>
            <a:ext cx="8319211" cy="368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5287" y="2534040"/>
            <a:ext cx="157099" cy="22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9057" y="2937008"/>
            <a:ext cx="157099" cy="22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5425" y="2311699"/>
            <a:ext cx="157099" cy="22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3353" y="3470333"/>
            <a:ext cx="157099" cy="22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27853" y="2115564"/>
            <a:ext cx="157099" cy="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5000" y="2311689"/>
            <a:ext cx="157099" cy="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9353" y="1956094"/>
            <a:ext cx="157099" cy="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71235" y="1854282"/>
            <a:ext cx="157099" cy="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2803" y="2311689"/>
            <a:ext cx="157099" cy="22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0" y="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430200" y="332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Проблема: </a:t>
            </a:r>
            <a:r>
              <a:rPr lang="ru" sz="3200"/>
              <a:t>высокая нагрузка</a:t>
            </a: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0" y="0"/>
            <a:ext cx="4302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0" y="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-6199" y="-5358"/>
            <a:ext cx="146700" cy="5154300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1022325"/>
            <a:ext cx="6096000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Простое решение: глобус</a:t>
            </a: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381000" y="1150249"/>
            <a:ext cx="3114675" cy="328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idx="1" type="body"/>
          </p:nvPr>
        </p:nvSpPr>
        <p:spPr>
          <a:xfrm>
            <a:off x="3555775" y="1152475"/>
            <a:ext cx="527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Разные по площади элементы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Поиск на границах областей не дает нужных результатов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решает проблемы неравномерного распределения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Сложно решать проблемы нагрузки на одну ноду</a:t>
            </a:r>
          </a:p>
        </p:txBody>
      </p:sp>
      <p:sp>
        <p:nvSpPr>
          <p:cNvPr id="326" name="Shape 326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0" y="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Рабочее решение: триангуляция</a:t>
            </a:r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4573050" y="1152475"/>
            <a:ext cx="4259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Одинаковые по площади элементы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Решает проблему поиска на границах разбиения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решает проблемы неравномерного распределения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Cложно решать проблемы нагрузки на один треугольник</a:t>
            </a:r>
          </a:p>
        </p:txBody>
      </p:sp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300" y="1189037"/>
            <a:ext cx="3757737" cy="33432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Оптимальное решение: Google S2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3879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Используется Google, Foursquare, Uber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Иерархическая модель - возможность объединения ячеек в кластера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Каждый квадратный сантиметр может быть представлен в виде int 64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Разбиение Земли на одинаковые по площади куски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Библиотеки для всех популярных языков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106" y="3646700"/>
            <a:ext cx="7111800" cy="13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0" y="-535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30208" y="332250"/>
            <a:ext cx="2537100" cy="529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27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Badoo это:</a:t>
            </a:r>
          </a:p>
        </p:txBody>
      </p:sp>
      <p:grpSp>
        <p:nvGrpSpPr>
          <p:cNvPr id="134" name="Shape 134"/>
          <p:cNvGrpSpPr/>
          <p:nvPr/>
        </p:nvGrpSpPr>
        <p:grpSpPr>
          <a:xfrm>
            <a:off x="1130651" y="850400"/>
            <a:ext cx="6231754" cy="4021457"/>
            <a:chOff x="1587851" y="850400"/>
            <a:chExt cx="6231754" cy="4021457"/>
          </a:xfrm>
        </p:grpSpPr>
        <p:sp>
          <p:nvSpPr>
            <p:cNvPr id="135" name="Shape 135"/>
            <p:cNvSpPr/>
            <p:nvPr/>
          </p:nvSpPr>
          <p:spPr>
            <a:xfrm>
              <a:off x="3155266" y="850400"/>
              <a:ext cx="2833500" cy="2833500"/>
            </a:xfrm>
            <a:prstGeom prst="ellipse">
              <a:avLst/>
            </a:prstGeom>
            <a:gradFill>
              <a:gsLst>
                <a:gs pos="0">
                  <a:srgbClr val="02C095"/>
                </a:gs>
                <a:gs pos="100000">
                  <a:srgbClr val="04D8BD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6299207" y="1301691"/>
              <a:ext cx="1520398" cy="1520399"/>
            </a:xfrm>
            <a:prstGeom prst="ellipse">
              <a:avLst/>
            </a:prstGeom>
            <a:gradFill>
              <a:gsLst>
                <a:gs pos="0">
                  <a:srgbClr val="1CB3FE"/>
                </a:gs>
                <a:gs pos="100000">
                  <a:srgbClr val="2CCE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5613407" y="2865458"/>
              <a:ext cx="2006399" cy="2006399"/>
            </a:xfrm>
            <a:prstGeom prst="ellipse">
              <a:avLst/>
            </a:prstGeom>
            <a:gradFill>
              <a:gsLst>
                <a:gs pos="0">
                  <a:srgbClr val="FE5B00"/>
                </a:gs>
                <a:gs pos="100000">
                  <a:srgbClr val="FF900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2435375" y="3337214"/>
              <a:ext cx="1471499" cy="1471500"/>
            </a:xfrm>
            <a:prstGeom prst="ellipse">
              <a:avLst/>
            </a:prstGeom>
            <a:gradFill>
              <a:gsLst>
                <a:gs pos="0">
                  <a:srgbClr val="166FFF"/>
                </a:gs>
                <a:gs pos="100000">
                  <a:srgbClr val="2BA8FF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2171046" y="2250463"/>
              <a:ext cx="539100" cy="6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3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66</a:t>
              </a:r>
            </a:p>
          </p:txBody>
        </p:sp>
        <p:sp>
          <p:nvSpPr>
            <p:cNvPr id="140" name="Shape 140"/>
            <p:cNvSpPr/>
            <p:nvPr/>
          </p:nvSpPr>
          <p:spPr>
            <a:xfrm>
              <a:off x="1587851" y="3471514"/>
              <a:ext cx="4173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</a:p>
          </p:txBody>
        </p:sp>
        <p:sp>
          <p:nvSpPr>
            <p:cNvPr id="141" name="Shape 141"/>
            <p:cNvSpPr/>
            <p:nvPr/>
          </p:nvSpPr>
          <p:spPr>
            <a:xfrm>
              <a:off x="3445375" y="1346600"/>
              <a:ext cx="2253300" cy="11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6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300M</a:t>
              </a:r>
            </a:p>
          </p:txBody>
        </p:sp>
        <p:sp>
          <p:nvSpPr>
            <p:cNvPr id="142" name="Shape 142"/>
            <p:cNvSpPr/>
            <p:nvPr/>
          </p:nvSpPr>
          <p:spPr>
            <a:xfrm>
              <a:off x="3482571" y="2406575"/>
              <a:ext cx="21789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пользователей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2822475" y="3620037"/>
              <a:ext cx="697499" cy="6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3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200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2869477" y="4115350"/>
              <a:ext cx="603300" cy="2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стран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6299201" y="1595150"/>
              <a:ext cx="1520398" cy="6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3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300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6299194" y="2125011"/>
              <a:ext cx="1520399" cy="28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инженеров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4617126" y="3955828"/>
              <a:ext cx="4173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80</a:t>
              </a:r>
            </a:p>
          </p:txBody>
        </p:sp>
        <p:sp>
          <p:nvSpPr>
            <p:cNvPr id="148" name="Shape 148"/>
            <p:cNvSpPr/>
            <p:nvPr/>
          </p:nvSpPr>
          <p:spPr>
            <a:xfrm>
              <a:off x="6034555" y="3282064"/>
              <a:ext cx="1164000" cy="78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75%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5661475" y="3918675"/>
              <a:ext cx="1958400" cy="529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мобильные приложения</a:t>
              </a:r>
            </a:p>
          </p:txBody>
        </p:sp>
      </p:grp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/>
          <p:nvPr/>
        </p:nvSpPr>
        <p:spPr>
          <a:xfrm>
            <a:off x="947850" y="1743650"/>
            <a:ext cx="7248300" cy="153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Примеры использования геолокации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430197" y="332253"/>
            <a:ext cx="6219899" cy="11114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Задачи:</a:t>
            </a:r>
          </a:p>
        </p:txBody>
      </p:sp>
      <p:sp>
        <p:nvSpPr>
          <p:cNvPr id="363" name="Shape 363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731400" y="1307953"/>
            <a:ext cx="7203600" cy="1412999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Определить город по координатам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Система пересечени</a:t>
            </a:r>
            <a:r>
              <a:rPr lang="ru" sz="1600"/>
              <a:t>й</a:t>
            </a: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пользователей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-6200" y="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700" y="938425"/>
            <a:ext cx="3903349" cy="40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Shape 374"/>
          <p:cNvSpPr txBox="1"/>
          <p:nvPr>
            <p:ph type="title"/>
          </p:nvPr>
        </p:nvSpPr>
        <p:spPr>
          <a:xfrm>
            <a:off x="467675" y="332250"/>
            <a:ext cx="7747200" cy="11114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Определить город по координатам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0975" y="792149"/>
            <a:ext cx="3736125" cy="415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Нужна база центров городов и контуров</a:t>
            </a:r>
          </a:p>
        </p:txBody>
      </p:sp>
      <p:sp>
        <p:nvSpPr>
          <p:cNvPr id="384" name="Shape 384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/>
          <p:nvPr/>
        </p:nvSpPr>
        <p:spPr>
          <a:xfrm>
            <a:off x="731400" y="1307950"/>
            <a:ext cx="3288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Скачать бесплатно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Купить (25$ - 1500$)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Купить и допиливать ($$)</a:t>
            </a:r>
          </a:p>
          <a:p>
            <a:pPr indent="-203200" lvl="1" marL="406400" rtl="0">
              <a:spcBef>
                <a:spcPts val="1000"/>
              </a:spcBef>
              <a:buClr>
                <a:srgbClr val="000000"/>
              </a:buClr>
              <a:buSzPct val="88888"/>
              <a:buFont typeface="Arial"/>
              <a:buChar char="●"/>
            </a:pPr>
            <a:r>
              <a:rPr lang="ru" sz="1800">
                <a:solidFill>
                  <a:schemeClr val="dk1"/>
                </a:solidFill>
              </a:rPr>
              <a:t>Ручная модерация</a:t>
            </a:r>
          </a:p>
          <a:p>
            <a:pPr indent="-203200" lvl="1" marL="406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street map</a:t>
            </a:r>
          </a:p>
          <a:p>
            <a:pPr indent="-203200" lvl="1" marL="406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8888"/>
              <a:buFont typeface="Arial"/>
              <a:buChar char="●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maps</a:t>
            </a: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Shape 388"/>
          <p:cNvGrpSpPr/>
          <p:nvPr/>
        </p:nvGrpSpPr>
        <p:grpSpPr>
          <a:xfrm>
            <a:off x="5019648" y="1968251"/>
            <a:ext cx="2549700" cy="2456999"/>
            <a:chOff x="5733573" y="1679951"/>
            <a:chExt cx="2549700" cy="2456999"/>
          </a:xfrm>
        </p:grpSpPr>
        <p:sp>
          <p:nvSpPr>
            <p:cNvPr id="389" name="Shape 389"/>
            <p:cNvSpPr/>
            <p:nvPr/>
          </p:nvSpPr>
          <p:spPr>
            <a:xfrm>
              <a:off x="5733573" y="1679951"/>
              <a:ext cx="2549700" cy="2456999"/>
            </a:xfrm>
            <a:prstGeom prst="ellipse">
              <a:avLst/>
            </a:prstGeom>
            <a:gradFill>
              <a:gsLst>
                <a:gs pos="0">
                  <a:srgbClr val="FFBE02"/>
                </a:gs>
                <a:gs pos="100000">
                  <a:srgbClr val="FFD50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5968925" y="2420525"/>
              <a:ext cx="2079000" cy="8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ru" sz="3100">
                  <a:solidFill>
                    <a:srgbClr val="FFFFFF"/>
                  </a:solidFill>
                </a:rPr>
                <a:t>150 000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6134972" y="3055025"/>
              <a:ext cx="1746900" cy="2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ru" sz="1000">
                  <a:solidFill>
                    <a:srgbClr val="FFFFFF"/>
                  </a:solidFill>
                </a:rPr>
                <a:t>Городов с контурами </a:t>
              </a: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Стратегия определения города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311700" y="1152475"/>
            <a:ext cx="8520599" cy="359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Проверяем попадают ли координаты внутрь какого-нибудь контура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Ищем ближайшую границу города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Ищем ближайший центр города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834095" y="1922150"/>
            <a:ext cx="36645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8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Пересечения</a:t>
            </a:r>
          </a:p>
        </p:txBody>
      </p:sp>
      <p:sp>
        <p:nvSpPr>
          <p:cNvPr id="408" name="Shape 408"/>
          <p:cNvSpPr/>
          <p:nvPr/>
        </p:nvSpPr>
        <p:spPr>
          <a:xfrm>
            <a:off x="834101" y="2527811"/>
            <a:ext cx="3207300" cy="12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пользователи находились на расстоянии 50 метров в интервале времени не более </a:t>
            </a:r>
            <a:r>
              <a:rPr lang="ru">
                <a:solidFill>
                  <a:schemeClr val="dk1"/>
                </a:solidFill>
              </a:rPr>
              <a:t>5</a:t>
            </a:r>
            <a:r>
              <a:rPr b="0" i="0" lang="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минут</a:t>
            </a:r>
          </a:p>
        </p:txBody>
      </p:sp>
      <p:grpSp>
        <p:nvGrpSpPr>
          <p:cNvPr id="409" name="Shape 409"/>
          <p:cNvGrpSpPr/>
          <p:nvPr/>
        </p:nvGrpSpPr>
        <p:grpSpPr>
          <a:xfrm>
            <a:off x="5446521" y="839843"/>
            <a:ext cx="1907733" cy="3355673"/>
            <a:chOff x="6297425" y="409525"/>
            <a:chExt cx="2558999" cy="4524300"/>
          </a:xfrm>
        </p:grpSpPr>
        <p:sp>
          <p:nvSpPr>
            <p:cNvPr id="410" name="Shape 410"/>
            <p:cNvSpPr/>
            <p:nvPr/>
          </p:nvSpPr>
          <p:spPr>
            <a:xfrm>
              <a:off x="6297425" y="409525"/>
              <a:ext cx="2558999" cy="4524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1" name="Shape 4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12625" y="445025"/>
              <a:ext cx="2519675" cy="44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Shape 412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>
            <p:ph idx="4294967295" type="body"/>
          </p:nvPr>
        </p:nvSpPr>
        <p:spPr>
          <a:xfrm>
            <a:off x="4252925" y="2038200"/>
            <a:ext cx="4705200" cy="1067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50" lIns="41150" rIns="41150" tIns="411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✦"/>
            </a:pPr>
            <a:r>
              <a:rPr b="0" i="0" lang="ru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Список пересечений за 48 часов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✦"/>
            </a:pPr>
            <a:r>
              <a:rPr b="0" i="0" lang="ru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Храним все пересечения за 90 дней</a:t>
            </a:r>
          </a:p>
          <a:p>
            <a:pPr indent="-1397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375" y="831274"/>
            <a:ext cx="1899773" cy="33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это сделать?</a:t>
            </a:r>
          </a:p>
        </p:txBody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311700" y="1152475"/>
            <a:ext cx="8520599" cy="359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Подготовка координат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Доставка координат в демон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Обработка в демоне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Сохраняем в хранилище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Актуализируем данные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Удаляем </a:t>
            </a:r>
            <a:r>
              <a:rPr lang="ru">
                <a:solidFill>
                  <a:srgbClr val="000000"/>
                </a:solidFill>
              </a:rPr>
              <a:t>старые</a:t>
            </a: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пересечения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1" name="Shape 431"/>
          <p:cNvGrpSpPr/>
          <p:nvPr/>
        </p:nvGrpSpPr>
        <p:grpSpPr>
          <a:xfrm>
            <a:off x="4832650" y="921325"/>
            <a:ext cx="4049924" cy="3572500"/>
            <a:chOff x="4832650" y="921325"/>
            <a:chExt cx="4049924" cy="3572500"/>
          </a:xfrm>
        </p:grpSpPr>
        <p:pic>
          <p:nvPicPr>
            <p:cNvPr id="432" name="Shape 4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832650" y="1170125"/>
              <a:ext cx="3999650" cy="3323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Shape 433"/>
            <p:cNvSpPr/>
            <p:nvPr/>
          </p:nvSpPr>
          <p:spPr>
            <a:xfrm>
              <a:off x="7984075" y="921325"/>
              <a:ext cx="898499" cy="4661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Обработка координат</a:t>
            </a:r>
          </a:p>
        </p:txBody>
      </p:sp>
      <p:pic>
        <p:nvPicPr>
          <p:cNvPr id="439" name="Shape 4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" name="Shape 443"/>
          <p:cNvGrpSpPr/>
          <p:nvPr/>
        </p:nvGrpSpPr>
        <p:grpSpPr>
          <a:xfrm>
            <a:off x="698191" y="2082713"/>
            <a:ext cx="523322" cy="728486"/>
            <a:chOff x="1265266" y="1512088"/>
            <a:chExt cx="523322" cy="728486"/>
          </a:xfrm>
        </p:grpSpPr>
        <p:sp>
          <p:nvSpPr>
            <p:cNvPr id="444" name="Shape 444"/>
            <p:cNvSpPr/>
            <p:nvPr/>
          </p:nvSpPr>
          <p:spPr>
            <a:xfrm>
              <a:off x="1341525" y="2149675"/>
              <a:ext cx="430199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5" name="Shape 4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65266" y="1512088"/>
              <a:ext cx="303260" cy="626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Shape 4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78890" y="1512573"/>
              <a:ext cx="303260" cy="626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Shape 4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85329" y="1523045"/>
              <a:ext cx="303260" cy="6266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8" name="Shape 448"/>
          <p:cNvSpPr/>
          <p:nvPr/>
        </p:nvSpPr>
        <p:spPr>
          <a:xfrm>
            <a:off x="5777625" y="2013037"/>
            <a:ext cx="671003" cy="363959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PHP</a:t>
            </a:r>
          </a:p>
        </p:txBody>
      </p:sp>
      <p:sp>
        <p:nvSpPr>
          <p:cNvPr id="449" name="Shape 449"/>
          <p:cNvSpPr/>
          <p:nvPr/>
        </p:nvSpPr>
        <p:spPr>
          <a:xfrm>
            <a:off x="1221525" y="2082725"/>
            <a:ext cx="919800" cy="1248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/>
              <a:t>   Filter</a:t>
            </a:r>
          </a:p>
        </p:txBody>
      </p:sp>
      <p:sp>
        <p:nvSpPr>
          <p:cNvPr id="450" name="Shape 450"/>
          <p:cNvSpPr/>
          <p:nvPr/>
        </p:nvSpPr>
        <p:spPr>
          <a:xfrm>
            <a:off x="4284300" y="2077150"/>
            <a:ext cx="970199" cy="1248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ru"/>
              <a:t>Queue</a:t>
            </a:r>
          </a:p>
        </p:txBody>
      </p:sp>
      <p:grpSp>
        <p:nvGrpSpPr>
          <p:cNvPr id="451" name="Shape 451"/>
          <p:cNvGrpSpPr/>
          <p:nvPr/>
        </p:nvGrpSpPr>
        <p:grpSpPr>
          <a:xfrm>
            <a:off x="2143706" y="2509175"/>
            <a:ext cx="430175" cy="395700"/>
            <a:chOff x="2267775" y="2503600"/>
            <a:chExt cx="523200" cy="395700"/>
          </a:xfrm>
        </p:grpSpPr>
        <p:sp>
          <p:nvSpPr>
            <p:cNvPr id="452" name="Shape 452"/>
            <p:cNvSpPr/>
            <p:nvPr/>
          </p:nvSpPr>
          <p:spPr>
            <a:xfrm>
              <a:off x="2267775" y="250360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2267775" y="265600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2267775" y="280840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5" name="Shape 455"/>
          <p:cNvGrpSpPr/>
          <p:nvPr/>
        </p:nvGrpSpPr>
        <p:grpSpPr>
          <a:xfrm>
            <a:off x="3761100" y="2427400"/>
            <a:ext cx="523200" cy="548100"/>
            <a:chOff x="3777550" y="2013250"/>
            <a:chExt cx="523200" cy="548100"/>
          </a:xfrm>
        </p:grpSpPr>
        <p:sp>
          <p:nvSpPr>
            <p:cNvPr id="456" name="Shape 456"/>
            <p:cNvSpPr/>
            <p:nvPr/>
          </p:nvSpPr>
          <p:spPr>
            <a:xfrm>
              <a:off x="3777550" y="20132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3777550" y="22418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3777550" y="24704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Shape 459"/>
          <p:cNvSpPr/>
          <p:nvPr/>
        </p:nvSpPr>
        <p:spPr>
          <a:xfrm>
            <a:off x="2573875" y="2082725"/>
            <a:ext cx="1187100" cy="1248600"/>
          </a:xfrm>
          <a:prstGeom prst="ca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/>
              <a:t>Interpolation</a:t>
            </a:r>
          </a:p>
        </p:txBody>
      </p:sp>
      <p:grpSp>
        <p:nvGrpSpPr>
          <p:cNvPr id="460" name="Shape 460"/>
          <p:cNvGrpSpPr/>
          <p:nvPr/>
        </p:nvGrpSpPr>
        <p:grpSpPr>
          <a:xfrm>
            <a:off x="5254425" y="2198800"/>
            <a:ext cx="523200" cy="548100"/>
            <a:chOff x="3777550" y="2013250"/>
            <a:chExt cx="523200" cy="548100"/>
          </a:xfrm>
        </p:grpSpPr>
        <p:sp>
          <p:nvSpPr>
            <p:cNvPr id="461" name="Shape 461"/>
            <p:cNvSpPr/>
            <p:nvPr/>
          </p:nvSpPr>
          <p:spPr>
            <a:xfrm>
              <a:off x="3777550" y="20132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3777550" y="22418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3777550" y="2470450"/>
              <a:ext cx="523200" cy="90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4" name="Shape 464"/>
          <p:cNvSpPr/>
          <p:nvPr/>
        </p:nvSpPr>
        <p:spPr>
          <a:xfrm>
            <a:off x="5254425" y="2842325"/>
            <a:ext cx="5232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254425" y="3070925"/>
            <a:ext cx="5232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5777625" y="2427675"/>
            <a:ext cx="671003" cy="363959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PHP</a:t>
            </a:r>
          </a:p>
        </p:txBody>
      </p:sp>
      <p:sp>
        <p:nvSpPr>
          <p:cNvPr id="467" name="Shape 467"/>
          <p:cNvSpPr/>
          <p:nvPr/>
        </p:nvSpPr>
        <p:spPr>
          <a:xfrm>
            <a:off x="5777625" y="2842286"/>
            <a:ext cx="671003" cy="363959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PHP</a:t>
            </a:r>
          </a:p>
        </p:txBody>
      </p:sp>
      <p:sp>
        <p:nvSpPr>
          <p:cNvPr id="468" name="Shape 468"/>
          <p:cNvSpPr/>
          <p:nvPr/>
        </p:nvSpPr>
        <p:spPr>
          <a:xfrm>
            <a:off x="6448625" y="2149575"/>
            <a:ext cx="5232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/>
          <p:nvPr/>
        </p:nvSpPr>
        <p:spPr>
          <a:xfrm>
            <a:off x="6448625" y="2564200"/>
            <a:ext cx="5232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Shape 470"/>
          <p:cNvSpPr/>
          <p:nvPr/>
        </p:nvSpPr>
        <p:spPr>
          <a:xfrm>
            <a:off x="6448625" y="2978825"/>
            <a:ext cx="5232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1" name="Shape 471"/>
          <p:cNvGrpSpPr/>
          <p:nvPr/>
        </p:nvGrpSpPr>
        <p:grpSpPr>
          <a:xfrm>
            <a:off x="6448630" y="1753075"/>
            <a:ext cx="327809" cy="377138"/>
            <a:chOff x="6432055" y="1312050"/>
            <a:chExt cx="327809" cy="377138"/>
          </a:xfrm>
        </p:grpSpPr>
        <p:pic>
          <p:nvPicPr>
            <p:cNvPr id="472" name="Shape 4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32055" y="1312050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Shape 4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03230" y="1312337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Shape 4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9903" y="1318533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5" name="Shape 475"/>
          <p:cNvGrpSpPr/>
          <p:nvPr/>
        </p:nvGrpSpPr>
        <p:grpSpPr>
          <a:xfrm>
            <a:off x="6448630" y="2198800"/>
            <a:ext cx="327809" cy="377138"/>
            <a:chOff x="6432055" y="1312050"/>
            <a:chExt cx="327809" cy="377138"/>
          </a:xfrm>
        </p:grpSpPr>
        <p:pic>
          <p:nvPicPr>
            <p:cNvPr id="476" name="Shape 4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32055" y="1312050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Shape 4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03230" y="1312337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Shape 4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9903" y="1318533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Shape 479"/>
          <p:cNvGrpSpPr/>
          <p:nvPr/>
        </p:nvGrpSpPr>
        <p:grpSpPr>
          <a:xfrm>
            <a:off x="6448630" y="2644525"/>
            <a:ext cx="327809" cy="377138"/>
            <a:chOff x="6432055" y="1312050"/>
            <a:chExt cx="327809" cy="377138"/>
          </a:xfrm>
        </p:grpSpPr>
        <p:pic>
          <p:nvPicPr>
            <p:cNvPr id="480" name="Shape 4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32055" y="1312050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Shape 48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03230" y="1312337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Shape 4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69903" y="1318533"/>
              <a:ext cx="189961" cy="3706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Shape 483"/>
          <p:cNvSpPr/>
          <p:nvPr/>
        </p:nvSpPr>
        <p:spPr>
          <a:xfrm>
            <a:off x="6971750" y="1869312"/>
            <a:ext cx="1317600" cy="1307700"/>
          </a:xfrm>
          <a:prstGeom prst="cube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Daemon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Daemon</a:t>
            </a:r>
          </a:p>
        </p:txBody>
      </p:sp>
      <p:grpSp>
        <p:nvGrpSpPr>
          <p:cNvPr id="489" name="Shape 489"/>
          <p:cNvGrpSpPr/>
          <p:nvPr/>
        </p:nvGrpSpPr>
        <p:grpSpPr>
          <a:xfrm>
            <a:off x="882350" y="1242713"/>
            <a:ext cx="7379303" cy="3127511"/>
            <a:chOff x="670525" y="1512088"/>
            <a:chExt cx="7379303" cy="3127511"/>
          </a:xfrm>
        </p:grpSpPr>
        <p:grpSp>
          <p:nvGrpSpPr>
            <p:cNvPr id="490" name="Shape 490"/>
            <p:cNvGrpSpPr/>
            <p:nvPr/>
          </p:nvGrpSpPr>
          <p:grpSpPr>
            <a:xfrm>
              <a:off x="670525" y="1512088"/>
              <a:ext cx="1194200" cy="865021"/>
              <a:chOff x="386800" y="1512088"/>
              <a:chExt cx="1194200" cy="865021"/>
            </a:xfrm>
          </p:grpSpPr>
          <p:sp>
            <p:nvSpPr>
              <p:cNvPr id="491" name="Shape 491"/>
              <p:cNvSpPr/>
              <p:nvPr/>
            </p:nvSpPr>
            <p:spPr>
              <a:xfrm>
                <a:off x="1057800" y="2149675"/>
                <a:ext cx="523200" cy="909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386800" y="2013150"/>
                <a:ext cx="671003" cy="363960"/>
              </a:xfrm>
              <a:prstGeom prst="flowChartTerminator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PHP</a:t>
                </a:r>
              </a:p>
            </p:txBody>
          </p:sp>
          <p:grpSp>
            <p:nvGrpSpPr>
              <p:cNvPr id="493" name="Shape 493"/>
              <p:cNvGrpSpPr/>
              <p:nvPr/>
            </p:nvGrpSpPr>
            <p:grpSpPr>
              <a:xfrm>
                <a:off x="981542" y="1512088"/>
                <a:ext cx="523322" cy="637595"/>
                <a:chOff x="1057800" y="368075"/>
                <a:chExt cx="4339324" cy="4477500"/>
              </a:xfrm>
            </p:grpSpPr>
            <p:pic>
              <p:nvPicPr>
                <p:cNvPr id="494" name="Shape 494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057800" y="368075"/>
                  <a:ext cx="2514599" cy="440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5" name="Shape 49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1999950" y="371475"/>
                  <a:ext cx="2514599" cy="440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6" name="Shape 49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2882525" y="445025"/>
                  <a:ext cx="2514599" cy="4400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97" name="Shape 497"/>
            <p:cNvGrpSpPr/>
            <p:nvPr/>
          </p:nvGrpSpPr>
          <p:grpSpPr>
            <a:xfrm>
              <a:off x="6855518" y="3657632"/>
              <a:ext cx="1194309" cy="697027"/>
              <a:chOff x="6657993" y="1603882"/>
              <a:chExt cx="1194309" cy="697027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6658000" y="2073475"/>
                <a:ext cx="523200" cy="9090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7181300" y="1936950"/>
                <a:ext cx="671003" cy="363960"/>
              </a:xfrm>
              <a:prstGeom prst="flowChartTerminator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PHP</a:t>
                </a:r>
              </a:p>
            </p:txBody>
          </p:sp>
          <p:pic>
            <p:nvPicPr>
              <p:cNvPr id="500" name="Shape 50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657993" y="1771875"/>
                <a:ext cx="311499" cy="3016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1" name="Shape 50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763843" y="1603882"/>
                <a:ext cx="311499" cy="3016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2" name="Shape 50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869793" y="1771868"/>
                <a:ext cx="311499" cy="3016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3" name="Shape 503"/>
            <p:cNvGrpSpPr/>
            <p:nvPr/>
          </p:nvGrpSpPr>
          <p:grpSpPr>
            <a:xfrm>
              <a:off x="1864725" y="1512100"/>
              <a:ext cx="4990798" cy="3127500"/>
              <a:chOff x="1581100" y="1512100"/>
              <a:chExt cx="4990798" cy="3127500"/>
            </a:xfrm>
          </p:grpSpPr>
          <p:sp>
            <p:nvSpPr>
              <p:cNvPr id="504" name="Shape 504"/>
              <p:cNvSpPr/>
              <p:nvPr/>
            </p:nvSpPr>
            <p:spPr>
              <a:xfrm>
                <a:off x="1581100" y="1512100"/>
                <a:ext cx="4990798" cy="31275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1888075" y="1728800"/>
                <a:ext cx="970198" cy="1819799"/>
              </a:xfrm>
              <a:prstGeom prst="can">
                <a:avLst>
                  <a:gd fmla="val 25000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Queue In</a:t>
                </a: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5016550" y="3117600"/>
                <a:ext cx="1124399" cy="1248600"/>
              </a:xfrm>
              <a:prstGeom prst="can">
                <a:avLst>
                  <a:gd fmla="val 25000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Queue Out</a:t>
                </a:r>
              </a:p>
            </p:txBody>
          </p:sp>
          <p:grpSp>
            <p:nvGrpSpPr>
              <p:cNvPr id="507" name="Shape 507"/>
              <p:cNvGrpSpPr/>
              <p:nvPr/>
            </p:nvGrpSpPr>
            <p:grpSpPr>
              <a:xfrm>
                <a:off x="2858200" y="1728800"/>
                <a:ext cx="2123400" cy="2365500"/>
                <a:chOff x="2934400" y="1728800"/>
                <a:chExt cx="2123400" cy="2365500"/>
              </a:xfrm>
            </p:grpSpPr>
            <p:sp>
              <p:nvSpPr>
                <p:cNvPr id="508" name="Shape 508"/>
                <p:cNvSpPr/>
                <p:nvPr/>
              </p:nvSpPr>
              <p:spPr>
                <a:xfrm>
                  <a:off x="3457600" y="1728800"/>
                  <a:ext cx="1317600" cy="1307700"/>
                </a:xfrm>
                <a:prstGeom prst="cube">
                  <a:avLst>
                    <a:gd fmla="val 25000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25000"/>
                    <a:buFont typeface="Arial"/>
                    <a:buNone/>
                  </a:pPr>
                  <a:r>
                    <a:rPr b="0" i="0" lang="ru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Processor</a:t>
                  </a:r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2934400" y="21496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2934400" y="23020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2934400" y="24544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4534600" y="20734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4534600" y="23020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4534600" y="2530675"/>
                  <a:ext cx="523200" cy="9090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533800" y="3036500"/>
                  <a:ext cx="875700" cy="1057800"/>
                </a:xfrm>
                <a:prstGeom prst="triangle">
                  <a:avLst>
                    <a:gd fmla="val 50000" name="adj"/>
                  </a:avLst>
                </a:prstGeom>
                <a:solidFill>
                  <a:schemeClr val="lt2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ctr" bIns="91425" lIns="91425" rIns="91425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25000"/>
                    <a:buFont typeface="Arial"/>
                    <a:buNone/>
                  </a:pPr>
                  <a:r>
                    <a:rPr b="1" i="0" lang="ru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GC</a:t>
                  </a:r>
                </a:p>
              </p:txBody>
            </p:sp>
            <p:pic>
              <p:nvPicPr>
                <p:cNvPr id="516" name="Shape 51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3815900" y="3409650"/>
                  <a:ext cx="311499" cy="3114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17" name="Shape 517"/>
              <p:cNvSpPr/>
              <p:nvPr/>
            </p:nvSpPr>
            <p:spPr>
              <a:xfrm>
                <a:off x="4981600" y="1728800"/>
                <a:ext cx="1194298" cy="1087799"/>
              </a:xfrm>
              <a:prstGeom prst="can">
                <a:avLst>
                  <a:gd fmla="val 25000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Filter</a:t>
                </a: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5241900" y="2789500"/>
                <a:ext cx="97800" cy="467099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5462750" y="2789500"/>
                <a:ext cx="97800" cy="467099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5683600" y="2789500"/>
                <a:ext cx="97800" cy="467099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1" name="Shape 521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30200" y="332251"/>
            <a:ext cx="6219899" cy="5771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Почему тема важна для вас:</a:t>
            </a:r>
          </a:p>
        </p:txBody>
      </p:sp>
      <p:sp>
        <p:nvSpPr>
          <p:cNvPr id="157" name="Shape 157"/>
          <p:cNvSpPr/>
          <p:nvPr/>
        </p:nvSpPr>
        <p:spPr>
          <a:xfrm>
            <a:off x="731400" y="1307953"/>
            <a:ext cx="7203600" cy="1412999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Узнаете какие возникают проблемы  при работе с геоданными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Мы - делали ошибки, вы - сможете их избежать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Геолокация - это интересно!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title"/>
          </p:nvPr>
        </p:nvSpPr>
        <p:spPr>
          <a:xfrm>
            <a:off x="430200" y="3322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Храним пересечения в базе</a:t>
            </a:r>
          </a:p>
        </p:txBody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311700" y="1348075"/>
            <a:ext cx="85206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Поддерживаем много </a:t>
            </a:r>
            <a:r>
              <a:rPr lang="ru">
                <a:solidFill>
                  <a:srgbClr val="000000"/>
                </a:solidFill>
              </a:rPr>
              <a:t>пересечений</a:t>
            </a: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для пары пользователей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Сохраняем все пересечения, показываем только интересные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Eventual consistency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lang="ru">
                <a:solidFill>
                  <a:srgbClr val="000000"/>
                </a:solidFill>
              </a:rPr>
              <a:t>Постепенно чистим старые записи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2453F3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/>
          <p:nvPr/>
        </p:nvSpPr>
        <p:spPr>
          <a:xfrm>
            <a:off x="430200" y="465025"/>
            <a:ext cx="6823199" cy="637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Результат: создаем </a:t>
            </a:r>
          </a:p>
        </p:txBody>
      </p:sp>
      <p:sp>
        <p:nvSpPr>
          <p:cNvPr id="541" name="Shape 541"/>
          <p:cNvSpPr/>
          <p:nvPr/>
        </p:nvSpPr>
        <p:spPr>
          <a:xfrm>
            <a:off x="1758900" y="2066299"/>
            <a:ext cx="5626199" cy="1549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1" i="0" lang="ru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250 000 000</a:t>
            </a: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пересечений в день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1681" l="1680" r="1681" t="168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6219" y="4452937"/>
            <a:ext cx="1165799" cy="3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Shape 548"/>
          <p:cNvSpPr txBox="1"/>
          <p:nvPr>
            <p:ph idx="4294967295" type="body"/>
          </p:nvPr>
        </p:nvSpPr>
        <p:spPr>
          <a:xfrm>
            <a:off x="859375" y="1236025"/>
            <a:ext cx="7111199" cy="22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50" lIns="41150" rIns="41150" tIns="4115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✦"/>
            </a:pPr>
            <a:r>
              <a:rPr b="0" i="0" lang="ru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Теперь вы знаете с какими проблемами мы столкнулись и как их решили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✦"/>
            </a:pPr>
            <a:r>
              <a:rPr b="0" i="0" lang="ru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 сможете обрабатывать миллиарды координат если правильно подготовитесь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73684"/>
              <a:buFont typeface="Helvetica Neue"/>
              <a:buChar char="✦"/>
            </a:pPr>
            <a:r>
              <a:rPr b="0" i="0" lang="ru" sz="1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Вам будет проще создавать новые, классные геофичи</a:t>
            </a:r>
          </a:p>
          <a:p>
            <a:pPr indent="-1397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9" name="Shape 549"/>
          <p:cNvSpPr txBox="1"/>
          <p:nvPr>
            <p:ph idx="4294967295" type="title"/>
          </p:nvPr>
        </p:nvSpPr>
        <p:spPr>
          <a:xfrm>
            <a:off x="4518175" y="340600"/>
            <a:ext cx="34523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1150" lIns="41150" rIns="41150" tIns="41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b="0" i="0" lang="ru" sz="4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 посошок: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type="title"/>
          </p:nvPr>
        </p:nvSpPr>
        <p:spPr>
          <a:xfrm>
            <a:off x="682822" y="183653"/>
            <a:ext cx="6219899" cy="11114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Ссылки</a:t>
            </a:r>
          </a:p>
        </p:txBody>
      </p:sp>
      <p:sp>
        <p:nvSpPr>
          <p:cNvPr id="555" name="Shape 555"/>
          <p:cNvSpPr/>
          <p:nvPr/>
        </p:nvSpPr>
        <p:spPr>
          <a:xfrm>
            <a:off x="-6199" y="-5358"/>
            <a:ext cx="146700" cy="5154299"/>
          </a:xfrm>
          <a:prstGeom prst="rect">
            <a:avLst/>
          </a:prstGeom>
          <a:solidFill>
            <a:srgbClr val="47B8FB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6" name="Shape 556"/>
          <p:cNvSpPr/>
          <p:nvPr/>
        </p:nvSpPr>
        <p:spPr>
          <a:xfrm>
            <a:off x="731400" y="1307950"/>
            <a:ext cx="72036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GeoIndex триангуляция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Google’s S2, geometry on the sphere, cells and Hilbert curve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Google's S2 Library presentation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lang="ru" sz="1600" u="sng">
                <a:solidFill>
                  <a:schemeClr val="hlink"/>
                </a:solidFill>
                <a:hlinkClick r:id="rId3"/>
              </a:rPr>
              <a:t>https://tech.badoo.com/</a:t>
            </a:r>
            <a:r>
              <a:rPr lang="ru" sz="1600"/>
              <a:t> 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lang="ru" sz="1600" u="sng">
                <a:solidFill>
                  <a:schemeClr val="hlink"/>
                </a:solidFill>
                <a:hlinkClick r:id="rId4"/>
              </a:rPr>
              <a:t>https://habrahabr.ru/company/badoo/</a:t>
            </a:r>
          </a:p>
        </p:txBody>
      </p:sp>
      <p:pic>
        <p:nvPicPr>
          <p:cNvPr id="557" name="Shape 5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8075" y="1307950"/>
            <a:ext cx="288600" cy="2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6450" y="1812400"/>
            <a:ext cx="288599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88900" y="2277750"/>
            <a:ext cx="288599" cy="28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b="1681" l="1680" r="1681" t="168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6219" y="4452937"/>
            <a:ext cx="1165799" cy="3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/>
          <p:nvPr/>
        </p:nvSpPr>
        <p:spPr>
          <a:xfrm>
            <a:off x="3179234" y="2192653"/>
            <a:ext cx="2785499" cy="7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Ой, всё...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30200" y="332251"/>
            <a:ext cx="6219899" cy="557698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r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Каков план:</a:t>
            </a:r>
          </a:p>
        </p:txBody>
      </p:sp>
      <p:sp>
        <p:nvSpPr>
          <p:cNvPr id="165" name="Shape 165"/>
          <p:cNvSpPr/>
          <p:nvPr/>
        </p:nvSpPr>
        <p:spPr>
          <a:xfrm>
            <a:off x="731400" y="1307953"/>
            <a:ext cx="7203600" cy="1412999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добычи координат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хранения и обработки координат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Использование геолокации на примере наших фич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1177650" y="1804650"/>
            <a:ext cx="6788700" cy="153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Проблемы добычи координат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30200" y="332251"/>
            <a:ext cx="6219899" cy="694499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 такое геопозиция</a:t>
            </a:r>
          </a:p>
        </p:txBody>
      </p:sp>
      <p:sp>
        <p:nvSpPr>
          <p:cNvPr id="179" name="Shape 179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731400" y="1307953"/>
            <a:ext cx="7203600" cy="1412999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latitude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longitude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altitude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accuracy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89875" y="1293900"/>
            <a:ext cx="5213824" cy="271641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430200" y="332251"/>
            <a:ext cx="6219899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добыть координаты</a:t>
            </a:r>
          </a:p>
        </p:txBody>
      </p:sp>
      <p:sp>
        <p:nvSpPr>
          <p:cNvPr id="190" name="Shape 190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731400" y="1307950"/>
            <a:ext cx="72036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2150" lIns="32150" rIns="32150" tIns="321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Источников много: gps, wifi, gsm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✦"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Мобильные платформы сделали все за нас?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5187" y="2287850"/>
            <a:ext cx="2133623" cy="2669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430200" y="332250"/>
            <a:ext cx="5943899" cy="10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Проблема: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323845"/>
                </a:solidFill>
                <a:latin typeface="Arial"/>
                <a:ea typeface="Arial"/>
                <a:cs typeface="Arial"/>
                <a:sym typeface="Arial"/>
              </a:rPr>
              <a:t>уговорить пользователей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2539087" y="1370800"/>
            <a:ext cx="4065824" cy="3729350"/>
            <a:chOff x="2028425" y="1366300"/>
            <a:chExt cx="4065824" cy="3729350"/>
          </a:xfrm>
        </p:grpSpPr>
        <p:pic>
          <p:nvPicPr>
            <p:cNvPr id="206" name="Shape 2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28425" y="1366300"/>
              <a:ext cx="4065824" cy="372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Shape 207"/>
            <p:cNvSpPr/>
            <p:nvPr/>
          </p:nvSpPr>
          <p:spPr>
            <a:xfrm>
              <a:off x="3519673" y="1688423"/>
              <a:ext cx="9201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ru" sz="3100">
                  <a:solidFill>
                    <a:srgbClr val="FFFFFF"/>
                  </a:solidFill>
                </a:rPr>
                <a:t>20</a:t>
              </a:r>
              <a:r>
                <a:rPr b="0" i="0" lang="ru" sz="3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3537974" y="2257227"/>
              <a:ext cx="883500" cy="2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молчуны</a:t>
              </a:r>
            </a:p>
          </p:txBody>
        </p:sp>
        <p:sp>
          <p:nvSpPr>
            <p:cNvPr id="209" name="Shape 209"/>
            <p:cNvSpPr/>
            <p:nvPr/>
          </p:nvSpPr>
          <p:spPr>
            <a:xfrm>
              <a:off x="2462298" y="2709700"/>
              <a:ext cx="1165200" cy="6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3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25%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2667737" y="3212900"/>
              <a:ext cx="744900" cy="3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web </a:t>
              </a: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Font typeface="Arial"/>
                <a:buNone/>
              </a:pPr>
              <a:r>
                <a:t/>
              </a: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942035" y="2953698"/>
              <a:ext cx="1815000" cy="9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ru" sz="5200">
                  <a:solidFill>
                    <a:srgbClr val="FFFFFF"/>
                  </a:solidFill>
                </a:rPr>
                <a:t>55</a:t>
              </a:r>
              <a:r>
                <a:rPr b="0" i="0" lang="ru" sz="5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3008536" y="3819159"/>
              <a:ext cx="2752799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b="0" i="0" lang="ru" sz="2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присылают координаты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430200" y="332251"/>
            <a:ext cx="6219899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rIns="26775" tIns="267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845"/>
              </a:buClr>
              <a:buSzPct val="25000"/>
              <a:buFont typeface="Arial"/>
              <a:buNone/>
            </a:pPr>
            <a:r>
              <a:rPr b="0" i="0" lang="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Проблема: жор батареи</a:t>
            </a:r>
          </a:p>
        </p:txBody>
      </p:sp>
      <p:sp>
        <p:nvSpPr>
          <p:cNvPr id="218" name="Shape 218"/>
          <p:cNvSpPr/>
          <p:nvPr/>
        </p:nvSpPr>
        <p:spPr>
          <a:xfrm>
            <a:off x="-2715" y="-5358"/>
            <a:ext cx="143099" cy="5154299"/>
          </a:xfrm>
          <a:prstGeom prst="rect">
            <a:avLst/>
          </a:prstGeom>
          <a:solidFill>
            <a:srgbClr val="46B51C"/>
          </a:solidFill>
          <a:ln>
            <a:noFill/>
          </a:ln>
        </p:spPr>
        <p:txBody>
          <a:bodyPr anchorCtr="0" anchor="ctr" bIns="19050" lIns="19050" rIns="19050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0411" y="332252"/>
            <a:ext cx="919800" cy="2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9811" y="1086500"/>
            <a:ext cx="4804374" cy="354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00" y="1031737"/>
            <a:ext cx="485775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687" y="1787361"/>
            <a:ext cx="317182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1687" y="2516975"/>
            <a:ext cx="4124325" cy="80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1700" y="3327025"/>
            <a:ext cx="4914899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9">
            <a:alphaModFix/>
          </a:blip>
          <a:srcRect b="0" l="0" r="911" t="0"/>
          <a:stretch/>
        </p:blipFill>
        <p:spPr>
          <a:xfrm>
            <a:off x="311698" y="4175175"/>
            <a:ext cx="876785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0" y="0"/>
            <a:ext cx="430199" cy="1897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0" y="1900"/>
            <a:ext cx="18150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