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95" r:id="rId4"/>
    <p:sldId id="297" r:id="rId5"/>
    <p:sldId id="307" r:id="rId6"/>
    <p:sldId id="301" r:id="rId7"/>
    <p:sldId id="309" r:id="rId8"/>
    <p:sldId id="302" r:id="rId9"/>
    <p:sldId id="303" r:id="rId10"/>
    <p:sldId id="304" r:id="rId11"/>
    <p:sldId id="305" r:id="rId12"/>
    <p:sldId id="312" r:id="rId13"/>
    <p:sldId id="310" r:id="rId14"/>
    <p:sldId id="333" r:id="rId15"/>
    <p:sldId id="313" r:id="rId16"/>
    <p:sldId id="314" r:id="rId17"/>
    <p:sldId id="315" r:id="rId18"/>
    <p:sldId id="316" r:id="rId19"/>
    <p:sldId id="317" r:id="rId20"/>
    <p:sldId id="319" r:id="rId21"/>
    <p:sldId id="320" r:id="rId22"/>
    <p:sldId id="321" r:id="rId23"/>
    <p:sldId id="322" r:id="rId24"/>
    <p:sldId id="323" r:id="rId25"/>
    <p:sldId id="334" r:id="rId26"/>
    <p:sldId id="324" r:id="rId27"/>
    <p:sldId id="325" r:id="rId28"/>
    <p:sldId id="326" r:id="rId29"/>
    <p:sldId id="330" r:id="rId30"/>
    <p:sldId id="335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Стандартный раздел" id="{A28D6131-91E5-A345-9269-BC63B8CA8F2F}">
          <p14:sldIdLst>
            <p14:sldId id="256"/>
            <p14:sldId id="257"/>
            <p14:sldId id="295"/>
            <p14:sldId id="297"/>
            <p14:sldId id="307"/>
            <p14:sldId id="301"/>
            <p14:sldId id="309"/>
            <p14:sldId id="302"/>
            <p14:sldId id="303"/>
            <p14:sldId id="304"/>
            <p14:sldId id="305"/>
            <p14:sldId id="312"/>
            <p14:sldId id="310"/>
            <p14:sldId id="333"/>
            <p14:sldId id="313"/>
            <p14:sldId id="314"/>
            <p14:sldId id="315"/>
            <p14:sldId id="316"/>
            <p14:sldId id="317"/>
            <p14:sldId id="319"/>
            <p14:sldId id="320"/>
            <p14:sldId id="321"/>
            <p14:sldId id="322"/>
            <p14:sldId id="323"/>
            <p14:sldId id="334"/>
            <p14:sldId id="324"/>
            <p14:sldId id="325"/>
            <p14:sldId id="326"/>
            <p14:sldId id="330"/>
            <p14:sldId id="33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174" autoAdjust="0"/>
  </p:normalViewPr>
  <p:slideViewPr>
    <p:cSldViewPr>
      <p:cViewPr>
        <p:scale>
          <a:sx n="135" d="100"/>
          <a:sy n="135" d="100"/>
        </p:scale>
        <p:origin x="-1672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986E4AE-35CE-3C45-BB41-A9F394ADCC5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616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F1AFAC1-F374-094C-96C3-9733A7D452D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945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9B2DCF-7764-3941-B0B9-DA96E418D435}" type="slidenum">
              <a:rPr lang="ru-RU"/>
              <a:pPr/>
              <a:t>1</a:t>
            </a:fld>
            <a:endParaRPr lang="ru-RU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Может</a:t>
            </a:r>
            <a:r>
              <a:rPr lang="ru-RU" baseline="0" dirty="0" smtClean="0"/>
              <a:t> показаться, что они не дружат, но я бы назвал их отношения приятельскими.</a:t>
            </a:r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DAF97C-05B9-E846-A951-3BDC13176D4A}" type="slidenum">
              <a:rPr lang="ru-RU"/>
              <a:pPr/>
              <a:t>10</a:t>
            </a:fld>
            <a:endParaRPr lang="ru-RU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DAF97C-05B9-E846-A951-3BDC13176D4A}" type="slidenum">
              <a:rPr lang="ru-RU"/>
              <a:pPr/>
              <a:t>11</a:t>
            </a:fld>
            <a:endParaRPr lang="ru-RU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DAF97C-05B9-E846-A951-3BDC13176D4A}" type="slidenum">
              <a:rPr lang="ru-RU"/>
              <a:pPr/>
              <a:t>12</a:t>
            </a:fld>
            <a:endParaRPr lang="ru-RU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DAF97C-05B9-E846-A951-3BDC13176D4A}" type="slidenum">
              <a:rPr lang="ru-RU"/>
              <a:pPr/>
              <a:t>13</a:t>
            </a:fld>
            <a:endParaRPr lang="ru-RU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Профилирование</a:t>
            </a:r>
            <a:r>
              <a:rPr lang="ru-RU" baseline="0" dirty="0" smtClean="0"/>
              <a:t> – это о количестве и качестве</a:t>
            </a:r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DAF97C-05B9-E846-A951-3BDC13176D4A}" type="slidenum">
              <a:rPr lang="ru-RU"/>
              <a:pPr/>
              <a:t>14</a:t>
            </a:fld>
            <a:endParaRPr lang="ru-RU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DAF97C-05B9-E846-A951-3BDC13176D4A}" type="slidenum">
              <a:rPr lang="ru-RU"/>
              <a:pPr/>
              <a:t>15</a:t>
            </a:fld>
            <a:endParaRPr lang="ru-RU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DAF97C-05B9-E846-A951-3BDC13176D4A}" type="slidenum">
              <a:rPr lang="ru-RU"/>
              <a:pPr/>
              <a:t>16</a:t>
            </a:fld>
            <a:endParaRPr lang="ru-RU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DAF97C-05B9-E846-A951-3BDC13176D4A}" type="slidenum">
              <a:rPr lang="ru-RU"/>
              <a:pPr/>
              <a:t>17</a:t>
            </a:fld>
            <a:endParaRPr lang="ru-RU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DAF97C-05B9-E846-A951-3BDC13176D4A}" type="slidenum">
              <a:rPr lang="ru-RU"/>
              <a:pPr/>
              <a:t>18</a:t>
            </a:fld>
            <a:endParaRPr lang="ru-RU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DAF97C-05B9-E846-A951-3BDC13176D4A}" type="slidenum">
              <a:rPr lang="ru-RU"/>
              <a:pPr/>
              <a:t>19</a:t>
            </a:fld>
            <a:endParaRPr lang="ru-RU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DAF97C-05B9-E846-A951-3BDC13176D4A}" type="slidenum">
              <a:rPr lang="ru-RU"/>
              <a:pPr/>
              <a:t>2</a:t>
            </a:fld>
            <a:endParaRPr lang="ru-RU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Без описания преимуществ</a:t>
            </a:r>
            <a:r>
              <a:rPr lang="ru-RU" baseline="0" dirty="0" smtClean="0"/>
              <a:t> </a:t>
            </a:r>
            <a:r>
              <a:rPr lang="en-US" baseline="0" dirty="0" smtClean="0"/>
              <a:t>ORM </a:t>
            </a:r>
            <a:r>
              <a:rPr lang="ru-RU" baseline="0" dirty="0" smtClean="0"/>
              <a:t>для разработчиков.</a:t>
            </a:r>
            <a:endParaRPr lang="ru-RU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DAF97C-05B9-E846-A951-3BDC13176D4A}" type="slidenum">
              <a:rPr lang="ru-RU"/>
              <a:pPr/>
              <a:t>20</a:t>
            </a:fld>
            <a:endParaRPr lang="ru-RU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DAF97C-05B9-E846-A951-3BDC13176D4A}" type="slidenum">
              <a:rPr lang="ru-RU"/>
              <a:pPr/>
              <a:t>21</a:t>
            </a:fld>
            <a:endParaRPr lang="ru-RU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Seek</a:t>
            </a:r>
            <a:r>
              <a:rPr lang="en-US" baseline="0" smtClean="0"/>
              <a:t> method</a:t>
            </a:r>
          </a:p>
          <a:p>
            <a:r>
              <a:rPr lang="ru-RU" baseline="0" smtClean="0"/>
              <a:t>Кто автор?</a:t>
            </a:r>
            <a:endParaRPr lang="en-US" baseline="0" smtClean="0"/>
          </a:p>
          <a:p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DAF97C-05B9-E846-A951-3BDC13176D4A}" type="slidenum">
              <a:rPr lang="ru-RU"/>
              <a:pPr/>
              <a:t>22</a:t>
            </a:fld>
            <a:endParaRPr lang="ru-RU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DAF97C-05B9-E846-A951-3BDC13176D4A}" type="slidenum">
              <a:rPr lang="ru-RU"/>
              <a:pPr/>
              <a:t>23</a:t>
            </a:fld>
            <a:endParaRPr lang="ru-RU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DAF97C-05B9-E846-A951-3BDC13176D4A}" type="slidenum">
              <a:rPr lang="ru-RU"/>
              <a:pPr/>
              <a:t>24</a:t>
            </a:fld>
            <a:endParaRPr lang="ru-RU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DAF97C-05B9-E846-A951-3BDC13176D4A}" type="slidenum">
              <a:rPr lang="ru-RU"/>
              <a:pPr/>
              <a:t>25</a:t>
            </a:fld>
            <a:endParaRPr lang="ru-RU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DAF97C-05B9-E846-A951-3BDC13176D4A}" type="slidenum">
              <a:rPr lang="ru-RU"/>
              <a:pPr/>
              <a:t>26</a:t>
            </a:fld>
            <a:endParaRPr lang="ru-RU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Смайлики!</a:t>
            </a:r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DAF97C-05B9-E846-A951-3BDC13176D4A}" type="slidenum">
              <a:rPr lang="ru-RU"/>
              <a:pPr/>
              <a:t>27</a:t>
            </a:fld>
            <a:endParaRPr lang="ru-RU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Спонсируется</a:t>
            </a:r>
            <a:r>
              <a:rPr lang="ru-RU" baseline="0" smtClean="0"/>
              <a:t> варгеймингом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DAF97C-05B9-E846-A951-3BDC13176D4A}" type="slidenum">
              <a:rPr lang="ru-RU"/>
              <a:pPr/>
              <a:t>28</a:t>
            </a:fld>
            <a:endParaRPr lang="ru-RU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Смайлики!</a:t>
            </a:r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DAF97C-05B9-E846-A951-3BDC13176D4A}" type="slidenum">
              <a:rPr lang="ru-RU"/>
              <a:pPr/>
              <a:t>29</a:t>
            </a:fld>
            <a:endParaRPr lang="ru-RU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Смайлики!</a:t>
            </a:r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DAF97C-05B9-E846-A951-3BDC13176D4A}" type="slidenum">
              <a:rPr lang="ru-RU"/>
              <a:pPr/>
              <a:t>3</a:t>
            </a:fld>
            <a:endParaRPr lang="ru-RU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Ограничения (constaints) обеспечивают целостность данных, например уникальность какого-либо поля в таблице</a:t>
            </a:r>
          </a:p>
          <a:p>
            <a:r>
              <a:rPr lang="ru-RU" smtClean="0"/>
              <a:t>Django поддерживает основной набор ограничений: UNIQUE, NOT NULL, PRIMARY KEY, FOREIGN KEY … REFERENCES.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DAF97C-05B9-E846-A951-3BDC13176D4A}" type="slidenum">
              <a:rPr lang="ru-RU"/>
              <a:pPr/>
              <a:t>30</a:t>
            </a:fld>
            <a:endParaRPr lang="ru-RU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Смайлики!</a:t>
            </a:r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DAF97C-05B9-E846-A951-3BDC13176D4A}" type="slidenum">
              <a:rPr lang="ru-RU"/>
              <a:pPr/>
              <a:t>4</a:t>
            </a:fld>
            <a:endParaRPr lang="ru-RU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smtClean="0">
                <a:latin typeface="Trebuchet MS"/>
                <a:cs typeface="Trebuchet MS"/>
              </a:rPr>
              <a:t>Индексы </a:t>
            </a:r>
            <a:r>
              <a:rPr lang="en-US" sz="1200" smtClean="0">
                <a:latin typeface="Trebuchet MS"/>
                <a:cs typeface="Trebuchet MS"/>
              </a:rPr>
              <a:t>(indexes) </a:t>
            </a:r>
            <a:r>
              <a:rPr lang="ru-RU" sz="1200" smtClean="0">
                <a:latin typeface="Trebuchet MS"/>
                <a:cs typeface="Trebuchet MS"/>
              </a:rPr>
              <a:t>позволяют ускорить доступ к данным и скорость манипуляции над ними</a:t>
            </a:r>
            <a:r>
              <a:rPr lang="en-US" sz="1200" smtClean="0">
                <a:latin typeface="Trebuchet MS"/>
                <a:cs typeface="Trebuchet MS"/>
              </a:rPr>
              <a:t>.</a:t>
            </a:r>
          </a:p>
          <a:p>
            <a:r>
              <a:rPr lang="en-US" sz="1200" smtClean="0">
                <a:latin typeface="Trebuchet MS"/>
                <a:cs typeface="Trebuchet MS"/>
              </a:rPr>
              <a:t>Index_db </a:t>
            </a:r>
            <a:r>
              <a:rPr lang="ru-RU" sz="1200" smtClean="0">
                <a:latin typeface="Trebuchet MS"/>
                <a:cs typeface="Trebuchet MS"/>
              </a:rPr>
              <a:t>и </a:t>
            </a:r>
            <a:r>
              <a:rPr lang="en-US" sz="1200" smtClean="0">
                <a:latin typeface="Trebuchet MS"/>
                <a:cs typeface="Trebuchet MS"/>
              </a:rPr>
              <a:t>index_together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DAF97C-05B9-E846-A951-3BDC13176D4A}" type="slidenum">
              <a:rPr lang="ru-RU"/>
              <a:pPr/>
              <a:t>5</a:t>
            </a:fld>
            <a:endParaRPr lang="ru-RU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Блокируют</a:t>
            </a:r>
            <a:r>
              <a:rPr lang="ru-RU" baseline="0" smtClean="0"/>
              <a:t> таблицу </a:t>
            </a:r>
            <a:r>
              <a:rPr lang="en-US" baseline="0" smtClean="0"/>
              <a:t>ACCESS EXCLUSIVE LOCK</a:t>
            </a:r>
          </a:p>
          <a:p>
            <a:r>
              <a:rPr lang="en-US" baseline="0" smtClean="0"/>
              <a:t>ACCESS SHARE – SELECT</a:t>
            </a:r>
          </a:p>
          <a:p>
            <a:r>
              <a:rPr lang="en-US" baseline="0" smtClean="0"/>
              <a:t>ROW EXCLUSIVE – UPDATE, DELETE, INSERT</a:t>
            </a:r>
            <a:endParaRPr lang="ru-RU" baseline="0" smtClean="0"/>
          </a:p>
          <a:p>
            <a:r>
              <a:rPr lang="ru-RU" baseline="0" smtClean="0"/>
              <a:t>Таблицы ссылающиеся на внешние ключи также будут заблокированы.</a:t>
            </a:r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DAF97C-05B9-E846-A951-3BDC13176D4A}" type="slidenum">
              <a:rPr lang="ru-RU"/>
              <a:pPr/>
              <a:t>6</a:t>
            </a:fld>
            <a:endParaRPr lang="ru-RU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Блокируют</a:t>
            </a:r>
            <a:r>
              <a:rPr lang="ru-RU" baseline="0" smtClean="0"/>
              <a:t> таблицу </a:t>
            </a:r>
            <a:r>
              <a:rPr lang="en-US" baseline="0" smtClean="0"/>
              <a:t>ACCESS EXCLUSIVE LOCK</a:t>
            </a:r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DAF97C-05B9-E846-A951-3BDC13176D4A}" type="slidenum">
              <a:rPr lang="ru-RU"/>
              <a:pPr/>
              <a:t>7</a:t>
            </a:fld>
            <a:endParaRPr lang="ru-RU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VACUUM FULL – </a:t>
            </a:r>
            <a:r>
              <a:rPr lang="ru-RU" smtClean="0"/>
              <a:t>очистка</a:t>
            </a:r>
            <a:r>
              <a:rPr lang="ru-RU" baseline="0" smtClean="0"/>
              <a:t> файла таблицы от удаленных данных</a:t>
            </a:r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DAF97C-05B9-E846-A951-3BDC13176D4A}" type="slidenum">
              <a:rPr lang="ru-RU"/>
              <a:pPr/>
              <a:t>8</a:t>
            </a:fld>
            <a:endParaRPr lang="ru-RU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DAF97C-05B9-E846-A951-3BDC13176D4A}" type="slidenum">
              <a:rPr lang="ru-RU"/>
              <a:pPr/>
              <a:t>9</a:t>
            </a:fld>
            <a:endParaRPr lang="ru-RU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302F5-4DAB-BE45-B9F1-002F45B3DCD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349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CF70C-B15C-494B-962C-A64606EE067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580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8A34E0-0E92-A14B-9B5A-7462D48E5D3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436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89DCE-F2F5-F542-B6D3-B68B6988C63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412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9BC00-7751-3D4A-9CEF-5F710C4113B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464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817896-5DAA-5241-8A5E-0E904B23620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51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C67882-4B9D-1F42-B989-D01B1102365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527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CCB63-AB07-494C-95C2-D2FD6135F22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247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46323-0506-7843-8249-D57332BF5D1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011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0A6D3-562B-2542-82E9-1C8CDE369E9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372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FAB89-BEB1-6943-BD41-2BF4B169140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406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3598C86-64FD-FE4F-80A6-58007560EAA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hyperlink" Target="https://github.com/postgrespro/jsquery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postgrespro.ru/doc/explicit-locking.html%23LOCKING-TABLE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7772400" cy="1944688"/>
          </a:xfrm>
        </p:spPr>
        <p:txBody>
          <a:bodyPr/>
          <a:lstStyle/>
          <a:p>
            <a:r>
              <a:rPr lang="ru-RU" sz="4000" dirty="0" smtClean="0">
                <a:solidFill>
                  <a:schemeClr val="bg1"/>
                </a:solidFill>
              </a:rPr>
              <a:t>Возможно ли подружить </a:t>
            </a:r>
            <a:r>
              <a:rPr lang="en-US" sz="4000" dirty="0" err="1" smtClean="0">
                <a:solidFill>
                  <a:schemeClr val="bg1"/>
                </a:solidFill>
              </a:rPr>
              <a:t>Django</a:t>
            </a:r>
            <a:r>
              <a:rPr lang="en-US" sz="4000" dirty="0">
                <a:solidFill>
                  <a:schemeClr val="bg1"/>
                </a:solidFill>
              </a:rPr>
              <a:t>-</a:t>
            </a:r>
            <a:r>
              <a:rPr lang="en-US" sz="4000" dirty="0" smtClean="0">
                <a:solidFill>
                  <a:schemeClr val="bg1"/>
                </a:solidFill>
              </a:rPr>
              <a:t>ORM </a:t>
            </a:r>
            <a:r>
              <a:rPr lang="ru-RU" sz="4000" dirty="0" smtClean="0">
                <a:solidFill>
                  <a:schemeClr val="bg1"/>
                </a:solidFill>
              </a:rPr>
              <a:t>и </a:t>
            </a:r>
            <a:r>
              <a:rPr lang="en-US" sz="4000" dirty="0" err="1" smtClean="0">
                <a:solidFill>
                  <a:schemeClr val="bg1"/>
                </a:solidFill>
              </a:rPr>
              <a:t>PostgreSQL</a:t>
            </a:r>
            <a:r>
              <a:rPr lang="en-US" sz="4000" dirty="0" smtClean="0">
                <a:solidFill>
                  <a:schemeClr val="bg1"/>
                </a:solidFill>
              </a:rPr>
              <a:t>?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2779713"/>
            <a:ext cx="7775575" cy="865187"/>
          </a:xfrm>
        </p:spPr>
        <p:txBody>
          <a:bodyPr/>
          <a:lstStyle/>
          <a:p>
            <a:r>
              <a:rPr lang="ru-RU" sz="1800" dirty="0" smtClean="0">
                <a:solidFill>
                  <a:schemeClr val="bg1"/>
                </a:solidFill>
              </a:rPr>
              <a:t>Что нужно знать современному </a:t>
            </a:r>
            <a:r>
              <a:rPr lang="ru-RU" sz="1800" dirty="0" err="1" smtClean="0">
                <a:solidFill>
                  <a:schemeClr val="bg1"/>
                </a:solidFill>
              </a:rPr>
              <a:t>python</a:t>
            </a:r>
            <a:r>
              <a:rPr lang="ru-RU" sz="1800" dirty="0" smtClean="0">
                <a:solidFill>
                  <a:schemeClr val="bg1"/>
                </a:solidFill>
              </a:rPr>
              <a:t>-разработчику, чтобы быстро и эффективно разрабатывать высоконагруженные </a:t>
            </a:r>
            <a:r>
              <a:rPr lang="ru-RU" sz="1800" dirty="0" err="1" smtClean="0">
                <a:solidFill>
                  <a:schemeClr val="bg1"/>
                </a:solidFill>
              </a:rPr>
              <a:t>web</a:t>
            </a:r>
            <a:r>
              <a:rPr lang="ru-RU" sz="1800" dirty="0" smtClean="0">
                <a:solidFill>
                  <a:schemeClr val="bg1"/>
                </a:solidFill>
              </a:rPr>
              <a:t>-проекты на </a:t>
            </a:r>
            <a:r>
              <a:rPr lang="ru-RU" sz="1800" dirty="0" err="1" smtClean="0">
                <a:solidFill>
                  <a:schemeClr val="bg1"/>
                </a:solidFill>
              </a:rPr>
              <a:t>Django</a:t>
            </a:r>
            <a:r>
              <a:rPr lang="ru-RU" sz="1800" dirty="0" smtClean="0">
                <a:solidFill>
                  <a:schemeClr val="bg1"/>
                </a:solidFill>
              </a:rPr>
              <a:t> и </a:t>
            </a:r>
            <a:r>
              <a:rPr lang="ru-RU" sz="1800" dirty="0" err="1" smtClean="0">
                <a:solidFill>
                  <a:schemeClr val="bg1"/>
                </a:solidFill>
              </a:rPr>
              <a:t>PostgreSQL</a:t>
            </a:r>
            <a:r>
              <a:rPr lang="ru-RU" sz="1800" dirty="0" smtClean="0">
                <a:solidFill>
                  <a:schemeClr val="bg1"/>
                </a:solidFill>
              </a:rPr>
              <a:t>. 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51820" y="393305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Чуркин Олег </a:t>
            </a:r>
            <a:r>
              <a:rPr lang="en-US" dirty="0" smtClean="0">
                <a:solidFill>
                  <a:schemeClr val="bg1"/>
                </a:solidFill>
              </a:rPr>
              <a:t>@ </a:t>
            </a:r>
            <a:r>
              <a:rPr lang="en-US" dirty="0" err="1" smtClean="0">
                <a:solidFill>
                  <a:schemeClr val="bg1"/>
                </a:solidFill>
              </a:rPr>
              <a:t>Rambler&amp;Co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41438"/>
            <a:ext cx="8229600" cy="1079500"/>
          </a:xfrm>
        </p:spPr>
        <p:txBody>
          <a:bodyPr/>
          <a:lstStyle/>
          <a:p>
            <a:r>
              <a:rPr lang="en-US" sz="2800" b="1" dirty="0" smtClean="0">
                <a:latin typeface="Trebuchet MS" charset="0"/>
              </a:rPr>
              <a:t>PG_ACTIVITY</a:t>
            </a:r>
            <a:endParaRPr lang="ru-RU" sz="2800" b="1" dirty="0">
              <a:latin typeface="Trebuchet MS" charset="0"/>
            </a:endParaRPr>
          </a:p>
        </p:txBody>
      </p:sp>
      <p:pic>
        <p:nvPicPr>
          <p:cNvPr id="2" name="Изображение 1" descr="pg_activit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564904"/>
            <a:ext cx="8820472" cy="2135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610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41438"/>
            <a:ext cx="8229600" cy="1079500"/>
          </a:xfrm>
        </p:spPr>
        <p:txBody>
          <a:bodyPr/>
          <a:lstStyle/>
          <a:p>
            <a:r>
              <a:rPr lang="en-US" sz="2800" b="1" dirty="0" smtClean="0">
                <a:latin typeface="Trebuchet MS" charset="0"/>
              </a:rPr>
              <a:t>New Relic</a:t>
            </a:r>
            <a:endParaRPr lang="ru-RU" sz="2800" b="1" dirty="0">
              <a:latin typeface="Trebuchet MS" charset="0"/>
            </a:endParaRPr>
          </a:p>
        </p:txBody>
      </p:sp>
      <p:pic>
        <p:nvPicPr>
          <p:cNvPr id="3" name="Содержимое 2" descr="new_relic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650" b="-1465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09943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41438"/>
            <a:ext cx="8229600" cy="1079500"/>
          </a:xfrm>
        </p:spPr>
        <p:txBody>
          <a:bodyPr/>
          <a:lstStyle/>
          <a:p>
            <a:r>
              <a:rPr lang="ru-RU" sz="2800" b="1" dirty="0" smtClean="0">
                <a:latin typeface="Trebuchet MS" charset="0"/>
              </a:rPr>
              <a:t>Классические </a:t>
            </a:r>
            <a:r>
              <a:rPr lang="ru-RU" sz="2800" b="1" strike="sngStrike" dirty="0" smtClean="0">
                <a:latin typeface="Trebuchet MS" charset="0"/>
              </a:rPr>
              <a:t>ошибки</a:t>
            </a:r>
            <a:r>
              <a:rPr lang="ru-RU" sz="2800" b="1" dirty="0" smtClean="0">
                <a:latin typeface="Trebuchet MS" charset="0"/>
              </a:rPr>
              <a:t> советы для</a:t>
            </a:r>
            <a:br>
              <a:rPr lang="ru-RU" sz="2800" b="1" dirty="0" smtClean="0">
                <a:latin typeface="Trebuchet MS" charset="0"/>
              </a:rPr>
            </a:br>
            <a:r>
              <a:rPr lang="en-US" sz="2800" b="1" dirty="0" err="1" smtClean="0">
                <a:latin typeface="Trebuchet MS" charset="0"/>
              </a:rPr>
              <a:t>Django</a:t>
            </a:r>
            <a:r>
              <a:rPr lang="ru-RU" sz="2800" b="1" dirty="0" smtClean="0">
                <a:latin typeface="Trebuchet MS" charset="0"/>
              </a:rPr>
              <a:t>-</a:t>
            </a:r>
            <a:r>
              <a:rPr lang="ru-RU" sz="2800" b="1" dirty="0" err="1" smtClean="0">
                <a:latin typeface="Trebuchet MS" charset="0"/>
              </a:rPr>
              <a:t>разрабочиков</a:t>
            </a:r>
            <a:endParaRPr lang="ru-RU" sz="2800" b="1" dirty="0">
              <a:latin typeface="Trebuchet MS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08274"/>
            <a:ext cx="8229600" cy="3529037"/>
          </a:xfrm>
        </p:spPr>
        <p:txBody>
          <a:bodyPr/>
          <a:lstStyle/>
          <a:p>
            <a:pPr marL="0" indent="0">
              <a:buNone/>
            </a:pPr>
            <a:endParaRPr lang="ru-RU" sz="2000" smtClean="0">
              <a:latin typeface="Trebuchet MS" charset="0"/>
            </a:endParaRPr>
          </a:p>
          <a:p>
            <a:r>
              <a:rPr lang="ru-RU" sz="2000" smtClean="0">
                <a:latin typeface="Trebuchet MS" charset="0"/>
              </a:rPr>
              <a:t>Экономьте ресурсы: минимизируйте количество запросов и оптимизируйте их по скорости.</a:t>
            </a:r>
          </a:p>
          <a:p>
            <a:r>
              <a:rPr lang="ru-RU" sz="2000" smtClean="0">
                <a:latin typeface="Trebuchet MS" charset="0"/>
              </a:rPr>
              <a:t>Экономьте память приложения и сетевой трафик.</a:t>
            </a:r>
            <a:endParaRPr lang="en-US" sz="2000" smtClean="0">
              <a:latin typeface="Trebuchet MS" charset="0"/>
            </a:endParaRPr>
          </a:p>
          <a:p>
            <a:r>
              <a:rPr lang="ru-RU" sz="2000" smtClean="0">
                <a:latin typeface="Trebuchet MS" charset="0"/>
              </a:rPr>
              <a:t>Попробуйте сначала написать </a:t>
            </a:r>
            <a:r>
              <a:rPr lang="en-US" sz="2000" smtClean="0">
                <a:latin typeface="Trebuchet MS" charset="0"/>
              </a:rPr>
              <a:t>SQL</a:t>
            </a:r>
            <a:r>
              <a:rPr lang="ru-RU" sz="2000" smtClean="0">
                <a:latin typeface="Trebuchet MS" charset="0"/>
              </a:rPr>
              <a:t>, а потом воспроизвести этот запрос через </a:t>
            </a:r>
            <a:r>
              <a:rPr lang="en-US" sz="2000" smtClean="0">
                <a:latin typeface="Trebuchet MS" charset="0"/>
              </a:rPr>
              <a:t>ORM.</a:t>
            </a:r>
            <a:endParaRPr lang="ru-RU" sz="2000" smtClean="0">
              <a:latin typeface="Trebuchet MS" charset="0"/>
            </a:endParaRPr>
          </a:p>
          <a:p>
            <a:r>
              <a:rPr lang="ru-RU" sz="2000">
                <a:latin typeface="Trebuchet MS" charset="0"/>
              </a:rPr>
              <a:t>БД всегда быстрее чем </a:t>
            </a:r>
            <a:r>
              <a:rPr lang="en-US" sz="2000">
                <a:latin typeface="Trebuchet MS" charset="0"/>
              </a:rPr>
              <a:t>Python: </a:t>
            </a:r>
            <a:r>
              <a:rPr lang="ru-RU" sz="2000">
                <a:latin typeface="Trebuchet MS" charset="0"/>
              </a:rPr>
              <a:t>агрегацию, сортировку и удаление дубликатов выгоднее выполнять на уровне </a:t>
            </a:r>
            <a:r>
              <a:rPr lang="ru-RU" sz="2000">
                <a:latin typeface="Trebuchet MS" charset="0"/>
              </a:rPr>
              <a:t>СУБД</a:t>
            </a:r>
            <a:r>
              <a:rPr lang="ru-RU" sz="2000" smtClean="0">
                <a:latin typeface="Trebuchet MS" charset="0"/>
              </a:rPr>
              <a:t>.</a:t>
            </a:r>
          </a:p>
          <a:p>
            <a:r>
              <a:rPr lang="ru-RU" sz="2000">
                <a:latin typeface="Trebuchet MS" charset="0"/>
              </a:rPr>
              <a:t>Используйте </a:t>
            </a:r>
            <a:r>
              <a:rPr lang="ru-RU" sz="2000" smtClean="0">
                <a:latin typeface="Trebuchet MS" charset="0"/>
              </a:rPr>
              <a:t>транзакции </a:t>
            </a:r>
            <a:r>
              <a:rPr lang="ru-RU" sz="2000" smtClean="0">
                <a:latin typeface="Trebuchet MS" charset="0"/>
                <a:sym typeface="Wingdings"/>
              </a:rPr>
              <a:t></a:t>
            </a:r>
            <a:endParaRPr lang="ru-RU" sz="2000">
              <a:latin typeface="Trebuchet MS" charset="0"/>
            </a:endParaRPr>
          </a:p>
          <a:p>
            <a:pPr marL="0" indent="0">
              <a:buNone/>
            </a:pPr>
            <a:endParaRPr lang="en-US" sz="2000" smtClean="0"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08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41438"/>
            <a:ext cx="8229600" cy="1079500"/>
          </a:xfrm>
        </p:spPr>
        <p:txBody>
          <a:bodyPr/>
          <a:lstStyle/>
          <a:p>
            <a:r>
              <a:rPr lang="ru-RU" sz="2800" b="1" smtClean="0">
                <a:latin typeface="Trebuchet MS" charset="0"/>
              </a:rPr>
              <a:t>Анилизируем количество и качество</a:t>
            </a:r>
            <a:r>
              <a:rPr lang="en-US" sz="2800" b="1" smtClean="0">
                <a:latin typeface="Trebuchet MS" charset="0"/>
              </a:rPr>
              <a:t/>
            </a:r>
            <a:br>
              <a:rPr lang="en-US" sz="2800" b="1" smtClean="0">
                <a:latin typeface="Trebuchet MS" charset="0"/>
              </a:rPr>
            </a:br>
            <a:r>
              <a:rPr lang="en-US" sz="2800" b="1" smtClean="0">
                <a:latin typeface="Trebuchet MS" charset="0"/>
              </a:rPr>
              <a:t>SQL-</a:t>
            </a:r>
            <a:r>
              <a:rPr lang="ru-RU" sz="2800" b="1" smtClean="0">
                <a:latin typeface="Trebuchet MS" charset="0"/>
              </a:rPr>
              <a:t>запросов</a:t>
            </a:r>
            <a:endParaRPr lang="ru-RU" sz="2800" b="1" dirty="0">
              <a:latin typeface="Trebuchet MS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08275"/>
            <a:ext cx="8229600" cy="3168650"/>
          </a:xfrm>
        </p:spPr>
        <p:txBody>
          <a:bodyPr/>
          <a:lstStyle/>
          <a:p>
            <a:r>
              <a:rPr lang="en-US" sz="2000" smtClean="0">
                <a:latin typeface="Trebuchet MS" charset="0"/>
              </a:rPr>
              <a:t>Django: </a:t>
            </a:r>
            <a:r>
              <a:rPr lang="ru-RU" sz="2000">
                <a:latin typeface="Trebuchet MS" charset="0"/>
              </a:rPr>
              <a:t>л</a:t>
            </a:r>
            <a:r>
              <a:rPr lang="ru-RU" sz="2000" smtClean="0">
                <a:latin typeface="Trebuchet MS" charset="0"/>
              </a:rPr>
              <a:t>оггирование </a:t>
            </a:r>
            <a:r>
              <a:rPr lang="ru-RU" sz="2000" dirty="0" smtClean="0">
                <a:latin typeface="Trebuchet MS" charset="0"/>
              </a:rPr>
              <a:t>в </a:t>
            </a:r>
            <a:r>
              <a:rPr lang="en-US" sz="2000" dirty="0" err="1" smtClean="0">
                <a:latin typeface="Trebuchet MS" charset="0"/>
              </a:rPr>
              <a:t>Django</a:t>
            </a:r>
            <a:r>
              <a:rPr lang="en-US" sz="2000" dirty="0" smtClean="0">
                <a:latin typeface="Trebuchet MS" charset="0"/>
              </a:rPr>
              <a:t> </a:t>
            </a:r>
            <a:r>
              <a:rPr lang="ru-RU" sz="2000" dirty="0" smtClean="0">
                <a:latin typeface="Trebuchet MS" charset="0"/>
              </a:rPr>
              <a:t>через логгер </a:t>
            </a:r>
            <a:r>
              <a:rPr lang="en-US" sz="2000" dirty="0" err="1" smtClean="0">
                <a:latin typeface="Trebuchet MS" charset="0"/>
              </a:rPr>
              <a:t>django.db.backends</a:t>
            </a:r>
            <a:endParaRPr lang="ru-RU" sz="2000" dirty="0" smtClean="0">
              <a:latin typeface="Trebuchet MS" charset="0"/>
            </a:endParaRPr>
          </a:p>
          <a:p>
            <a:r>
              <a:rPr lang="en-US" sz="2000" smtClean="0">
                <a:latin typeface="Trebuchet MS" charset="0"/>
              </a:rPr>
              <a:t>Django: </a:t>
            </a:r>
            <a:r>
              <a:rPr lang="en-US" sz="2000" smtClean="0">
                <a:latin typeface="Trebuchet MS" charset="0"/>
              </a:rPr>
              <a:t>django</a:t>
            </a:r>
            <a:r>
              <a:rPr lang="en-US" sz="2000" dirty="0" smtClean="0">
                <a:latin typeface="Trebuchet MS" charset="0"/>
              </a:rPr>
              <a:t>-debug-toolbar </a:t>
            </a:r>
            <a:r>
              <a:rPr lang="ru-RU" sz="2000" dirty="0" smtClean="0">
                <a:latin typeface="Trebuchet MS" charset="0"/>
              </a:rPr>
              <a:t>или\и </a:t>
            </a:r>
            <a:r>
              <a:rPr lang="en-US" sz="2000" dirty="0" err="1" smtClean="0">
                <a:latin typeface="Trebuchet MS" charset="0"/>
              </a:rPr>
              <a:t>django-devserver</a:t>
            </a:r>
            <a:endParaRPr lang="en-US" sz="2000" dirty="0" smtClean="0">
              <a:latin typeface="Trebuchet MS" charset="0"/>
            </a:endParaRPr>
          </a:p>
          <a:p>
            <a:r>
              <a:rPr lang="en-US" sz="2000" smtClean="0">
                <a:latin typeface="Trebuchet MS" charset="0"/>
              </a:rPr>
              <a:t>PostgreSQL: </a:t>
            </a:r>
            <a:r>
              <a:rPr lang="en-US" sz="2000" smtClean="0">
                <a:latin typeface="Trebuchet MS" charset="0"/>
              </a:rPr>
              <a:t>log_min_duration_statement</a:t>
            </a:r>
          </a:p>
          <a:p>
            <a:r>
              <a:rPr lang="en-US" sz="2000">
                <a:latin typeface="Trebuchet MS" charset="0"/>
              </a:rPr>
              <a:t>PostgreSQL</a:t>
            </a:r>
            <a:r>
              <a:rPr lang="en-US" sz="2000" smtClean="0">
                <a:latin typeface="Trebuchet MS" charset="0"/>
              </a:rPr>
              <a:t>: pg_stat_statements</a:t>
            </a:r>
            <a:endParaRPr lang="ru-RU" sz="2000" smtClean="0">
              <a:latin typeface="Trebuchet MS" charset="0"/>
            </a:endParaRPr>
          </a:p>
          <a:p>
            <a:r>
              <a:rPr lang="en-US" sz="2000">
                <a:latin typeface="Trebuchet MS" charset="0"/>
              </a:rPr>
              <a:t>PostgreSQL</a:t>
            </a:r>
            <a:r>
              <a:rPr lang="en-US" sz="2000">
                <a:latin typeface="Trebuchet MS" charset="0"/>
              </a:rPr>
              <a:t>: </a:t>
            </a:r>
            <a:r>
              <a:rPr lang="en-US" sz="2000" smtClean="0">
                <a:latin typeface="Trebuchet MS" charset="0"/>
              </a:rPr>
              <a:t>EXPLAIN </a:t>
            </a:r>
            <a:r>
              <a:rPr lang="en-US" sz="2000">
                <a:latin typeface="Trebuchet MS" charset="0"/>
              </a:rPr>
              <a:t>(ANALYZE</a:t>
            </a:r>
            <a:r>
              <a:rPr lang="ru-RU" sz="2000">
                <a:latin typeface="Trebuchet MS" charset="0"/>
              </a:rPr>
              <a:t>,</a:t>
            </a:r>
            <a:r>
              <a:rPr lang="en-US" sz="2000">
                <a:latin typeface="Trebuchet MS" charset="0"/>
              </a:rPr>
              <a:t> </a:t>
            </a:r>
            <a:r>
              <a:rPr lang="en-US" sz="2000">
                <a:latin typeface="Trebuchet MS" charset="0"/>
              </a:rPr>
              <a:t>BUFFERS</a:t>
            </a:r>
            <a:r>
              <a:rPr lang="en-US" sz="2000" smtClean="0">
                <a:latin typeface="Trebuchet MS" charset="0"/>
              </a:rPr>
              <a:t>)</a:t>
            </a:r>
            <a:endParaRPr lang="en-US" sz="2000" dirty="0" smtClean="0">
              <a:latin typeface="Trebuchet MS" charset="0"/>
            </a:endParaRPr>
          </a:p>
          <a:p>
            <a:r>
              <a:rPr lang="en-US" sz="2000" dirty="0" err="1" smtClean="0">
                <a:latin typeface="Trebuchet MS" charset="0"/>
              </a:rPr>
              <a:t>PgBadger</a:t>
            </a:r>
            <a:endParaRPr lang="ru-RU" sz="2000" dirty="0"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956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41438"/>
            <a:ext cx="8229600" cy="1079500"/>
          </a:xfrm>
        </p:spPr>
        <p:txBody>
          <a:bodyPr/>
          <a:lstStyle/>
          <a:p>
            <a:r>
              <a:rPr lang="ru-RU" sz="2800" b="1" smtClean="0">
                <a:latin typeface="Trebuchet MS" charset="0"/>
              </a:rPr>
              <a:t>Пишите запрос (</a:t>
            </a:r>
            <a:r>
              <a:rPr lang="en-US" sz="2800" b="1" smtClean="0">
                <a:latin typeface="Trebuchet MS" charset="0"/>
              </a:rPr>
              <a:t>QuerySet</a:t>
            </a:r>
            <a:r>
              <a:rPr lang="ru-RU" sz="2800" b="1" smtClean="0">
                <a:latin typeface="Trebuchet MS" charset="0"/>
              </a:rPr>
              <a:t>) максимально соответствующий вашей задаче</a:t>
            </a:r>
            <a:endParaRPr lang="ru-RU" sz="2800" b="1" dirty="0">
              <a:latin typeface="Trebuchet MS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08274"/>
            <a:ext cx="8229600" cy="3529037"/>
          </a:xfrm>
        </p:spPr>
        <p:txBody>
          <a:bodyPr/>
          <a:lstStyle/>
          <a:p>
            <a:r>
              <a:rPr lang="ru-RU" sz="2000" smtClean="0">
                <a:latin typeface="Trebuchet MS" charset="0"/>
              </a:rPr>
              <a:t>Не </a:t>
            </a:r>
            <a:r>
              <a:rPr lang="ru-RU" sz="2000" dirty="0" smtClean="0">
                <a:latin typeface="Trebuchet MS" charset="0"/>
              </a:rPr>
              <a:t>забывайте про </a:t>
            </a:r>
            <a:r>
              <a:rPr lang="en-US" sz="2000" dirty="0" err="1" smtClean="0">
                <a:latin typeface="Trebuchet MS" charset="0"/>
              </a:rPr>
              <a:t>select_related</a:t>
            </a:r>
            <a:r>
              <a:rPr lang="en-US" sz="2000" dirty="0" smtClean="0">
                <a:latin typeface="Trebuchet MS" charset="0"/>
              </a:rPr>
              <a:t> </a:t>
            </a:r>
            <a:r>
              <a:rPr lang="ru-RU" sz="2000" smtClean="0">
                <a:latin typeface="Trebuchet MS" charset="0"/>
              </a:rPr>
              <a:t>и </a:t>
            </a:r>
            <a:r>
              <a:rPr lang="en-US" sz="2000" smtClean="0">
                <a:latin typeface="Trebuchet MS" charset="0"/>
              </a:rPr>
              <a:t>prefetch_related</a:t>
            </a:r>
            <a:r>
              <a:rPr lang="ru-RU" sz="2000" smtClean="0">
                <a:latin typeface="Trebuchet MS" charset="0"/>
              </a:rPr>
              <a:t>.</a:t>
            </a:r>
            <a:endParaRPr lang="en-US" sz="2000" smtClean="0">
              <a:latin typeface="Trebuchet MS" charset="0"/>
            </a:endParaRPr>
          </a:p>
          <a:p>
            <a:r>
              <a:rPr lang="ru-RU" sz="2000" b="1" smtClean="0">
                <a:latin typeface="Trebuchet MS" charset="0"/>
              </a:rPr>
              <a:t>В циклах используйте </a:t>
            </a:r>
            <a:r>
              <a:rPr lang="en-US" sz="2000" b="1" smtClean="0">
                <a:latin typeface="Trebuchet MS" charset="0"/>
              </a:rPr>
              <a:t>iterator</a:t>
            </a:r>
            <a:r>
              <a:rPr lang="ru-RU" sz="2000" b="1" smtClean="0">
                <a:latin typeface="Trebuchet MS" charset="0"/>
              </a:rPr>
              <a:t> для экономия памяти.</a:t>
            </a:r>
            <a:endParaRPr lang="en-US" sz="2000" b="1" dirty="0" smtClean="0">
              <a:latin typeface="Trebuchet MS" charset="0"/>
            </a:endParaRPr>
          </a:p>
          <a:p>
            <a:r>
              <a:rPr lang="ru-RU" sz="2000" smtClean="0">
                <a:latin typeface="Trebuchet MS" charset="0"/>
              </a:rPr>
              <a:t>Запрашивайте только необходимые поля через</a:t>
            </a:r>
            <a:r>
              <a:rPr lang="en-US" sz="2000" smtClean="0">
                <a:latin typeface="Trebuchet MS" charset="0"/>
              </a:rPr>
              <a:t>: </a:t>
            </a:r>
            <a:r>
              <a:rPr lang="en-US" sz="2000" dirty="0" smtClean="0">
                <a:latin typeface="Trebuchet MS" charset="0"/>
              </a:rPr>
              <a:t>values, </a:t>
            </a:r>
            <a:r>
              <a:rPr lang="en-US" sz="2000" dirty="0" err="1" smtClean="0">
                <a:latin typeface="Trebuchet MS" charset="0"/>
              </a:rPr>
              <a:t>values_list</a:t>
            </a:r>
            <a:r>
              <a:rPr lang="en-US" sz="2000" dirty="0" smtClean="0">
                <a:latin typeface="Trebuchet MS" charset="0"/>
              </a:rPr>
              <a:t>, only, defer.</a:t>
            </a:r>
          </a:p>
          <a:p>
            <a:r>
              <a:rPr lang="ru-RU" sz="2000" b="1">
                <a:latin typeface="Trebuchet MS" charset="0"/>
              </a:rPr>
              <a:t>И</a:t>
            </a:r>
            <a:r>
              <a:rPr lang="ru-RU" sz="2000" b="1" smtClean="0">
                <a:latin typeface="Trebuchet MS" charset="0"/>
              </a:rPr>
              <a:t>спользуйте </a:t>
            </a:r>
            <a:r>
              <a:rPr lang="en-US" sz="2000" b="1">
                <a:latin typeface="Trebuchet MS" charset="0"/>
              </a:rPr>
              <a:t>exists</a:t>
            </a:r>
            <a:r>
              <a:rPr lang="en-US" sz="2000" b="1">
                <a:latin typeface="Trebuchet MS" charset="0"/>
              </a:rPr>
              <a:t>(</a:t>
            </a:r>
            <a:r>
              <a:rPr lang="en-US" sz="2000" b="1" smtClean="0">
                <a:latin typeface="Trebuchet MS" charset="0"/>
              </a:rPr>
              <a:t>)</a:t>
            </a:r>
            <a:r>
              <a:rPr lang="ru-RU" sz="2000" b="1" smtClean="0">
                <a:latin typeface="Trebuchet MS" charset="0"/>
              </a:rPr>
              <a:t> вместо </a:t>
            </a:r>
            <a:r>
              <a:rPr lang="en-US" sz="2000" b="1" smtClean="0">
                <a:latin typeface="Trebuchet MS" charset="0"/>
              </a:rPr>
              <a:t>count</a:t>
            </a:r>
            <a:r>
              <a:rPr lang="en-US" sz="2000" b="1">
                <a:latin typeface="Trebuchet MS" charset="0"/>
              </a:rPr>
              <a:t>(</a:t>
            </a:r>
            <a:r>
              <a:rPr lang="en-US" sz="2000" b="1" smtClean="0">
                <a:latin typeface="Trebuchet MS" charset="0"/>
              </a:rPr>
              <a:t>)</a:t>
            </a:r>
            <a:r>
              <a:rPr lang="ru-RU" sz="2000" b="1" smtClean="0">
                <a:latin typeface="Trebuchet MS" charset="0"/>
              </a:rPr>
              <a:t>.</a:t>
            </a:r>
          </a:p>
          <a:p>
            <a:r>
              <a:rPr lang="ru-RU" sz="2000" smtClean="0">
                <a:latin typeface="Trebuchet MS" charset="0"/>
              </a:rPr>
              <a:t>Не используйте </a:t>
            </a:r>
            <a:r>
              <a:rPr lang="en-US" sz="2000" smtClean="0">
                <a:latin typeface="Trebuchet MS" charset="0"/>
              </a:rPr>
              <a:t>order_by(‘?’)</a:t>
            </a:r>
            <a:endParaRPr lang="ru-RU" sz="2000" dirty="0" smtClean="0">
              <a:latin typeface="Trebuchet MS" charset="0"/>
            </a:endParaRPr>
          </a:p>
          <a:p>
            <a:endParaRPr lang="en-US" sz="2000" smtClean="0">
              <a:latin typeface="Trebuchet MS" charset="0"/>
            </a:endParaRPr>
          </a:p>
          <a:p>
            <a:endParaRPr lang="en-US" sz="2000" dirty="0" smtClean="0">
              <a:latin typeface="Trebuchet MS" charset="0"/>
            </a:endParaRPr>
          </a:p>
          <a:p>
            <a:endParaRPr lang="ru-RU" sz="2000" dirty="0"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038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41438"/>
            <a:ext cx="8229600" cy="1079500"/>
          </a:xfrm>
        </p:spPr>
        <p:txBody>
          <a:bodyPr/>
          <a:lstStyle/>
          <a:p>
            <a:r>
              <a:rPr lang="ru-RU" sz="2800" b="1" dirty="0" smtClean="0">
                <a:latin typeface="Trebuchet MS" charset="0"/>
              </a:rPr>
              <a:t>Стандартная задача: выбрать </a:t>
            </a:r>
            <a:r>
              <a:rPr lang="en-US" sz="2800" b="1" dirty="0" smtClean="0">
                <a:latin typeface="Trebuchet MS" charset="0"/>
              </a:rPr>
              <a:t>TOP-N</a:t>
            </a:r>
            <a:r>
              <a:rPr lang="ru-RU" sz="2800" b="1" dirty="0" smtClean="0">
                <a:latin typeface="Trebuchet MS" charset="0"/>
              </a:rPr>
              <a:t/>
            </a:r>
            <a:br>
              <a:rPr lang="ru-RU" sz="2800" b="1" dirty="0" smtClean="0">
                <a:latin typeface="Trebuchet MS" charset="0"/>
              </a:rPr>
            </a:br>
            <a:r>
              <a:rPr lang="ru-RU" sz="2800" b="1" dirty="0" smtClean="0">
                <a:latin typeface="Trebuchet MS" charset="0"/>
              </a:rPr>
              <a:t>элементов в каждой группе</a:t>
            </a:r>
            <a:endParaRPr lang="ru-RU" sz="2800" b="1" dirty="0">
              <a:latin typeface="Trebuchet MS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08275"/>
            <a:ext cx="8229600" cy="3168650"/>
          </a:xfrm>
        </p:spPr>
        <p:txBody>
          <a:bodyPr/>
          <a:lstStyle/>
          <a:p>
            <a:pPr marL="0" indent="0">
              <a:buNone/>
            </a:pPr>
            <a:r>
              <a:rPr lang="ru-RU" sz="2000" smtClean="0"/>
              <a:t>Пример: для </a:t>
            </a:r>
            <a:r>
              <a:rPr lang="ru-RU" sz="2000"/>
              <a:t>каждой темы получить N последних опубликованных статей (сортируем по дате, группируем по теме)</a:t>
            </a:r>
          </a:p>
          <a:p>
            <a:pPr marL="0" indent="0">
              <a:buNone/>
            </a:pPr>
            <a:endParaRPr lang="ru-RU" sz="2000" dirty="0"/>
          </a:p>
          <a:p>
            <a:r>
              <a:rPr lang="ru-RU" sz="2000" smtClean="0"/>
              <a:t>Для каждой темы сделаем по одному запросу на новости: </a:t>
            </a:r>
            <a:r>
              <a:rPr lang="en-US" sz="2000" smtClean="0"/>
              <a:t>N + 1</a:t>
            </a:r>
          </a:p>
          <a:p>
            <a:r>
              <a:rPr lang="ru-RU" sz="2000" smtClean="0"/>
              <a:t>Один запрос с подзапросом в </a:t>
            </a:r>
            <a:r>
              <a:rPr lang="en-US" sz="2000" smtClean="0"/>
              <a:t>WHERE.</a:t>
            </a:r>
          </a:p>
          <a:p>
            <a:r>
              <a:rPr lang="ru-RU" sz="2000" smtClean="0"/>
              <a:t>Оконные функции</a:t>
            </a:r>
            <a:r>
              <a:rPr lang="en-US" sz="2000" smtClean="0"/>
              <a:t> (WINDOW FUNCTIONS)</a:t>
            </a:r>
            <a:endParaRPr lang="ru-RU" sz="2000" smtClean="0"/>
          </a:p>
          <a:p>
            <a:r>
              <a:rPr lang="en-US" sz="2000" smtClean="0"/>
              <a:t>LATERAL JOIN</a:t>
            </a:r>
          </a:p>
          <a:p>
            <a:endParaRPr lang="ru-RU" sz="2000" smtClean="0"/>
          </a:p>
          <a:p>
            <a:pPr marL="0" indent="0">
              <a:buNone/>
            </a:pPr>
            <a:endParaRPr lang="ru-RU" sz="2000" dirty="0"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834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41438"/>
            <a:ext cx="8229600" cy="1079500"/>
          </a:xfrm>
        </p:spPr>
        <p:txBody>
          <a:bodyPr/>
          <a:lstStyle/>
          <a:p>
            <a:r>
              <a:rPr lang="ru-RU" sz="2800" b="1" smtClean="0">
                <a:latin typeface="Trebuchet MS" charset="0"/>
              </a:rPr>
              <a:t>Простое решение</a:t>
            </a:r>
            <a:r>
              <a:rPr lang="en-US" sz="2800" b="1" smtClean="0">
                <a:latin typeface="Trebuchet MS" charset="0"/>
              </a:rPr>
              <a:t>: N+1 </a:t>
            </a:r>
            <a:r>
              <a:rPr lang="ru-RU" sz="2800" b="1" smtClean="0">
                <a:latin typeface="Trebuchet MS" charset="0"/>
              </a:rPr>
              <a:t>запросов</a:t>
            </a:r>
            <a:endParaRPr lang="ru-RU" sz="2800" b="1" dirty="0">
              <a:latin typeface="Trebuchet MS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3573016"/>
            <a:ext cx="8229600" cy="1656829"/>
          </a:xfrm>
          <a:solidFill>
            <a:schemeClr val="accent4">
              <a:lumMod val="75000"/>
              <a:lumOff val="2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93C763"/>
                </a:solidFill>
                <a:latin typeface="Menlo-Bold"/>
              </a:rPr>
              <a:t>for </a:t>
            </a:r>
            <a:r>
              <a:rPr lang="en-US" sz="2000" dirty="0">
                <a:solidFill>
                  <a:srgbClr val="D8D8D8"/>
                </a:solidFill>
                <a:latin typeface="Menlo-Regular"/>
              </a:rPr>
              <a:t>category </a:t>
            </a:r>
            <a:r>
              <a:rPr lang="en-US" sz="2000" b="1" dirty="0">
                <a:solidFill>
                  <a:srgbClr val="93C763"/>
                </a:solidFill>
                <a:latin typeface="Menlo-Bold"/>
              </a:rPr>
              <a:t>in </a:t>
            </a:r>
            <a:r>
              <a:rPr lang="en-US" sz="2000" dirty="0">
                <a:solidFill>
                  <a:srgbClr val="D8D8D8"/>
                </a:solidFill>
                <a:latin typeface="Menlo-Regular"/>
              </a:rPr>
              <a:t>categories</a:t>
            </a:r>
            <a:r>
              <a:rPr lang="en-US" sz="2000" dirty="0">
                <a:solidFill>
                  <a:srgbClr val="F2E9CF"/>
                </a:solidFill>
                <a:latin typeface="Menlo-Regular"/>
              </a:rPr>
              <a:t>:     </a:t>
            </a:r>
            <a:r>
              <a:rPr lang="en-US" sz="2000" dirty="0">
                <a:solidFill>
                  <a:srgbClr val="D8D8D8"/>
                </a:solidFill>
                <a:latin typeface="Menlo-Regular"/>
              </a:rPr>
              <a:t>latest_articles_by_category</a:t>
            </a:r>
            <a:r>
              <a:rPr lang="en-US" sz="2000" dirty="0">
                <a:solidFill>
                  <a:srgbClr val="F2E9CF"/>
                </a:solidFill>
                <a:latin typeface="Menlo-Regular"/>
              </a:rPr>
              <a:t>[</a:t>
            </a:r>
            <a:r>
              <a:rPr lang="en-US" sz="2000" dirty="0">
                <a:solidFill>
                  <a:srgbClr val="D8D8D8"/>
                </a:solidFill>
                <a:latin typeface="Menlo-Regular"/>
              </a:rPr>
              <a:t>category</a:t>
            </a:r>
            <a:r>
              <a:rPr lang="en-US" sz="2000" dirty="0">
                <a:solidFill>
                  <a:srgbClr val="F2E9CF"/>
                </a:solidFill>
                <a:latin typeface="Menlo-Regular"/>
              </a:rPr>
              <a:t>] = (         </a:t>
            </a:r>
            <a:r>
              <a:rPr lang="en-US" sz="2000" dirty="0" err="1" smtClean="0">
                <a:solidFill>
                  <a:srgbClr val="D8D8D8"/>
                </a:solidFill>
                <a:latin typeface="Menlo-Regular"/>
              </a:rPr>
              <a:t>Article</a:t>
            </a:r>
            <a:r>
              <a:rPr lang="en-US" sz="2000" dirty="0" err="1" smtClean="0">
                <a:solidFill>
                  <a:srgbClr val="F2E9CF"/>
                </a:solidFill>
                <a:latin typeface="Menlo-Regular"/>
              </a:rPr>
              <a:t>.</a:t>
            </a:r>
            <a:r>
              <a:rPr lang="en-US" sz="2000" dirty="0" err="1" smtClean="0">
                <a:solidFill>
                  <a:srgbClr val="D8D8D8"/>
                </a:solidFill>
                <a:latin typeface="Menlo-Regular"/>
              </a:rPr>
              <a:t>objects</a:t>
            </a:r>
            <a:r>
              <a:rPr lang="en-US" sz="2000" dirty="0" smtClean="0">
                <a:solidFill>
                  <a:srgbClr val="D8D8D8"/>
                </a:solidFill>
                <a:latin typeface="Menlo-Regular"/>
              </a:rPr>
              <a:t>         </a:t>
            </a:r>
            <a:r>
              <a:rPr lang="en-US" sz="2000" dirty="0">
                <a:solidFill>
                  <a:srgbClr val="F2E9CF"/>
                </a:solidFill>
                <a:latin typeface="Menlo-Regular"/>
              </a:rPr>
              <a:t>.</a:t>
            </a:r>
            <a:r>
              <a:rPr lang="en-US" sz="2000" dirty="0">
                <a:solidFill>
                  <a:srgbClr val="D8D8D8"/>
                </a:solidFill>
                <a:latin typeface="Menlo-Regular"/>
              </a:rPr>
              <a:t>filter</a:t>
            </a:r>
            <a:r>
              <a:rPr lang="en-US" sz="2000" dirty="0">
                <a:solidFill>
                  <a:srgbClr val="F2E9CF"/>
                </a:solidFill>
                <a:latin typeface="Menlo-Regular"/>
              </a:rPr>
              <a:t>(</a:t>
            </a:r>
            <a:r>
              <a:rPr lang="en-US" sz="2000" dirty="0">
                <a:solidFill>
                  <a:srgbClr val="149A8E"/>
                </a:solidFill>
                <a:latin typeface="Menlo-Regular"/>
              </a:rPr>
              <a:t>category</a:t>
            </a:r>
            <a:r>
              <a:rPr lang="en-US" sz="2000" dirty="0">
                <a:solidFill>
                  <a:srgbClr val="F2E9CF"/>
                </a:solidFill>
                <a:latin typeface="Menlo-Regular"/>
              </a:rPr>
              <a:t>=</a:t>
            </a:r>
            <a:r>
              <a:rPr lang="en-US" sz="2000" dirty="0">
                <a:solidFill>
                  <a:srgbClr val="D8D8D8"/>
                </a:solidFill>
                <a:latin typeface="Menlo-Regular"/>
              </a:rPr>
              <a:t>category</a:t>
            </a:r>
            <a:r>
              <a:rPr lang="en-US" sz="2000" dirty="0">
                <a:solidFill>
                  <a:srgbClr val="F2E9CF"/>
                </a:solidFill>
                <a:latin typeface="Menlo-Regular"/>
              </a:rPr>
              <a:t>)         .</a:t>
            </a:r>
            <a:r>
              <a:rPr lang="en-US" sz="2000" dirty="0" err="1">
                <a:solidFill>
                  <a:srgbClr val="D8D8D8"/>
                </a:solidFill>
                <a:latin typeface="Menlo-Regular"/>
              </a:rPr>
              <a:t>order_by</a:t>
            </a:r>
            <a:r>
              <a:rPr lang="en-US" sz="2000" dirty="0">
                <a:solidFill>
                  <a:srgbClr val="F2E9CF"/>
                </a:solidFill>
                <a:latin typeface="Menlo-Regular"/>
              </a:rPr>
              <a:t>(</a:t>
            </a:r>
            <a:r>
              <a:rPr lang="en-US" sz="2000" dirty="0">
                <a:solidFill>
                  <a:srgbClr val="F47E1F"/>
                </a:solidFill>
                <a:latin typeface="Menlo-Regular"/>
              </a:rPr>
              <a:t>'-</a:t>
            </a:r>
            <a:r>
              <a:rPr lang="en-US" sz="2000" dirty="0" err="1">
                <a:solidFill>
                  <a:srgbClr val="F47E1F"/>
                </a:solidFill>
                <a:latin typeface="Menlo-Regular"/>
              </a:rPr>
              <a:t>date_published</a:t>
            </a:r>
            <a:r>
              <a:rPr lang="en-US" sz="2000" dirty="0">
                <a:solidFill>
                  <a:srgbClr val="F47E1F"/>
                </a:solidFill>
                <a:latin typeface="Menlo-Regular"/>
              </a:rPr>
              <a:t>'</a:t>
            </a:r>
            <a:r>
              <a:rPr lang="en-US" sz="2000" dirty="0">
                <a:solidFill>
                  <a:srgbClr val="F2E9CF"/>
                </a:solidFill>
                <a:latin typeface="Menlo-Regular"/>
              </a:rPr>
              <a:t>)[:</a:t>
            </a:r>
            <a:r>
              <a:rPr lang="en-US" sz="2000" dirty="0">
                <a:solidFill>
                  <a:srgbClr val="D8D8D8"/>
                </a:solidFill>
                <a:latin typeface="Menlo-Regular"/>
              </a:rPr>
              <a:t>N</a:t>
            </a:r>
            <a:r>
              <a:rPr lang="en-US" sz="2000" dirty="0" smtClean="0">
                <a:solidFill>
                  <a:srgbClr val="F2E9CF"/>
                </a:solidFill>
                <a:latin typeface="Menlo-Regular"/>
              </a:rPr>
              <a:t>])</a:t>
            </a:r>
            <a:endParaRPr lang="en-US" sz="2000" dirty="0">
              <a:solidFill>
                <a:srgbClr val="F2E9CF"/>
              </a:solidFill>
              <a:latin typeface="Menlo-Regular"/>
            </a:endParaRPr>
          </a:p>
          <a:p>
            <a:pPr marL="0" indent="0">
              <a:buNone/>
            </a:pPr>
            <a:endParaRPr lang="ru-RU" sz="2000" dirty="0">
              <a:solidFill>
                <a:schemeClr val="tx2"/>
              </a:solidFill>
              <a:latin typeface="Trebuchet M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4" y="2708920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Придется сделать по одному запросу к БД на каждую группу, сработает относительно быстро для небольшого количества групп.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5517232"/>
            <a:ext cx="6848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smtClean="0">
                <a:latin typeface="Trebuchet MS"/>
                <a:cs typeface="Trebuchet MS"/>
              </a:rPr>
              <a:t>Проблем у </a:t>
            </a:r>
            <a:r>
              <a:rPr lang="en-US" sz="2000" smtClean="0">
                <a:latin typeface="Trebuchet MS"/>
                <a:cs typeface="Trebuchet MS"/>
              </a:rPr>
              <a:t>Django ORM </a:t>
            </a:r>
            <a:r>
              <a:rPr lang="ru-RU" sz="2000" smtClean="0">
                <a:latin typeface="Trebuchet MS"/>
                <a:cs typeface="Trebuchet MS"/>
              </a:rPr>
              <a:t>с таким решением не возникает.</a:t>
            </a:r>
            <a:endParaRPr lang="ru-RU" sz="200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851170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08720"/>
            <a:ext cx="8229600" cy="1079500"/>
          </a:xfrm>
        </p:spPr>
        <p:txBody>
          <a:bodyPr/>
          <a:lstStyle/>
          <a:p>
            <a:r>
              <a:rPr lang="en-US" sz="2800" b="1" smtClean="0">
                <a:latin typeface="Trebuchet MS" charset="0"/>
              </a:rPr>
              <a:t>Window functions to the rescue!</a:t>
            </a:r>
            <a:endParaRPr lang="ru-RU" sz="2800" b="1">
              <a:latin typeface="Trebuchet MS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16832"/>
            <a:ext cx="8229600" cy="1224781"/>
          </a:xfrm>
        </p:spPr>
        <p:txBody>
          <a:bodyPr/>
          <a:lstStyle/>
          <a:p>
            <a:pPr marL="0" indent="0">
              <a:buNone/>
            </a:pPr>
            <a:r>
              <a:rPr lang="ru-RU" sz="2000"/>
              <a:t>PosgreSQL 9.1: </a:t>
            </a:r>
            <a:r>
              <a:rPr lang="ru-RU" sz="2000" b="1"/>
              <a:t>оконные функции (window functions)</a:t>
            </a:r>
            <a:r>
              <a:rPr lang="ru-RU" sz="2000"/>
              <a:t> – позволяют выполнять вычисления над строками, которые находятся в "окне", т.е. над строками перед и после текущей строки результата запроса.</a:t>
            </a:r>
            <a:endParaRPr lang="ru-RU" sz="2000">
              <a:latin typeface="Trebuchet M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3429000"/>
            <a:ext cx="7920880" cy="2862323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enlo-Regular"/>
              </a:rPr>
              <a:t>SELECT </a:t>
            </a:r>
            <a:r>
              <a:rPr lang="en-US">
                <a:solidFill>
                  <a:srgbClr val="D8D8D8"/>
                </a:solidFill>
                <a:latin typeface="Menlo-Regular"/>
              </a:rPr>
              <a:t>* </a:t>
            </a:r>
            <a:r>
              <a:rPr lang="en-US">
                <a:solidFill>
                  <a:srgbClr val="FFFFFF"/>
                </a:solidFill>
                <a:latin typeface="Menlo-Regular"/>
              </a:rPr>
              <a:t>from (   SELECT     </a:t>
            </a:r>
            <a:r>
              <a:rPr lang="en-US">
                <a:solidFill>
                  <a:srgbClr val="D8D8D8"/>
                </a:solidFill>
                <a:latin typeface="Menlo-Regular"/>
              </a:rPr>
              <a:t>a</a:t>
            </a:r>
            <a:r>
              <a:rPr lang="en-US">
                <a:solidFill>
                  <a:srgbClr val="FFFFFF"/>
                </a:solidFill>
                <a:latin typeface="Menlo-Regular"/>
              </a:rPr>
              <a:t>.</a:t>
            </a:r>
            <a:r>
              <a:rPr lang="en-US">
                <a:solidFill>
                  <a:srgbClr val="D8D8D8"/>
                </a:solidFill>
                <a:latin typeface="Menlo-Regular"/>
              </a:rPr>
              <a:t>*</a:t>
            </a:r>
            <a:r>
              <a:rPr lang="en-US">
                <a:solidFill>
                  <a:srgbClr val="FFFFFF"/>
                </a:solidFill>
                <a:latin typeface="Menlo-Regular"/>
              </a:rPr>
              <a:t>,     </a:t>
            </a:r>
            <a:r>
              <a:rPr lang="en-US">
                <a:solidFill>
                  <a:srgbClr val="FF6601"/>
                </a:solidFill>
                <a:latin typeface="Menlo-Regular"/>
              </a:rPr>
              <a:t>row_number()</a:t>
            </a:r>
            <a:r>
              <a:rPr lang="en-US">
                <a:solidFill>
                  <a:srgbClr val="FFFF00"/>
                </a:solidFill>
                <a:latin typeface="Menlo-Regular"/>
              </a:rPr>
              <a:t>     OVER (PARTITION BY a.category_id </a:t>
            </a:r>
          </a:p>
          <a:p>
            <a:r>
              <a:rPr lang="en-US">
                <a:solidFill>
                  <a:srgbClr val="FFFF00"/>
                </a:solidFill>
                <a:latin typeface="Menlo-Regular"/>
              </a:rPr>
              <a:t>          ORDER BY a.date_published DESC) as row   </a:t>
            </a:r>
            <a:r>
              <a:rPr lang="en-US">
                <a:solidFill>
                  <a:srgbClr val="FFFFFF"/>
                </a:solidFill>
                <a:latin typeface="Menlo-Regular"/>
              </a:rPr>
              <a:t>FROM </a:t>
            </a:r>
            <a:r>
              <a:rPr lang="en-US">
                <a:solidFill>
                  <a:srgbClr val="D8D8D8"/>
                </a:solidFill>
                <a:latin typeface="Menlo-Regular"/>
              </a:rPr>
              <a:t>article </a:t>
            </a:r>
            <a:r>
              <a:rPr lang="en-US">
                <a:solidFill>
                  <a:srgbClr val="FFFFFF"/>
                </a:solidFill>
                <a:latin typeface="Menlo-Regular"/>
              </a:rPr>
              <a:t>AS </a:t>
            </a:r>
            <a:r>
              <a:rPr lang="en-US">
                <a:solidFill>
                  <a:srgbClr val="D8D8D8"/>
                </a:solidFill>
                <a:latin typeface="Menlo-Regular"/>
              </a:rPr>
              <a:t>a     </a:t>
            </a:r>
            <a:r>
              <a:rPr lang="en-US">
                <a:solidFill>
                  <a:srgbClr val="FFFFFF"/>
                </a:solidFill>
                <a:latin typeface="Menlo-Regular"/>
              </a:rPr>
              <a:t>JOIN category AS c ON </a:t>
            </a:r>
            <a:r>
              <a:rPr lang="en-US">
                <a:solidFill>
                  <a:srgbClr val="D8D8D8"/>
                </a:solidFill>
                <a:latin typeface="Menlo-Regular"/>
              </a:rPr>
              <a:t>a</a:t>
            </a:r>
            <a:r>
              <a:rPr lang="en-US">
                <a:solidFill>
                  <a:srgbClr val="FFFFFF"/>
                </a:solidFill>
                <a:latin typeface="Menlo-Regular"/>
              </a:rPr>
              <a:t>.</a:t>
            </a:r>
            <a:r>
              <a:rPr lang="en-US">
                <a:solidFill>
                  <a:srgbClr val="D8D8D8"/>
                </a:solidFill>
                <a:latin typeface="Menlo-Regular"/>
              </a:rPr>
              <a:t>category_id = </a:t>
            </a:r>
            <a:r>
              <a:rPr lang="en-US">
                <a:solidFill>
                  <a:srgbClr val="FFFFFF"/>
                </a:solidFill>
                <a:latin typeface="Menlo-Regular"/>
              </a:rPr>
              <a:t>c.</a:t>
            </a:r>
            <a:r>
              <a:rPr lang="en-US">
                <a:solidFill>
                  <a:srgbClr val="D8D8D8"/>
                </a:solidFill>
                <a:latin typeface="Menlo-Regular"/>
              </a:rPr>
              <a:t>id </a:t>
            </a:r>
            <a:r>
              <a:rPr lang="en-US">
                <a:solidFill>
                  <a:srgbClr val="FFFFFF"/>
                </a:solidFill>
                <a:latin typeface="Menlo-Regular"/>
              </a:rPr>
              <a:t>AND c.</a:t>
            </a:r>
            <a:r>
              <a:rPr lang="en-US">
                <a:solidFill>
                  <a:srgbClr val="D8D8D8"/>
                </a:solidFill>
                <a:latin typeface="Menlo-Regular"/>
              </a:rPr>
              <a:t>id </a:t>
            </a:r>
          </a:p>
          <a:p>
            <a:r>
              <a:rPr lang="de-DE">
                <a:solidFill>
                  <a:srgbClr val="D8D8D8"/>
                </a:solidFill>
                <a:latin typeface="Menlo-Regular"/>
              </a:rPr>
              <a:t>    </a:t>
            </a:r>
            <a:r>
              <a:rPr lang="de-DE">
                <a:solidFill>
                  <a:srgbClr val="FFFFFF"/>
                </a:solidFill>
                <a:latin typeface="Menlo-Regular"/>
              </a:rPr>
              <a:t>IN (</a:t>
            </a:r>
            <a:r>
              <a:rPr lang="de-DE">
                <a:solidFill>
                  <a:srgbClr val="E2C62F"/>
                </a:solidFill>
                <a:latin typeface="Menlo-Regular"/>
              </a:rPr>
              <a:t>1</a:t>
            </a:r>
            <a:r>
              <a:rPr lang="de-DE">
                <a:solidFill>
                  <a:srgbClr val="FFFFFF"/>
                </a:solidFill>
                <a:latin typeface="Menlo-Regular"/>
              </a:rPr>
              <a:t>, </a:t>
            </a:r>
            <a:r>
              <a:rPr lang="de-DE">
                <a:solidFill>
                  <a:srgbClr val="E2C62F"/>
                </a:solidFill>
                <a:latin typeface="Menlo-Regular"/>
              </a:rPr>
              <a:t>2</a:t>
            </a:r>
            <a:r>
              <a:rPr lang="de-DE">
                <a:solidFill>
                  <a:srgbClr val="FFFFFF"/>
                </a:solidFill>
                <a:latin typeface="Menlo-Regular"/>
              </a:rPr>
              <a:t>, </a:t>
            </a:r>
            <a:r>
              <a:rPr lang="de-DE">
                <a:solidFill>
                  <a:srgbClr val="E2C62F"/>
                </a:solidFill>
                <a:latin typeface="Menlo-Regular"/>
              </a:rPr>
              <a:t>3</a:t>
            </a:r>
            <a:r>
              <a:rPr lang="de-DE">
                <a:solidFill>
                  <a:srgbClr val="FFFFFF"/>
                </a:solidFill>
                <a:latin typeface="Menlo-Regular"/>
              </a:rPr>
              <a:t>, </a:t>
            </a:r>
            <a:r>
              <a:rPr lang="de-DE">
                <a:solidFill>
                  <a:srgbClr val="E2C62F"/>
                </a:solidFill>
                <a:latin typeface="Menlo-Regular"/>
              </a:rPr>
              <a:t>4</a:t>
            </a:r>
            <a:r>
              <a:rPr lang="de-DE">
                <a:solidFill>
                  <a:srgbClr val="FFFFFF"/>
                </a:solidFill>
                <a:latin typeface="Menlo-Regular"/>
              </a:rPr>
              <a:t>) ) </a:t>
            </a:r>
            <a:r>
              <a:rPr lang="de-DE">
                <a:solidFill>
                  <a:srgbClr val="FFFFFF"/>
                </a:solidFill>
                <a:latin typeface="Menlo-Regular"/>
              </a:rPr>
              <a:t>as </a:t>
            </a:r>
            <a:r>
              <a:rPr lang="de-DE" smtClean="0">
                <a:solidFill>
                  <a:srgbClr val="D8D8D8"/>
                </a:solidFill>
                <a:latin typeface="Menlo-Regular"/>
              </a:rPr>
              <a:t>s </a:t>
            </a:r>
            <a:r>
              <a:rPr lang="de-DE" smtClean="0">
                <a:solidFill>
                  <a:srgbClr val="FFFFFF"/>
                </a:solidFill>
                <a:latin typeface="Menlo-Regular"/>
              </a:rPr>
              <a:t>WHERE </a:t>
            </a:r>
            <a:r>
              <a:rPr lang="de-DE">
                <a:solidFill>
                  <a:srgbClr val="D8D8D8"/>
                </a:solidFill>
                <a:latin typeface="Menlo-Regular"/>
              </a:rPr>
              <a:t>s</a:t>
            </a:r>
            <a:r>
              <a:rPr lang="de-DE">
                <a:solidFill>
                  <a:srgbClr val="FFFFFF"/>
                </a:solidFill>
                <a:latin typeface="Menlo-Regular"/>
              </a:rPr>
              <a:t>.</a:t>
            </a:r>
            <a:r>
              <a:rPr lang="de-DE">
                <a:solidFill>
                  <a:srgbClr val="D8D8D8"/>
                </a:solidFill>
                <a:latin typeface="Menlo-Regular"/>
              </a:rPr>
              <a:t>row &lt;= N</a:t>
            </a:r>
            <a:r>
              <a:rPr lang="de-DE">
                <a:solidFill>
                  <a:srgbClr val="F2E9CF"/>
                </a:solidFill>
                <a:latin typeface="Menlo-Regular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084994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41438"/>
            <a:ext cx="8229600" cy="1079500"/>
          </a:xfrm>
        </p:spPr>
        <p:txBody>
          <a:bodyPr/>
          <a:lstStyle/>
          <a:p>
            <a:r>
              <a:rPr lang="ru-RU" sz="2800" b="1" smtClean="0">
                <a:latin typeface="Trebuchet MS" charset="0"/>
              </a:rPr>
              <a:t>В </a:t>
            </a:r>
            <a:r>
              <a:rPr lang="en-US" sz="2800" b="1" smtClean="0">
                <a:latin typeface="Trebuchet MS" charset="0"/>
              </a:rPr>
              <a:t>Django-ORM</a:t>
            </a:r>
            <a:r>
              <a:rPr lang="ru-RU" sz="2800" b="1" smtClean="0">
                <a:latin typeface="Trebuchet MS" charset="0"/>
              </a:rPr>
              <a:t> нет поддержки оконных функций и явных подзапросов</a:t>
            </a:r>
            <a:endParaRPr lang="ru-RU" sz="2800" b="1">
              <a:latin typeface="Trebuchet MS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708920"/>
            <a:ext cx="8640960" cy="3528392"/>
          </a:xfrm>
          <a:solidFill>
            <a:schemeClr val="accent4">
              <a:lumMod val="75000"/>
              <a:lumOff val="2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1600">
                <a:solidFill>
                  <a:srgbClr val="D8D8D8"/>
                </a:solidFill>
                <a:latin typeface="Menlo-Regular"/>
              </a:rPr>
              <a:t>articles_subquery </a:t>
            </a:r>
            <a:r>
              <a:rPr lang="en-US" sz="1600">
                <a:solidFill>
                  <a:srgbClr val="F2E9CF"/>
                </a:solidFill>
                <a:latin typeface="Menlo-Regular"/>
              </a:rPr>
              <a:t>= (     </a:t>
            </a:r>
            <a:r>
              <a:rPr lang="en-US" sz="1600">
                <a:solidFill>
                  <a:srgbClr val="D8D8D8"/>
                </a:solidFill>
                <a:latin typeface="Menlo-Regular"/>
              </a:rPr>
              <a:t>Article</a:t>
            </a:r>
            <a:r>
              <a:rPr lang="en-US" sz="1600">
                <a:solidFill>
                  <a:srgbClr val="F2E9CF"/>
                </a:solidFill>
                <a:latin typeface="Menlo-Regular"/>
              </a:rPr>
              <a:t>.</a:t>
            </a:r>
            <a:r>
              <a:rPr lang="en-US" sz="1600">
                <a:solidFill>
                  <a:srgbClr val="D8D8D8"/>
                </a:solidFill>
                <a:latin typeface="Menlo-Regular"/>
              </a:rPr>
              <a:t>objects     </a:t>
            </a:r>
            <a:r>
              <a:rPr lang="en-US" sz="1600">
                <a:solidFill>
                  <a:srgbClr val="F2E9CF"/>
                </a:solidFill>
                <a:latin typeface="Menlo-Regular"/>
              </a:rPr>
              <a:t>.</a:t>
            </a:r>
            <a:r>
              <a:rPr lang="en-US" sz="1600">
                <a:solidFill>
                  <a:srgbClr val="D8D8D8"/>
                </a:solidFill>
                <a:latin typeface="Menlo-Regular"/>
              </a:rPr>
              <a:t>filter</a:t>
            </a:r>
            <a:r>
              <a:rPr lang="en-US" sz="1600">
                <a:solidFill>
                  <a:srgbClr val="F2E9CF"/>
                </a:solidFill>
                <a:latin typeface="Menlo-Regular"/>
              </a:rPr>
              <a:t>(</a:t>
            </a:r>
            <a:r>
              <a:rPr lang="en-US" sz="1600">
                <a:solidFill>
                  <a:srgbClr val="149A8E"/>
                </a:solidFill>
                <a:latin typeface="Menlo-Regular"/>
              </a:rPr>
              <a:t>category_id__in</a:t>
            </a:r>
            <a:r>
              <a:rPr lang="en-US" sz="1600">
                <a:solidFill>
                  <a:srgbClr val="F2E9CF"/>
                </a:solidFill>
                <a:latin typeface="Menlo-Regular"/>
              </a:rPr>
              <a:t>=(</a:t>
            </a:r>
            <a:r>
              <a:rPr lang="en-US" sz="1600">
                <a:solidFill>
                  <a:srgbClr val="E2C62F"/>
                </a:solidFill>
                <a:latin typeface="Menlo-Regular"/>
              </a:rPr>
              <a:t>1</a:t>
            </a:r>
            <a:r>
              <a:rPr lang="en-US" sz="1600">
                <a:solidFill>
                  <a:srgbClr val="F2E9CF"/>
                </a:solidFill>
                <a:latin typeface="Menlo-Regular"/>
              </a:rPr>
              <a:t>, </a:t>
            </a:r>
            <a:r>
              <a:rPr lang="en-US" sz="1600">
                <a:solidFill>
                  <a:srgbClr val="E2C62F"/>
                </a:solidFill>
                <a:latin typeface="Menlo-Regular"/>
              </a:rPr>
              <a:t>2</a:t>
            </a:r>
            <a:r>
              <a:rPr lang="en-US" sz="1600">
                <a:solidFill>
                  <a:srgbClr val="F2E9CF"/>
                </a:solidFill>
                <a:latin typeface="Menlo-Regular"/>
              </a:rPr>
              <a:t>, </a:t>
            </a:r>
            <a:r>
              <a:rPr lang="en-US" sz="1600">
                <a:solidFill>
                  <a:srgbClr val="E2C62F"/>
                </a:solidFill>
                <a:latin typeface="Menlo-Regular"/>
              </a:rPr>
              <a:t>3</a:t>
            </a:r>
            <a:r>
              <a:rPr lang="en-US" sz="1600">
                <a:solidFill>
                  <a:srgbClr val="F2E9CF"/>
                </a:solidFill>
                <a:latin typeface="Menlo-Regular"/>
              </a:rPr>
              <a:t>, </a:t>
            </a:r>
            <a:r>
              <a:rPr lang="en-US" sz="1600">
                <a:solidFill>
                  <a:srgbClr val="E2C62F"/>
                </a:solidFill>
                <a:latin typeface="Menlo-Regular"/>
              </a:rPr>
              <a:t>4</a:t>
            </a:r>
            <a:r>
              <a:rPr lang="en-US" sz="1600">
                <a:solidFill>
                  <a:srgbClr val="F2E9CF"/>
                </a:solidFill>
                <a:latin typeface="Menlo-Regular"/>
              </a:rPr>
              <a:t>))     .</a:t>
            </a:r>
            <a:r>
              <a:rPr lang="en-US" sz="1600">
                <a:solidFill>
                  <a:srgbClr val="D8D8D8"/>
                </a:solidFill>
                <a:latin typeface="Menlo-Regular"/>
              </a:rPr>
              <a:t>annotate</a:t>
            </a:r>
            <a:r>
              <a:rPr lang="en-US" sz="1600">
                <a:solidFill>
                  <a:srgbClr val="F2E9CF"/>
                </a:solidFill>
                <a:latin typeface="Menlo-Regular"/>
              </a:rPr>
              <a:t>(</a:t>
            </a:r>
            <a:r>
              <a:rPr lang="en-US" sz="1600">
                <a:solidFill>
                  <a:srgbClr val="149A8E"/>
                </a:solidFill>
                <a:latin typeface="Menlo-Regular"/>
              </a:rPr>
              <a:t>row</a:t>
            </a:r>
            <a:r>
              <a:rPr lang="en-US" sz="1600">
                <a:solidFill>
                  <a:srgbClr val="F2E9CF"/>
                </a:solidFill>
                <a:latin typeface="Menlo-Regular"/>
              </a:rPr>
              <a:t>=</a:t>
            </a:r>
            <a:r>
              <a:rPr lang="en-US" sz="1600">
                <a:solidFill>
                  <a:srgbClr val="D8D8D8"/>
                </a:solidFill>
                <a:latin typeface="Menlo-Regular"/>
              </a:rPr>
              <a:t>RawSQL</a:t>
            </a:r>
            <a:r>
              <a:rPr lang="en-US" sz="1600">
                <a:solidFill>
                  <a:srgbClr val="F2E9CF"/>
                </a:solidFill>
                <a:latin typeface="Menlo-Regular"/>
              </a:rPr>
              <a:t>(         </a:t>
            </a:r>
            <a:r>
              <a:rPr lang="en-US" sz="1600">
                <a:solidFill>
                  <a:srgbClr val="FFFF00"/>
                </a:solidFill>
                <a:latin typeface="Menlo-Regular"/>
              </a:rPr>
              <a:t>'ROW_NUMBER() OVER (PARTITION BY %s ORDER BY %s DESC)'</a:t>
            </a:r>
            <a:r>
              <a:rPr lang="en-US" sz="1600">
                <a:solidFill>
                  <a:srgbClr val="F2E9CF"/>
                </a:solidFill>
                <a:latin typeface="Menlo-Regular"/>
              </a:rPr>
              <a:t>,         [</a:t>
            </a:r>
            <a:r>
              <a:rPr lang="en-US" sz="1600">
                <a:solidFill>
                  <a:srgbClr val="D8D8D8"/>
                </a:solidFill>
                <a:latin typeface="Menlo-Regular"/>
              </a:rPr>
              <a:t>Article</a:t>
            </a:r>
            <a:r>
              <a:rPr lang="en-US" sz="1600">
                <a:solidFill>
                  <a:srgbClr val="F2E9CF"/>
                </a:solidFill>
                <a:latin typeface="Menlo-Regular"/>
              </a:rPr>
              <a:t>.</a:t>
            </a:r>
            <a:r>
              <a:rPr lang="en-US" sz="1600">
                <a:solidFill>
                  <a:srgbClr val="D8D8D8"/>
                </a:solidFill>
                <a:latin typeface="Menlo-Regular"/>
              </a:rPr>
              <a:t>_meta</a:t>
            </a:r>
            <a:r>
              <a:rPr lang="en-US" sz="1600">
                <a:solidFill>
                  <a:srgbClr val="F2E9CF"/>
                </a:solidFill>
                <a:latin typeface="Menlo-Regular"/>
              </a:rPr>
              <a:t>.</a:t>
            </a:r>
            <a:r>
              <a:rPr lang="en-US" sz="1600">
                <a:solidFill>
                  <a:srgbClr val="D8D8D8"/>
                </a:solidFill>
                <a:latin typeface="Menlo-Regular"/>
              </a:rPr>
              <a:t>get_field</a:t>
            </a:r>
            <a:r>
              <a:rPr lang="en-US" sz="1600">
                <a:solidFill>
                  <a:srgbClr val="F2E9CF"/>
                </a:solidFill>
                <a:latin typeface="Menlo-Regular"/>
              </a:rPr>
              <a:t>(</a:t>
            </a:r>
            <a:r>
              <a:rPr lang="en-US" sz="1600">
                <a:solidFill>
                  <a:srgbClr val="FFFFFF"/>
                </a:solidFill>
                <a:latin typeface="Menlo-Regular"/>
              </a:rPr>
              <a:t>'category'</a:t>
            </a:r>
            <a:r>
              <a:rPr lang="en-US" sz="1600">
                <a:solidFill>
                  <a:srgbClr val="F2E9CF"/>
                </a:solidFill>
                <a:latin typeface="Menlo-Regular"/>
              </a:rPr>
              <a:t>).</a:t>
            </a:r>
            <a:r>
              <a:rPr lang="en-US" sz="1600">
                <a:solidFill>
                  <a:srgbClr val="D8D8D8"/>
                </a:solidFill>
                <a:latin typeface="Menlo-Regular"/>
              </a:rPr>
              <a:t>column</a:t>
            </a:r>
            <a:r>
              <a:rPr lang="en-US" sz="1600">
                <a:solidFill>
                  <a:srgbClr val="F2E9CF"/>
                </a:solidFill>
                <a:latin typeface="Menlo-Regular"/>
              </a:rPr>
              <a:t>,          </a:t>
            </a:r>
            <a:r>
              <a:rPr lang="en-US" sz="1600">
                <a:solidFill>
                  <a:srgbClr val="D8D8D8"/>
                </a:solidFill>
                <a:latin typeface="Menlo-Regular"/>
              </a:rPr>
              <a:t>Article</a:t>
            </a:r>
            <a:r>
              <a:rPr lang="en-US" sz="1600">
                <a:solidFill>
                  <a:srgbClr val="F2E9CF"/>
                </a:solidFill>
                <a:latin typeface="Menlo-Regular"/>
              </a:rPr>
              <a:t>.</a:t>
            </a:r>
            <a:r>
              <a:rPr lang="en-US" sz="1600">
                <a:solidFill>
                  <a:srgbClr val="D8D8D8"/>
                </a:solidFill>
                <a:latin typeface="Menlo-Regular"/>
              </a:rPr>
              <a:t>_meta</a:t>
            </a:r>
            <a:r>
              <a:rPr lang="en-US" sz="1600">
                <a:solidFill>
                  <a:srgbClr val="F2E9CF"/>
                </a:solidFill>
                <a:latin typeface="Menlo-Regular"/>
              </a:rPr>
              <a:t>.</a:t>
            </a:r>
            <a:r>
              <a:rPr lang="en-US" sz="1600">
                <a:solidFill>
                  <a:srgbClr val="D8D8D8"/>
                </a:solidFill>
                <a:latin typeface="Menlo-Regular"/>
              </a:rPr>
              <a:t>get_field</a:t>
            </a:r>
            <a:r>
              <a:rPr lang="en-US" sz="1600">
                <a:solidFill>
                  <a:srgbClr val="F2E9CF"/>
                </a:solidFill>
                <a:latin typeface="Menlo-Regular"/>
              </a:rPr>
              <a:t>(</a:t>
            </a:r>
            <a:r>
              <a:rPr lang="en-US" sz="1600">
                <a:solidFill>
                  <a:srgbClr val="FFFFFF"/>
                </a:solidFill>
                <a:latin typeface="Menlo-Regular"/>
              </a:rPr>
              <a:t>'date_published'</a:t>
            </a:r>
            <a:r>
              <a:rPr lang="en-US" sz="1600">
                <a:solidFill>
                  <a:srgbClr val="F2E9CF"/>
                </a:solidFill>
                <a:latin typeface="Menlo-Regular"/>
              </a:rPr>
              <a:t>).</a:t>
            </a:r>
            <a:r>
              <a:rPr lang="en-US" sz="1600">
                <a:solidFill>
                  <a:srgbClr val="D8D8D8"/>
                </a:solidFill>
                <a:latin typeface="Menlo-Regular"/>
              </a:rPr>
              <a:t>column</a:t>
            </a:r>
            <a:r>
              <a:rPr lang="en-US" sz="1600">
                <a:solidFill>
                  <a:srgbClr val="F2E9CF"/>
                </a:solidFill>
                <a:latin typeface="Menlo-Regular"/>
              </a:rPr>
              <a:t>]     )) )</a:t>
            </a:r>
          </a:p>
          <a:p>
            <a:endParaRPr lang="en-US" sz="1600">
              <a:solidFill>
                <a:srgbClr val="F2E9CF"/>
              </a:solidFill>
              <a:latin typeface="Menlo-Regular"/>
            </a:endParaRPr>
          </a:p>
          <a:p>
            <a:pPr marL="0" indent="0">
              <a:buNone/>
            </a:pPr>
            <a:r>
              <a:rPr lang="en-US" sz="1600">
                <a:solidFill>
                  <a:srgbClr val="FFFFFF"/>
                </a:solidFill>
                <a:latin typeface="Menlo-Regular"/>
              </a:rPr>
              <a:t>articles</a:t>
            </a:r>
            <a:r>
              <a:rPr lang="en-US" sz="160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>
                <a:solidFill>
                  <a:srgbClr val="F2E9CF"/>
                </a:solidFill>
                <a:latin typeface="Menlo-Regular"/>
              </a:rPr>
              <a:t>= </a:t>
            </a:r>
            <a:r>
              <a:rPr lang="en-US" sz="1600">
                <a:solidFill>
                  <a:srgbClr val="D8D8D8"/>
                </a:solidFill>
                <a:latin typeface="Menlo-Regular"/>
              </a:rPr>
              <a:t>Article</a:t>
            </a:r>
            <a:r>
              <a:rPr lang="en-US" sz="1600">
                <a:solidFill>
                  <a:srgbClr val="F2E9CF"/>
                </a:solidFill>
                <a:latin typeface="Menlo-Regular"/>
              </a:rPr>
              <a:t>.</a:t>
            </a:r>
            <a:r>
              <a:rPr lang="en-US" sz="1600">
                <a:solidFill>
                  <a:srgbClr val="D8D8D8"/>
                </a:solidFill>
                <a:latin typeface="Menlo-Regular"/>
              </a:rPr>
              <a:t>objects</a:t>
            </a:r>
            <a:r>
              <a:rPr lang="en-US" sz="1600">
                <a:solidFill>
                  <a:srgbClr val="F2E9CF"/>
                </a:solidFill>
                <a:latin typeface="Menlo-Regular"/>
              </a:rPr>
              <a:t>.</a:t>
            </a:r>
            <a:r>
              <a:rPr lang="en-US" sz="1600">
                <a:solidFill>
                  <a:srgbClr val="D8D8D8"/>
                </a:solidFill>
                <a:latin typeface="Menlo-Regular"/>
              </a:rPr>
              <a:t>raw</a:t>
            </a:r>
            <a:r>
              <a:rPr lang="en-US" sz="1600" smtClean="0">
                <a:solidFill>
                  <a:srgbClr val="F2E9CF"/>
                </a:solidFill>
                <a:latin typeface="Menlo-Regular"/>
              </a:rPr>
              <a:t>(</a:t>
            </a:r>
            <a:endParaRPr lang="ru-RU" sz="1600" smtClean="0">
              <a:solidFill>
                <a:srgbClr val="F2E9CF"/>
              </a:solidFill>
              <a:latin typeface="Menlo-Regular"/>
            </a:endParaRPr>
          </a:p>
          <a:p>
            <a:pPr marL="0" indent="0">
              <a:buNone/>
            </a:pPr>
            <a:r>
              <a:rPr lang="ru-RU" sz="1600">
                <a:solidFill>
                  <a:srgbClr val="FFFFFF"/>
                </a:solidFill>
                <a:latin typeface="Menlo-Regular"/>
              </a:rPr>
              <a:t> </a:t>
            </a:r>
            <a:r>
              <a:rPr lang="ru-RU" sz="1600" smtClean="0">
                <a:solidFill>
                  <a:srgbClr val="FFFFFF"/>
                </a:solidFill>
                <a:latin typeface="Menlo-Regular"/>
              </a:rPr>
              <a:t>   </a:t>
            </a:r>
            <a:r>
              <a:rPr lang="en-US" sz="1600" smtClean="0">
                <a:solidFill>
                  <a:srgbClr val="FFFF00"/>
                </a:solidFill>
                <a:latin typeface="Menlo-Regular"/>
              </a:rPr>
              <a:t>'</a:t>
            </a:r>
            <a:r>
              <a:rPr lang="en-US" sz="1600">
                <a:solidFill>
                  <a:srgbClr val="FFFF00"/>
                </a:solidFill>
                <a:latin typeface="Menlo-Regular"/>
              </a:rPr>
              <a:t>SELECT * FROM ({}) AS </a:t>
            </a:r>
            <a:r>
              <a:rPr lang="en-US" sz="1600" b="1">
                <a:solidFill>
                  <a:srgbClr val="FFFF00"/>
                </a:solidFill>
                <a:latin typeface="Menlo-Bold"/>
              </a:rPr>
              <a:t>s</a:t>
            </a:r>
            <a:r>
              <a:rPr lang="en-US" sz="1600">
                <a:solidFill>
                  <a:srgbClr val="FFFF00"/>
                </a:solidFill>
                <a:latin typeface="Menlo-Regular"/>
              </a:rPr>
              <a:t> WHERE </a:t>
            </a:r>
            <a:r>
              <a:rPr lang="en-US" sz="1600" b="1">
                <a:solidFill>
                  <a:srgbClr val="FFFF00"/>
                </a:solidFill>
                <a:latin typeface="Menlo-Bold"/>
              </a:rPr>
              <a:t>s</a:t>
            </a:r>
            <a:r>
              <a:rPr lang="en-US" sz="1600">
                <a:solidFill>
                  <a:srgbClr val="FFFF00"/>
                </a:solidFill>
                <a:latin typeface="Menlo-Regular"/>
              </a:rPr>
              <a:t>.row &lt;= %s'</a:t>
            </a:r>
          </a:p>
          <a:p>
            <a:pPr marL="0" indent="0">
              <a:buNone/>
            </a:pPr>
            <a:r>
              <a:rPr lang="en-US" sz="1600">
                <a:solidFill>
                  <a:srgbClr val="FFFFFF"/>
                </a:solidFill>
                <a:latin typeface="Menlo-Regular"/>
              </a:rPr>
              <a:t>    </a:t>
            </a:r>
            <a:r>
              <a:rPr lang="en-US" sz="1600">
                <a:solidFill>
                  <a:srgbClr val="F2E9CF"/>
                </a:solidFill>
                <a:latin typeface="Menlo-Regular"/>
              </a:rPr>
              <a:t>.</a:t>
            </a:r>
            <a:r>
              <a:rPr lang="en-US" sz="1600">
                <a:solidFill>
                  <a:srgbClr val="D8D8D8"/>
                </a:solidFill>
                <a:latin typeface="Menlo-Regular"/>
              </a:rPr>
              <a:t>format</a:t>
            </a:r>
            <a:r>
              <a:rPr lang="en-US" sz="1600">
                <a:solidFill>
                  <a:srgbClr val="F2E9CF"/>
                </a:solidFill>
                <a:latin typeface="Menlo-Regular"/>
              </a:rPr>
              <a:t>(</a:t>
            </a:r>
            <a:r>
              <a:rPr lang="en-US" sz="1600">
                <a:solidFill>
                  <a:srgbClr val="D8D8D8"/>
                </a:solidFill>
                <a:latin typeface="Menlo-Regular"/>
              </a:rPr>
              <a:t>articles_subquery</a:t>
            </a:r>
            <a:r>
              <a:rPr lang="en-US" sz="1600">
                <a:solidFill>
                  <a:srgbClr val="F2E9CF"/>
                </a:solidFill>
                <a:latin typeface="Menlo-Regular"/>
              </a:rPr>
              <a:t>.</a:t>
            </a:r>
            <a:r>
              <a:rPr lang="en-US" sz="1600">
                <a:solidFill>
                  <a:srgbClr val="D8D8D8"/>
                </a:solidFill>
                <a:latin typeface="Menlo-Regular"/>
              </a:rPr>
              <a:t>query</a:t>
            </a:r>
            <a:r>
              <a:rPr lang="en-US" sz="1600">
                <a:solidFill>
                  <a:srgbClr val="F2E9CF"/>
                </a:solidFill>
                <a:latin typeface="Menlo-Regular"/>
              </a:rPr>
              <a:t>), [</a:t>
            </a:r>
            <a:r>
              <a:rPr lang="en-US" sz="1600">
                <a:solidFill>
                  <a:srgbClr val="E2C62F"/>
                </a:solidFill>
                <a:latin typeface="Menlo-Regular"/>
              </a:rPr>
              <a:t>5</a:t>
            </a:r>
            <a:r>
              <a:rPr lang="en-US" sz="1600" smtClean="0">
                <a:solidFill>
                  <a:srgbClr val="F2E9CF"/>
                </a:solidFill>
                <a:latin typeface="Menlo-Regular"/>
              </a:rPr>
              <a:t>])</a:t>
            </a:r>
            <a:endParaRPr lang="ru-RU" sz="1600"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226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41438"/>
            <a:ext cx="8229600" cy="1079500"/>
          </a:xfrm>
        </p:spPr>
        <p:txBody>
          <a:bodyPr/>
          <a:lstStyle/>
          <a:p>
            <a:r>
              <a:rPr lang="ru-RU" sz="2800" b="1" smtClean="0">
                <a:latin typeface="Trebuchet MS" charset="0"/>
              </a:rPr>
              <a:t>И самый быстрый вариант: </a:t>
            </a:r>
            <a:r>
              <a:rPr lang="en-US" sz="2800" b="1" smtClean="0">
                <a:latin typeface="Trebuchet MS" charset="0"/>
              </a:rPr>
              <a:t>LATERAL JOIN</a:t>
            </a:r>
            <a:endParaRPr lang="ru-RU" sz="2800" b="1">
              <a:latin typeface="Trebuchet MS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20889"/>
            <a:ext cx="8229600" cy="1008111"/>
          </a:xfrm>
        </p:spPr>
        <p:txBody>
          <a:bodyPr/>
          <a:lstStyle/>
          <a:p>
            <a:pPr marL="0" indent="0">
              <a:buNone/>
            </a:pPr>
            <a:r>
              <a:rPr lang="ru-RU" sz="2000"/>
              <a:t>PosgreSQL 9.3: </a:t>
            </a:r>
            <a:r>
              <a:rPr lang="ru-RU" sz="2000" b="1"/>
              <a:t>LATERAL JOIN</a:t>
            </a:r>
            <a:r>
              <a:rPr lang="ru-RU" sz="2000"/>
              <a:t> – выполняет второй подзапрос в поле FROM для каждого элемента из первого подзапроса.</a:t>
            </a:r>
          </a:p>
          <a:p>
            <a:pPr marL="0" indent="0">
              <a:buNone/>
            </a:pPr>
            <a:endParaRPr lang="ru-RU" sz="2000">
              <a:latin typeface="Trebuchet M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3573016"/>
            <a:ext cx="8136904" cy="2308324"/>
          </a:xfrm>
          <a:prstGeom prst="rect">
            <a:avLst/>
          </a:prstGeom>
          <a:solidFill>
            <a:srgbClr val="404040"/>
          </a:solidFill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enlo-Regular"/>
              </a:rPr>
              <a:t>SELECT </a:t>
            </a:r>
            <a:r>
              <a:rPr lang="en-US">
                <a:solidFill>
                  <a:srgbClr val="D8D8D8"/>
                </a:solidFill>
                <a:latin typeface="Menlo-Regular"/>
              </a:rPr>
              <a:t>sa</a:t>
            </a:r>
            <a:r>
              <a:rPr lang="en-US">
                <a:solidFill>
                  <a:srgbClr val="FFFFFF"/>
                </a:solidFill>
                <a:latin typeface="Menlo-Regular"/>
              </a:rPr>
              <a:t>.</a:t>
            </a:r>
            <a:r>
              <a:rPr lang="en-US">
                <a:solidFill>
                  <a:srgbClr val="D8D8D8"/>
                </a:solidFill>
                <a:latin typeface="Menlo-Regular"/>
              </a:rPr>
              <a:t>* </a:t>
            </a:r>
            <a:r>
              <a:rPr lang="en-US">
                <a:solidFill>
                  <a:srgbClr val="FFFFFF"/>
                </a:solidFill>
                <a:latin typeface="Menlo-Regular"/>
              </a:rPr>
              <a:t>FROM   (</a:t>
            </a:r>
            <a:r>
              <a:rPr lang="en-US">
                <a:solidFill>
                  <a:srgbClr val="FFFF00"/>
                </a:solidFill>
                <a:latin typeface="Menlo-Regular"/>
              </a:rPr>
              <a:t>SELECT * FROM category WHERE id IN (1, 2, 3, 4)</a:t>
            </a:r>
            <a:r>
              <a:rPr lang="en-US">
                <a:solidFill>
                  <a:srgbClr val="FFFFFF"/>
                </a:solidFill>
                <a:latin typeface="Menlo-Regular"/>
              </a:rPr>
              <a:t>) as c   </a:t>
            </a:r>
            <a:r>
              <a:rPr lang="en-US">
                <a:solidFill>
                  <a:srgbClr val="FF6601"/>
                </a:solidFill>
                <a:latin typeface="Menlo-Regular"/>
              </a:rPr>
              <a:t>JOIN LATERAL</a:t>
            </a:r>
            <a:r>
              <a:rPr lang="en-US">
                <a:solidFill>
                  <a:srgbClr val="FFFFFF"/>
                </a:solidFill>
                <a:latin typeface="Menlo-Regular"/>
              </a:rPr>
              <a:t>   (     </a:t>
            </a:r>
            <a:r>
              <a:rPr lang="en-US">
                <a:solidFill>
                  <a:srgbClr val="FFFF00"/>
                </a:solidFill>
                <a:latin typeface="Menlo-Regular"/>
              </a:rPr>
              <a:t>SELECT * FROM article as a     WHERE a.category_id = c.id     ORDER BY a.date_published DESC, a.id DESC LIMIT 5</a:t>
            </a:r>
            <a:r>
              <a:rPr lang="en-US">
                <a:solidFill>
                  <a:srgbClr val="E2C62F"/>
                </a:solidFill>
                <a:latin typeface="Menlo-Regular"/>
              </a:rPr>
              <a:t>   </a:t>
            </a:r>
            <a:r>
              <a:rPr lang="en-US">
                <a:solidFill>
                  <a:srgbClr val="FFFFFF"/>
                </a:solidFill>
                <a:latin typeface="Menlo-Regular"/>
              </a:rPr>
              <a:t>) as </a:t>
            </a:r>
            <a:r>
              <a:rPr lang="en-US">
                <a:solidFill>
                  <a:srgbClr val="D8D8D8"/>
                </a:solidFill>
                <a:latin typeface="Menlo-Regular"/>
              </a:rPr>
              <a:t>sa </a:t>
            </a:r>
            <a:r>
              <a:rPr lang="en-US">
                <a:solidFill>
                  <a:srgbClr val="FFFFFF"/>
                </a:solidFill>
                <a:latin typeface="Menlo-Regular"/>
              </a:rPr>
              <a:t>ON TRUE</a:t>
            </a:r>
            <a:r>
              <a:rPr lang="en-US">
                <a:solidFill>
                  <a:srgbClr val="F2E9CF"/>
                </a:solidFill>
                <a:latin typeface="Menlo-Regular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490250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41438"/>
            <a:ext cx="8229600" cy="1079500"/>
          </a:xfrm>
        </p:spPr>
        <p:txBody>
          <a:bodyPr/>
          <a:lstStyle/>
          <a:p>
            <a:r>
              <a:rPr lang="ru-RU" sz="2800" b="1" dirty="0" smtClean="0">
                <a:latin typeface="Trebuchet MS" charset="0"/>
              </a:rPr>
              <a:t>Как мы используем </a:t>
            </a:r>
            <a:r>
              <a:rPr lang="en-US" sz="2800" b="1" dirty="0" smtClean="0">
                <a:latin typeface="Trebuchet MS" charset="0"/>
              </a:rPr>
              <a:t>ORM</a:t>
            </a:r>
            <a:r>
              <a:rPr lang="ru-RU" sz="2800" b="1" dirty="0" smtClean="0">
                <a:latin typeface="Trebuchet MS" charset="0"/>
              </a:rPr>
              <a:t> в связке с СУБД</a:t>
            </a:r>
            <a:r>
              <a:rPr lang="en-US" sz="2800" b="1" dirty="0" smtClean="0">
                <a:latin typeface="Trebuchet MS" charset="0"/>
              </a:rPr>
              <a:t>?</a:t>
            </a:r>
            <a:endParaRPr lang="ru-RU" sz="2800" b="1" dirty="0">
              <a:latin typeface="Trebuchet MS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08622"/>
            <a:ext cx="8229600" cy="3168650"/>
          </a:xfrm>
        </p:spPr>
        <p:txBody>
          <a:bodyPr/>
          <a:lstStyle/>
          <a:p>
            <a:r>
              <a:rPr lang="ru-RU" sz="2000" smtClean="0"/>
              <a:t>Создание и </a:t>
            </a:r>
            <a:r>
              <a:rPr lang="ru-RU" sz="2000" dirty="0"/>
              <a:t>изменение схемы данных (описание </a:t>
            </a:r>
            <a:r>
              <a:rPr lang="ru-RU" sz="2000" dirty="0" smtClean="0"/>
              <a:t>моделей, миграции</a:t>
            </a:r>
            <a:r>
              <a:rPr lang="en-US" sz="2000" dirty="0" smtClean="0"/>
              <a:t> </a:t>
            </a:r>
            <a:r>
              <a:rPr lang="ru-RU" sz="2000" dirty="0" smtClean="0"/>
              <a:t>схемы и данных)</a:t>
            </a:r>
            <a:endParaRPr lang="en-US" sz="2000" dirty="0" smtClean="0"/>
          </a:p>
          <a:p>
            <a:r>
              <a:rPr lang="ru-RU" sz="2000" dirty="0"/>
              <a:t>Манипуляция данными </a:t>
            </a:r>
            <a:r>
              <a:rPr lang="ru-RU" sz="2000"/>
              <a:t>(</a:t>
            </a:r>
            <a:r>
              <a:rPr lang="ru-RU" sz="2000" smtClean="0"/>
              <a:t>QuerySet’ы</a:t>
            </a:r>
            <a:r>
              <a:rPr lang="ru-RU" sz="2000"/>
              <a:t> </a:t>
            </a:r>
            <a:r>
              <a:rPr lang="ru-RU" sz="2000" smtClean="0"/>
              <a:t>и соответствующие SQL-запросы)</a:t>
            </a:r>
            <a:endParaRPr lang="ru-RU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2195736" y="4509120"/>
            <a:ext cx="39502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smtClean="0"/>
              <a:t>А теперь поговорим о нюансах.</a:t>
            </a:r>
            <a:endParaRPr lang="ru-RU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96752"/>
            <a:ext cx="8229600" cy="1079500"/>
          </a:xfrm>
        </p:spPr>
        <p:txBody>
          <a:bodyPr/>
          <a:lstStyle/>
          <a:p>
            <a:r>
              <a:rPr lang="ru-RU" sz="2800" b="1" smtClean="0">
                <a:latin typeface="Trebuchet MS" charset="0"/>
              </a:rPr>
              <a:t>Классическая паджинация</a:t>
            </a:r>
            <a:endParaRPr lang="ru-RU" sz="2800" b="1">
              <a:latin typeface="Trebuchet MS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420888"/>
            <a:ext cx="8229600" cy="2448272"/>
          </a:xfrm>
        </p:spPr>
        <p:txBody>
          <a:bodyPr/>
          <a:lstStyle/>
          <a:p>
            <a:pPr marL="0" indent="0">
              <a:buNone/>
            </a:pPr>
            <a:r>
              <a:rPr lang="ru-RU" sz="2000" smtClean="0">
                <a:latin typeface="Trebuchet MS" charset="0"/>
              </a:rPr>
              <a:t>В </a:t>
            </a:r>
            <a:r>
              <a:rPr lang="en-US" sz="2000" smtClean="0">
                <a:latin typeface="Trebuchet MS" charset="0"/>
              </a:rPr>
              <a:t>Django </a:t>
            </a:r>
            <a:r>
              <a:rPr lang="ru-RU" sz="2000">
                <a:latin typeface="Trebuchet MS" charset="0"/>
              </a:rPr>
              <a:t>р</a:t>
            </a:r>
            <a:r>
              <a:rPr lang="ru-RU" sz="2000" smtClean="0">
                <a:latin typeface="Trebuchet MS" charset="0"/>
              </a:rPr>
              <a:t>еализована в виде класса </a:t>
            </a:r>
            <a:r>
              <a:rPr lang="en-US" sz="2000" smtClean="0">
                <a:latin typeface="Trebuchet MS" charset="0"/>
              </a:rPr>
              <a:t>Paginator</a:t>
            </a:r>
            <a:r>
              <a:rPr lang="ru-RU" sz="2000" smtClean="0">
                <a:latin typeface="Trebuchet MS" charset="0"/>
              </a:rPr>
              <a:t>, проблемы:</a:t>
            </a:r>
            <a:endParaRPr lang="en-US" sz="2000" smtClean="0">
              <a:latin typeface="Trebuchet MS" charset="0"/>
            </a:endParaRPr>
          </a:p>
          <a:p>
            <a:pPr marL="0" indent="0">
              <a:buNone/>
            </a:pPr>
            <a:endParaRPr lang="ru-RU" sz="2000" smtClean="0">
              <a:latin typeface="Trebuchet MS" charset="0"/>
            </a:endParaRPr>
          </a:p>
          <a:p>
            <a:r>
              <a:rPr lang="en-US" sz="2000" b="1" smtClean="0">
                <a:latin typeface="Trebuchet MS" charset="0"/>
              </a:rPr>
              <a:t>COUNT</a:t>
            </a:r>
            <a:r>
              <a:rPr lang="en-US" sz="2000" smtClean="0">
                <a:latin typeface="Trebuchet MS" charset="0"/>
              </a:rPr>
              <a:t>  (</a:t>
            </a:r>
            <a:r>
              <a:rPr lang="en-US" sz="2000"/>
              <a:t>Execution time: </a:t>
            </a:r>
            <a:r>
              <a:rPr lang="en-US" sz="2000"/>
              <a:t>7145.938 </a:t>
            </a:r>
            <a:r>
              <a:rPr lang="en-US" sz="2000" smtClean="0"/>
              <a:t>ms)</a:t>
            </a:r>
            <a:endParaRPr lang="en-US" sz="2000" smtClean="0">
              <a:latin typeface="Trebuchet MS" charset="0"/>
            </a:endParaRPr>
          </a:p>
          <a:p>
            <a:r>
              <a:rPr lang="en-US" sz="2000" b="1" smtClean="0">
                <a:latin typeface="Trebuchet MS" charset="0"/>
              </a:rPr>
              <a:t>OFFSET</a:t>
            </a:r>
            <a:r>
              <a:rPr lang="en-US" sz="2000" smtClean="0">
                <a:latin typeface="Trebuchet MS" charset="0"/>
              </a:rPr>
              <a:t> </a:t>
            </a:r>
            <a:r>
              <a:rPr lang="en-US" sz="2000" b="1" smtClean="0">
                <a:latin typeface="Trebuchet MS" charset="0"/>
              </a:rPr>
              <a:t>X</a:t>
            </a:r>
            <a:r>
              <a:rPr lang="en-US" sz="2000" smtClean="0">
                <a:latin typeface="Trebuchet MS" charset="0"/>
              </a:rPr>
              <a:t> – </a:t>
            </a:r>
            <a:r>
              <a:rPr lang="ru-RU" sz="2000" smtClean="0">
                <a:latin typeface="Trebuchet MS" charset="0"/>
              </a:rPr>
              <a:t>БД нужно прочитать с диска </a:t>
            </a:r>
            <a:r>
              <a:rPr lang="en-US" sz="2000" smtClean="0">
                <a:latin typeface="Trebuchet MS" charset="0"/>
              </a:rPr>
              <a:t>X </a:t>
            </a:r>
            <a:r>
              <a:rPr lang="ru-RU" sz="2000" smtClean="0">
                <a:latin typeface="Trebuchet MS" charset="0"/>
              </a:rPr>
              <a:t>записей после соответствующей сортировки</a:t>
            </a:r>
            <a:r>
              <a:rPr lang="en-US" sz="2000" smtClean="0">
                <a:latin typeface="Trebuchet MS" charset="0"/>
              </a:rPr>
              <a:t>;</a:t>
            </a:r>
            <a:r>
              <a:rPr lang="ru-RU" sz="2000" smtClean="0">
                <a:latin typeface="Trebuchet MS" charset="0"/>
              </a:rPr>
              <a:t> неверный список элементов, если новый элемент был вставлен на страницу, которую уже запросили.</a:t>
            </a:r>
            <a:endParaRPr lang="en-US" sz="2000" smtClean="0">
              <a:latin typeface="Trebuchet MS" charset="0"/>
            </a:endParaRPr>
          </a:p>
        </p:txBody>
      </p:sp>
      <p:pic>
        <p:nvPicPr>
          <p:cNvPr id="2" name="Изображение 1" descr="paginati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5157192"/>
            <a:ext cx="6019800" cy="111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775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41438"/>
            <a:ext cx="8229600" cy="1079500"/>
          </a:xfrm>
        </p:spPr>
        <p:txBody>
          <a:bodyPr/>
          <a:lstStyle/>
          <a:p>
            <a:r>
              <a:rPr lang="ru-RU" sz="2800" b="1" smtClean="0">
                <a:latin typeface="Trebuchet MS" charset="0"/>
              </a:rPr>
              <a:t>Решение: </a:t>
            </a:r>
            <a:r>
              <a:rPr lang="en-US" sz="2800" b="1" smtClean="0">
                <a:latin typeface="Trebuchet MS" charset="0"/>
              </a:rPr>
              <a:t>KEYSET </a:t>
            </a:r>
            <a:r>
              <a:rPr lang="ru-RU" sz="2800" b="1" smtClean="0">
                <a:latin typeface="Trebuchet MS" charset="0"/>
              </a:rPr>
              <a:t>паджинация</a:t>
            </a:r>
            <a:endParaRPr lang="ru-RU" sz="2800" b="1">
              <a:latin typeface="Trebuchet MS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08275"/>
            <a:ext cx="8229600" cy="3168650"/>
          </a:xfrm>
        </p:spPr>
        <p:txBody>
          <a:bodyPr/>
          <a:lstStyle/>
          <a:p>
            <a:r>
              <a:rPr lang="ru-RU" sz="2000" smtClean="0">
                <a:latin typeface="Trebuchet MS" charset="0"/>
              </a:rPr>
              <a:t>Запоминаем идентификаторы первого </a:t>
            </a:r>
            <a:r>
              <a:rPr lang="en-US" sz="2000" smtClean="0">
                <a:latin typeface="Trebuchet MS" charset="0"/>
              </a:rPr>
              <a:t>(FIRST_TIMESTAMP) </a:t>
            </a:r>
            <a:r>
              <a:rPr lang="ru-RU" sz="2000" smtClean="0">
                <a:latin typeface="Trebuchet MS" charset="0"/>
              </a:rPr>
              <a:t>и последнего </a:t>
            </a:r>
            <a:r>
              <a:rPr lang="en-US" sz="2000" smtClean="0">
                <a:latin typeface="Trebuchet MS" charset="0"/>
              </a:rPr>
              <a:t>(LAST_TIMESTAMP) </a:t>
            </a:r>
            <a:r>
              <a:rPr lang="ru-RU" sz="2000" smtClean="0">
                <a:latin typeface="Trebuchet MS" charset="0"/>
              </a:rPr>
              <a:t>элемента на странице, </a:t>
            </a:r>
            <a:r>
              <a:rPr lang="ru-RU" sz="2000" smtClean="0">
                <a:latin typeface="Trebuchet MS" charset="0"/>
              </a:rPr>
              <a:t>например это может быть дата публикации</a:t>
            </a:r>
            <a:r>
              <a:rPr lang="en-US" sz="2000" smtClean="0">
                <a:latin typeface="Trebuchet MS" charset="0"/>
              </a:rPr>
              <a:t>.</a:t>
            </a:r>
          </a:p>
          <a:p>
            <a:r>
              <a:rPr lang="ru-RU" sz="2000" smtClean="0">
                <a:latin typeface="Trebuchet MS" charset="0"/>
              </a:rPr>
              <a:t>Чтобы получить следующую страницу используем конструкцию </a:t>
            </a:r>
            <a:r>
              <a:rPr lang="en-US" sz="2000" b="1" smtClean="0">
                <a:latin typeface="Trebuchet MS" charset="0"/>
              </a:rPr>
              <a:t>WHERE table.date &gt; </a:t>
            </a:r>
            <a:r>
              <a:rPr lang="en-US" sz="2000" b="1">
                <a:latin typeface="Trebuchet MS" charset="0"/>
              </a:rPr>
              <a:t>LAST_TIMESTAMP</a:t>
            </a:r>
            <a:r>
              <a:rPr lang="en-US" sz="2000" b="1" smtClean="0">
                <a:latin typeface="Trebuchet MS" charset="0"/>
              </a:rPr>
              <a:t> ORDER BY date ASC LIMIT &lt;PAGE SIZE&gt;</a:t>
            </a:r>
          </a:p>
          <a:p>
            <a:r>
              <a:rPr lang="ru-RU" sz="2000" smtClean="0">
                <a:latin typeface="Trebuchet MS" charset="0"/>
              </a:rPr>
              <a:t>Для предыдущей страницы</a:t>
            </a:r>
            <a:r>
              <a:rPr lang="en-US" sz="2000" smtClean="0">
                <a:latin typeface="Trebuchet MS" charset="0"/>
              </a:rPr>
              <a:t>: </a:t>
            </a:r>
            <a:r>
              <a:rPr lang="en-US" sz="2000" b="1" smtClean="0">
                <a:latin typeface="Trebuchet MS" charset="0"/>
              </a:rPr>
              <a:t>WHERE table.date &lt; FIRST_TIMESTAMP</a:t>
            </a:r>
            <a:r>
              <a:rPr lang="en-US" sz="2000" smtClean="0">
                <a:latin typeface="Trebuchet MS" charset="0"/>
              </a:rPr>
              <a:t> </a:t>
            </a:r>
            <a:r>
              <a:rPr lang="en-US" sz="2000" b="1" smtClean="0">
                <a:latin typeface="Trebuchet MS" charset="0"/>
              </a:rPr>
              <a:t>ORDER </a:t>
            </a:r>
            <a:r>
              <a:rPr lang="en-US" sz="2000" b="1">
                <a:latin typeface="Trebuchet MS" charset="0"/>
              </a:rPr>
              <a:t>BY </a:t>
            </a:r>
            <a:r>
              <a:rPr lang="en-US" sz="2000" b="1">
                <a:latin typeface="Trebuchet MS" charset="0"/>
              </a:rPr>
              <a:t>date </a:t>
            </a:r>
            <a:r>
              <a:rPr lang="en-US" sz="2000" b="1" smtClean="0">
                <a:latin typeface="Trebuchet MS" charset="0"/>
              </a:rPr>
              <a:t>DESC </a:t>
            </a:r>
            <a:r>
              <a:rPr lang="en-US" sz="2000" b="1">
                <a:latin typeface="Trebuchet MS" charset="0"/>
              </a:rPr>
              <a:t>LIMIT &lt;PAGE SIZE&gt;</a:t>
            </a:r>
            <a:endParaRPr lang="en-US" sz="2000" b="1" smtClean="0"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048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96752"/>
            <a:ext cx="8229600" cy="1079500"/>
          </a:xfrm>
        </p:spPr>
        <p:txBody>
          <a:bodyPr/>
          <a:lstStyle/>
          <a:p>
            <a:r>
              <a:rPr lang="en-US" sz="2800" b="1">
                <a:latin typeface="Trebuchet MS" charset="0"/>
              </a:rPr>
              <a:t>KEYSET </a:t>
            </a:r>
            <a:r>
              <a:rPr lang="ru-RU" sz="2800" b="1" smtClean="0">
                <a:latin typeface="Trebuchet MS" charset="0"/>
              </a:rPr>
              <a:t>паджинация</a:t>
            </a:r>
            <a:endParaRPr lang="ru-RU" sz="2800" b="1">
              <a:latin typeface="Trebuchet MS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4864"/>
            <a:ext cx="8229600" cy="4032448"/>
          </a:xfrm>
        </p:spPr>
        <p:txBody>
          <a:bodyPr/>
          <a:lstStyle/>
          <a:p>
            <a:pPr marL="0" indent="0">
              <a:buNone/>
            </a:pPr>
            <a:r>
              <a:rPr lang="ru-RU" sz="2000" smtClean="0">
                <a:latin typeface="Trebuchet MS" charset="0"/>
              </a:rPr>
              <a:t>Плюсы:</a:t>
            </a:r>
            <a:endParaRPr lang="ru-RU" sz="2000" smtClean="0">
              <a:latin typeface="Trebuchet MS" charset="0"/>
            </a:endParaRPr>
          </a:p>
          <a:p>
            <a:r>
              <a:rPr lang="ru-RU" sz="2000" smtClean="0">
                <a:latin typeface="Trebuchet MS" charset="0"/>
              </a:rPr>
              <a:t>Работает ощутимо быстрее на большом количестве данных.</a:t>
            </a:r>
          </a:p>
          <a:p>
            <a:r>
              <a:rPr lang="ru-RU" sz="2000" smtClean="0">
                <a:latin typeface="Trebuchet MS" charset="0"/>
              </a:rPr>
              <a:t>Правильно обрабатывает изменение предыдущих страниц при добавлении новых элементов.</a:t>
            </a:r>
          </a:p>
          <a:p>
            <a:endParaRPr lang="ru-RU" sz="2000">
              <a:latin typeface="Trebuchet MS" charset="0"/>
            </a:endParaRPr>
          </a:p>
          <a:p>
            <a:pPr marL="0" indent="0">
              <a:buNone/>
            </a:pPr>
            <a:r>
              <a:rPr lang="ru-RU" sz="2000" smtClean="0">
                <a:latin typeface="Trebuchet MS" charset="0"/>
              </a:rPr>
              <a:t>Минусы:</a:t>
            </a:r>
          </a:p>
          <a:p>
            <a:r>
              <a:rPr lang="ru-RU" sz="2000" smtClean="0">
                <a:latin typeface="Trebuchet MS" charset="0"/>
              </a:rPr>
              <a:t>Нельзя перейти на произвольную страницу, без предварительной подготовки данных, поэтому хорошо применима только для «бесконечного скроллинга».</a:t>
            </a:r>
          </a:p>
          <a:p>
            <a:r>
              <a:rPr lang="ru-RU" sz="2000" smtClean="0">
                <a:latin typeface="Trebuchet MS" charset="0"/>
              </a:rPr>
              <a:t>Нет полноценной реализации для </a:t>
            </a:r>
            <a:r>
              <a:rPr lang="en-US" sz="2000" smtClean="0">
                <a:latin typeface="Trebuchet MS" charset="0"/>
              </a:rPr>
              <a:t>Django</a:t>
            </a:r>
            <a:r>
              <a:rPr lang="ru-RU" sz="2000" smtClean="0">
                <a:latin typeface="Trebuchet MS" charset="0"/>
              </a:rPr>
              <a:t>, </a:t>
            </a:r>
            <a:r>
              <a:rPr lang="en-US" sz="2000" b="1">
                <a:latin typeface="Trebuchet MS" charset="0"/>
              </a:rPr>
              <a:t>django-infinite-scroll</a:t>
            </a:r>
            <a:r>
              <a:rPr lang="en-US" sz="2000" b="1">
                <a:latin typeface="Trebuchet MS" charset="0"/>
              </a:rPr>
              <a:t>-</a:t>
            </a:r>
            <a:r>
              <a:rPr lang="en-US" sz="2000" b="1" smtClean="0">
                <a:latin typeface="Trebuchet MS" charset="0"/>
              </a:rPr>
              <a:t>pagination</a:t>
            </a:r>
            <a:r>
              <a:rPr lang="ru-RU" sz="2000" smtClean="0">
                <a:latin typeface="Trebuchet MS" charset="0"/>
              </a:rPr>
              <a:t> – слишком примитивен и давно не обновляется.</a:t>
            </a:r>
            <a:endParaRPr lang="ru-RU" sz="2000"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899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96752"/>
            <a:ext cx="8229600" cy="1079500"/>
          </a:xfrm>
        </p:spPr>
        <p:txBody>
          <a:bodyPr/>
          <a:lstStyle/>
          <a:p>
            <a:r>
              <a:rPr lang="en-US" sz="2800" b="1" smtClean="0">
                <a:latin typeface="Trebuchet MS" charset="0"/>
              </a:rPr>
              <a:t>EAV </a:t>
            </a:r>
            <a:r>
              <a:rPr lang="en-US" sz="2800" b="1" smtClean="0">
                <a:latin typeface="Trebuchet MS" charset="0"/>
              </a:rPr>
              <a:t>vs JSONB</a:t>
            </a:r>
            <a:endParaRPr lang="ru-RU" sz="2800" b="1">
              <a:latin typeface="Trebuchet MS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4864"/>
            <a:ext cx="8229600" cy="4032448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smtClean="0">
                <a:latin typeface="Trebuchet MS" charset="0"/>
              </a:rPr>
              <a:t>Непростые решения в реляционных СУБД.</a:t>
            </a:r>
          </a:p>
          <a:p>
            <a:pPr marL="0" indent="0">
              <a:buNone/>
            </a:pPr>
            <a:endParaRPr lang="ru-RU" sz="2000" smtClean="0">
              <a:latin typeface="Trebuchet MS" charset="0"/>
            </a:endParaRPr>
          </a:p>
          <a:p>
            <a:r>
              <a:rPr lang="ru-RU" sz="2000" smtClean="0">
                <a:latin typeface="Trebuchet MS" charset="0"/>
              </a:rPr>
              <a:t>А что если нам требуется динамически изменять схему данных? </a:t>
            </a:r>
            <a:r>
              <a:rPr lang="ru-RU" sz="2000" smtClean="0">
                <a:latin typeface="Trebuchet MS" charset="0"/>
              </a:rPr>
              <a:t>Возможность добавить произвольное поле в таблицу из админки.</a:t>
            </a:r>
          </a:p>
          <a:p>
            <a:r>
              <a:rPr lang="ru-RU" sz="2000" smtClean="0">
                <a:latin typeface="Trebuchet MS" charset="0"/>
              </a:rPr>
              <a:t>В нашем интернет магазине тысячи товаров, у которых набор полей может отличаться.</a:t>
            </a:r>
          </a:p>
          <a:p>
            <a:r>
              <a:rPr lang="ru-RU" sz="2000" smtClean="0">
                <a:latin typeface="Trebuchet MS" charset="0"/>
              </a:rPr>
              <a:t>Небольшой «тюнинг» для объектов в БД – слишком много булевых колонок.</a:t>
            </a:r>
          </a:p>
          <a:p>
            <a:endParaRPr lang="ru-RU" sz="2000" smtClean="0">
              <a:latin typeface="Trebuchet MS" charset="0"/>
            </a:endParaRPr>
          </a:p>
          <a:p>
            <a:endParaRPr lang="ru-RU" sz="2000" smtClean="0">
              <a:latin typeface="Trebuchet MS" charset="0"/>
            </a:endParaRPr>
          </a:p>
          <a:p>
            <a:endParaRPr lang="ru-RU" sz="2000" smtClean="0">
              <a:latin typeface="Trebuchet MS" charset="0"/>
            </a:endParaRPr>
          </a:p>
          <a:p>
            <a:endParaRPr lang="ru-RU" sz="2000" smtClean="0">
              <a:latin typeface="Trebuchet MS" charset="0"/>
            </a:endParaRPr>
          </a:p>
          <a:p>
            <a:endParaRPr lang="ru-RU" sz="2000" smtClean="0"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525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96752"/>
            <a:ext cx="8229600" cy="1079500"/>
          </a:xfrm>
        </p:spPr>
        <p:txBody>
          <a:bodyPr/>
          <a:lstStyle/>
          <a:p>
            <a:r>
              <a:rPr lang="en-US" sz="2800" b="1" smtClean="0">
                <a:latin typeface="Trebuchet MS" charset="0"/>
              </a:rPr>
              <a:t>Entity-Attribute-Value</a:t>
            </a:r>
            <a:endParaRPr lang="ru-RU" sz="2800" b="1">
              <a:latin typeface="Trebuchet MS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204864"/>
            <a:ext cx="8229600" cy="4032448"/>
          </a:xfrm>
        </p:spPr>
        <p:txBody>
          <a:bodyPr/>
          <a:lstStyle/>
          <a:p>
            <a:pPr marL="0" indent="0">
              <a:buNone/>
            </a:pPr>
            <a:r>
              <a:rPr lang="ru-RU" sz="2000" smtClean="0">
                <a:latin typeface="Trebuchet MS" charset="0"/>
              </a:rPr>
              <a:t>Старейший и </a:t>
            </a:r>
            <a:r>
              <a:rPr lang="ru-RU" sz="2000" smtClean="0">
                <a:latin typeface="Trebuchet MS" charset="0"/>
              </a:rPr>
              <a:t>очень распространенный </a:t>
            </a:r>
            <a:r>
              <a:rPr lang="ru-RU" sz="2000" smtClean="0">
                <a:latin typeface="Trebuchet MS" charset="0"/>
              </a:rPr>
              <a:t>паттерн. Состоит из трех таблиц:</a:t>
            </a:r>
          </a:p>
          <a:p>
            <a:pPr marL="0" indent="0">
              <a:buNone/>
            </a:pPr>
            <a:endParaRPr lang="en-US" sz="2000" smtClean="0">
              <a:latin typeface="Trebuchet MS" charset="0"/>
            </a:endParaRPr>
          </a:p>
          <a:p>
            <a:pPr marL="0" indent="0">
              <a:buNone/>
            </a:pPr>
            <a:endParaRPr lang="ru-RU" sz="2000">
              <a:latin typeface="Trebuchet MS" charset="0"/>
            </a:endParaRPr>
          </a:p>
        </p:txBody>
      </p:sp>
      <p:pic>
        <p:nvPicPr>
          <p:cNvPr id="2" name="Изображение 1" descr="schem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852936"/>
            <a:ext cx="4015283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123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96752"/>
            <a:ext cx="8229600" cy="1079500"/>
          </a:xfrm>
        </p:spPr>
        <p:txBody>
          <a:bodyPr/>
          <a:lstStyle/>
          <a:p>
            <a:r>
              <a:rPr lang="en-US" sz="2800" b="1" smtClean="0">
                <a:latin typeface="Trebuchet MS" charset="0"/>
              </a:rPr>
              <a:t>Entity-Attribute-Value</a:t>
            </a:r>
            <a:endParaRPr lang="ru-RU" sz="2800" b="1">
              <a:latin typeface="Trebuchet MS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4864"/>
            <a:ext cx="8229600" cy="4032448"/>
          </a:xfrm>
        </p:spPr>
        <p:txBody>
          <a:bodyPr/>
          <a:lstStyle/>
          <a:p>
            <a:pPr marL="0" indent="0">
              <a:buNone/>
            </a:pPr>
            <a:r>
              <a:rPr lang="ru-RU" sz="2000" b="1" smtClean="0">
                <a:latin typeface="Trebuchet MS" charset="0"/>
              </a:rPr>
              <a:t>Плюсы:</a:t>
            </a:r>
          </a:p>
          <a:p>
            <a:r>
              <a:rPr lang="ru-RU" sz="2000" smtClean="0">
                <a:latin typeface="Trebuchet MS" charset="0"/>
              </a:rPr>
              <a:t>Есть хорошая реализация для </a:t>
            </a:r>
            <a:r>
              <a:rPr lang="en-US" sz="2000" smtClean="0">
                <a:latin typeface="Trebuchet MS" charset="0"/>
              </a:rPr>
              <a:t>Django: </a:t>
            </a:r>
            <a:r>
              <a:rPr lang="en-US" sz="2000" b="1" smtClean="0">
                <a:latin typeface="Trebuchet MS" charset="0"/>
              </a:rPr>
              <a:t>django-eav</a:t>
            </a:r>
            <a:r>
              <a:rPr lang="ru-RU" sz="2000" b="1" smtClean="0">
                <a:latin typeface="Trebuchet MS" charset="0"/>
              </a:rPr>
              <a:t> </a:t>
            </a:r>
          </a:p>
          <a:p>
            <a:r>
              <a:rPr lang="ru-RU" sz="2000" smtClean="0">
                <a:latin typeface="Trebuchet MS" charset="0"/>
              </a:rPr>
              <a:t>Знакомая реляционная семантика</a:t>
            </a:r>
          </a:p>
          <a:p>
            <a:endParaRPr lang="ru-RU" sz="2000">
              <a:latin typeface="Trebuchet MS" charset="0"/>
            </a:endParaRPr>
          </a:p>
          <a:p>
            <a:pPr marL="0" indent="0">
              <a:buNone/>
            </a:pPr>
            <a:r>
              <a:rPr lang="ru-RU" sz="2000" b="1" smtClean="0">
                <a:latin typeface="Trebuchet MS" charset="0"/>
              </a:rPr>
              <a:t>Минусы:</a:t>
            </a:r>
            <a:endParaRPr lang="en-US" sz="2000" b="1" dirty="0" smtClean="0">
              <a:latin typeface="Trebuchet MS" charset="0"/>
            </a:endParaRPr>
          </a:p>
          <a:p>
            <a:r>
              <a:rPr lang="ru-RU" sz="2000" smtClean="0">
                <a:latin typeface="Trebuchet MS" charset="0"/>
              </a:rPr>
              <a:t>Значения атрибутов не типизированы</a:t>
            </a:r>
          </a:p>
          <a:p>
            <a:r>
              <a:rPr lang="ru-RU" sz="2000" smtClean="0">
                <a:latin typeface="Trebuchet MS" charset="0"/>
              </a:rPr>
              <a:t>Сложно задать обязательные аттрибуты (</a:t>
            </a:r>
            <a:r>
              <a:rPr lang="en-US" sz="2000" smtClean="0">
                <a:latin typeface="Trebuchet MS" charset="0"/>
              </a:rPr>
              <a:t>NOT NULL)</a:t>
            </a:r>
            <a:endParaRPr lang="ru-RU" sz="2000" smtClean="0">
              <a:latin typeface="Trebuchet MS" charset="0"/>
            </a:endParaRPr>
          </a:p>
          <a:p>
            <a:r>
              <a:rPr lang="ru-RU" sz="2000" smtClean="0">
                <a:latin typeface="Trebuchet MS" charset="0"/>
              </a:rPr>
              <a:t>Любые сложные запросы превращаются в нагромождение </a:t>
            </a:r>
            <a:r>
              <a:rPr lang="en-US" sz="2000" smtClean="0">
                <a:latin typeface="Trebuchet MS" charset="0"/>
              </a:rPr>
              <a:t>JOIN’</a:t>
            </a:r>
            <a:r>
              <a:rPr lang="ru-RU" sz="2000" smtClean="0">
                <a:latin typeface="Trebuchet MS" charset="0"/>
              </a:rPr>
              <a:t>ов</a:t>
            </a:r>
          </a:p>
          <a:p>
            <a:r>
              <a:rPr lang="ru-RU" sz="2000" smtClean="0">
                <a:latin typeface="Trebuchet MS" charset="0"/>
              </a:rPr>
              <a:t>Производительность на большом количестве данных</a:t>
            </a:r>
          </a:p>
          <a:p>
            <a:endParaRPr lang="ru-RU" sz="2000" smtClean="0">
              <a:latin typeface="Trebuchet MS" charset="0"/>
            </a:endParaRPr>
          </a:p>
          <a:p>
            <a:pPr marL="0" indent="0">
              <a:buNone/>
            </a:pPr>
            <a:endParaRPr lang="ru-RU" sz="2000"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091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96752"/>
            <a:ext cx="8229600" cy="1079500"/>
          </a:xfrm>
        </p:spPr>
        <p:txBody>
          <a:bodyPr/>
          <a:lstStyle/>
          <a:p>
            <a:r>
              <a:rPr lang="en-US" sz="2800" b="1" smtClean="0">
                <a:latin typeface="Trebuchet MS" charset="0"/>
              </a:rPr>
              <a:t>JSONB</a:t>
            </a:r>
            <a:r>
              <a:rPr lang="ru-RU" sz="2800" b="1" smtClean="0">
                <a:latin typeface="Trebuchet MS" charset="0"/>
              </a:rPr>
              <a:t> (</a:t>
            </a:r>
            <a:r>
              <a:rPr lang="en-US" sz="2800" b="1" smtClean="0">
                <a:latin typeface="Trebuchet MS" charset="0"/>
              </a:rPr>
              <a:t>PostgreSQL 9.4</a:t>
            </a:r>
            <a:r>
              <a:rPr lang="ru-RU" sz="2800" b="1" smtClean="0">
                <a:latin typeface="Trebuchet MS" charset="0"/>
              </a:rPr>
              <a:t>+)</a:t>
            </a:r>
            <a:endParaRPr lang="ru-RU" sz="2800" b="1">
              <a:latin typeface="Trebuchet MS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4864"/>
            <a:ext cx="8229600" cy="4176464"/>
          </a:xfrm>
        </p:spPr>
        <p:txBody>
          <a:bodyPr/>
          <a:lstStyle/>
          <a:p>
            <a:pPr marL="0" indent="0">
              <a:buNone/>
            </a:pPr>
            <a:r>
              <a:rPr lang="ru-RU" sz="2000" b="1" smtClean="0">
                <a:latin typeface="Trebuchet MS" charset="0"/>
              </a:rPr>
              <a:t>Плюсы:</a:t>
            </a:r>
          </a:p>
          <a:p>
            <a:r>
              <a:rPr lang="ru-RU" sz="2000" smtClean="0">
                <a:latin typeface="Trebuchet MS" charset="0"/>
              </a:rPr>
              <a:t>Проще и понятней.</a:t>
            </a:r>
          </a:p>
          <a:p>
            <a:r>
              <a:rPr lang="ru-RU" sz="2000" smtClean="0">
                <a:latin typeface="Trebuchet MS" charset="0"/>
              </a:rPr>
              <a:t>Быстрее чем </a:t>
            </a:r>
            <a:r>
              <a:rPr lang="en-US" sz="2000" smtClean="0">
                <a:latin typeface="Trebuchet MS" charset="0"/>
              </a:rPr>
              <a:t>EAV</a:t>
            </a:r>
            <a:r>
              <a:rPr lang="ru-RU" sz="2000" smtClean="0">
                <a:latin typeface="Trebuchet MS" charset="0"/>
              </a:rPr>
              <a:t>, особенно с </a:t>
            </a:r>
            <a:r>
              <a:rPr lang="en-US" sz="2000" smtClean="0">
                <a:latin typeface="Trebuchet MS" charset="0"/>
              </a:rPr>
              <a:t>GIN </a:t>
            </a:r>
            <a:r>
              <a:rPr lang="ru-RU" sz="2000" smtClean="0">
                <a:latin typeface="Trebuchet MS" charset="0"/>
              </a:rPr>
              <a:t>индексом.</a:t>
            </a:r>
          </a:p>
          <a:p>
            <a:r>
              <a:rPr lang="ru-RU" sz="2000" smtClean="0">
                <a:latin typeface="Trebuchet MS" charset="0"/>
              </a:rPr>
              <a:t>Данные + индексы занимают меньше места (раза в 3)</a:t>
            </a:r>
          </a:p>
          <a:p>
            <a:r>
              <a:rPr lang="ru-RU" sz="2000" smtClean="0">
                <a:latin typeface="Trebuchet MS" charset="0"/>
              </a:rPr>
              <a:t>Поддерживает хранение различных типов данных внутри </a:t>
            </a:r>
            <a:r>
              <a:rPr lang="en-US" sz="2000" smtClean="0">
                <a:latin typeface="Trebuchet MS" charset="0"/>
              </a:rPr>
              <a:t>JSON  </a:t>
            </a:r>
            <a:r>
              <a:rPr lang="ru-RU" sz="2000" smtClean="0">
                <a:latin typeface="Trebuchet MS" charset="0"/>
              </a:rPr>
              <a:t>формата, а не только строки.</a:t>
            </a:r>
            <a:endParaRPr lang="en-US" sz="2000" smtClean="0">
              <a:latin typeface="Trebuchet MS" charset="0"/>
            </a:endParaRPr>
          </a:p>
          <a:p>
            <a:pPr marL="0" indent="0">
              <a:buNone/>
            </a:pPr>
            <a:endParaRPr lang="ru-RU" sz="2000">
              <a:latin typeface="Trebuchet MS" charset="0"/>
            </a:endParaRPr>
          </a:p>
          <a:p>
            <a:pPr marL="0" indent="0">
              <a:buNone/>
            </a:pPr>
            <a:r>
              <a:rPr lang="ru-RU" sz="2000" b="1" smtClean="0">
                <a:latin typeface="Trebuchet MS" charset="0"/>
              </a:rPr>
              <a:t>Минусы:</a:t>
            </a:r>
          </a:p>
          <a:p>
            <a:r>
              <a:rPr lang="ru-RU" sz="2000" smtClean="0">
                <a:latin typeface="Trebuchet MS" charset="0"/>
              </a:rPr>
              <a:t>Поддерживаются не все инструменты и подходы, которые мы используем для реляционных данных (не все индексы и ограничения, ограниченный функционал запросов</a:t>
            </a:r>
            <a:r>
              <a:rPr lang="en-US" sz="2000" smtClean="0">
                <a:latin typeface="Trebuchet MS" charset="0"/>
              </a:rPr>
              <a:t>)</a:t>
            </a:r>
            <a:r>
              <a:rPr lang="ru-RU" sz="2000" smtClean="0">
                <a:latin typeface="Trebuchet MS" charset="0"/>
              </a:rPr>
              <a:t>.</a:t>
            </a:r>
            <a:endParaRPr lang="en-US" sz="2000" smtClean="0">
              <a:latin typeface="Trebuchet MS" charset="0"/>
            </a:endParaRPr>
          </a:p>
          <a:p>
            <a:r>
              <a:rPr lang="ru-RU" sz="2000" smtClean="0">
                <a:latin typeface="Trebuchet MS" charset="0"/>
              </a:rPr>
              <a:t>Неочевидный синтаксис запросов</a:t>
            </a:r>
            <a:r>
              <a:rPr lang="en-US" sz="2000" smtClean="0">
                <a:latin typeface="Trebuchet MS" charset="0"/>
              </a:rPr>
              <a:t> (</a:t>
            </a:r>
            <a:r>
              <a:rPr lang="ru-RU" sz="2000" smtClean="0">
                <a:latin typeface="Trebuchet MS" charset="0"/>
              </a:rPr>
              <a:t>-</a:t>
            </a:r>
            <a:r>
              <a:rPr lang="en-US" sz="2000" smtClean="0">
                <a:latin typeface="Trebuchet MS" charset="0"/>
              </a:rPr>
              <a:t>&gt;&gt;, -&gt;, @&gt;, ?&amp;, ?|)</a:t>
            </a:r>
            <a:r>
              <a:rPr lang="ru-RU" sz="2000" smtClean="0">
                <a:latin typeface="Trebuchet MS" charset="0"/>
              </a:rPr>
              <a:t>.</a:t>
            </a:r>
          </a:p>
          <a:p>
            <a:endParaRPr lang="ru-RU" sz="2000" smtClean="0"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819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96752"/>
            <a:ext cx="8229600" cy="1079500"/>
          </a:xfrm>
        </p:spPr>
        <p:txBody>
          <a:bodyPr/>
          <a:lstStyle/>
          <a:p>
            <a:r>
              <a:rPr lang="en-US" sz="2800" b="1" smtClean="0">
                <a:latin typeface="Trebuchet MS" charset="0"/>
              </a:rPr>
              <a:t>JSONB</a:t>
            </a:r>
            <a:r>
              <a:rPr lang="ru-RU" sz="2800" b="1" smtClean="0">
                <a:latin typeface="Trebuchet MS" charset="0"/>
              </a:rPr>
              <a:t> на стероидах</a:t>
            </a:r>
            <a:endParaRPr lang="ru-RU" sz="2800" b="1">
              <a:latin typeface="Trebuchet MS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4864"/>
            <a:ext cx="8229600" cy="4176464"/>
          </a:xfrm>
        </p:spPr>
        <p:txBody>
          <a:bodyPr/>
          <a:lstStyle/>
          <a:p>
            <a:pPr marL="0" indent="0">
              <a:buNone/>
            </a:pPr>
            <a:r>
              <a:rPr lang="en-US" sz="2000" smtClean="0">
                <a:latin typeface="Trebuchet MS" charset="0"/>
              </a:rPr>
              <a:t>JSQUERY extension: </a:t>
            </a:r>
            <a:r>
              <a:rPr lang="ru-RU" sz="2000" smtClean="0">
                <a:latin typeface="Trebuchet MS" charset="0"/>
              </a:rPr>
              <a:t>новые возможности по поиску данных в </a:t>
            </a:r>
            <a:r>
              <a:rPr lang="en-US" sz="2000" smtClean="0">
                <a:latin typeface="Trebuchet MS" charset="0"/>
              </a:rPr>
              <a:t>jsonb</a:t>
            </a:r>
            <a:r>
              <a:rPr lang="ru-RU" sz="2000">
                <a:latin typeface="Trebuchet MS" charset="0"/>
              </a:rPr>
              <a:t>:</a:t>
            </a:r>
            <a:endParaRPr lang="en-US" sz="2000" smtClean="0">
              <a:latin typeface="Trebuchet MS" charset="0"/>
            </a:endParaRPr>
          </a:p>
          <a:p>
            <a:pPr marL="0" indent="0">
              <a:buNone/>
            </a:pPr>
            <a:endParaRPr lang="ru-RU" sz="2000" smtClean="0">
              <a:latin typeface="Trebuchet MS" charset="0"/>
            </a:endParaRPr>
          </a:p>
          <a:p>
            <a:r>
              <a:rPr lang="ru-RU" sz="2000" smtClean="0">
                <a:latin typeface="Trebuchet MS" charset="0"/>
              </a:rPr>
              <a:t>Поиск элемента в массиве</a:t>
            </a:r>
          </a:p>
          <a:p>
            <a:r>
              <a:rPr lang="ru-RU" sz="2000" smtClean="0">
                <a:latin typeface="Trebuchet MS" charset="0"/>
              </a:rPr>
              <a:t>Поиск массивов с определенным размером</a:t>
            </a:r>
          </a:p>
          <a:p>
            <a:r>
              <a:rPr lang="ru-RU" sz="2000" smtClean="0">
                <a:latin typeface="Trebuchet MS" charset="0"/>
              </a:rPr>
              <a:t>Поиск во вложенных элементах через </a:t>
            </a:r>
            <a:r>
              <a:rPr lang="en-US" sz="2000" smtClean="0">
                <a:latin typeface="Trebuchet MS" charset="0"/>
              </a:rPr>
              <a:t>wildcards</a:t>
            </a:r>
            <a:endParaRPr lang="ru-RU" sz="2000" smtClean="0">
              <a:latin typeface="Trebuchet MS" charset="0"/>
            </a:endParaRPr>
          </a:p>
          <a:p>
            <a:r>
              <a:rPr lang="ru-RU" sz="2000" smtClean="0">
                <a:latin typeface="Trebuchet MS" charset="0"/>
              </a:rPr>
              <a:t>Добавляет возможность использовать </a:t>
            </a:r>
            <a:r>
              <a:rPr lang="en-US" sz="2000" smtClean="0">
                <a:latin typeface="Trebuchet MS" charset="0"/>
              </a:rPr>
              <a:t>CHECK CONSTRAINT!</a:t>
            </a:r>
          </a:p>
          <a:p>
            <a:endParaRPr lang="en-US" sz="2000">
              <a:latin typeface="Trebuchet MS" charset="0"/>
            </a:endParaRPr>
          </a:p>
          <a:p>
            <a:pPr marL="0" indent="0">
              <a:buNone/>
            </a:pPr>
            <a:r>
              <a:rPr lang="ru-RU" sz="2000" smtClean="0">
                <a:latin typeface="Trebuchet MS" charset="0"/>
              </a:rPr>
              <a:t>И многое другое: </a:t>
            </a:r>
            <a:r>
              <a:rPr lang="en-US" sz="2000">
                <a:latin typeface="Trebuchet MS" charset="0"/>
                <a:hlinkClick r:id="rId3"/>
              </a:rPr>
              <a:t>https://github.com/postgrespro</a:t>
            </a:r>
            <a:r>
              <a:rPr lang="en-US" sz="2000">
                <a:latin typeface="Trebuchet MS" charset="0"/>
                <a:hlinkClick r:id="rId3"/>
              </a:rPr>
              <a:t>/</a:t>
            </a:r>
            <a:r>
              <a:rPr lang="en-US" sz="2000" smtClean="0">
                <a:latin typeface="Trebuchet MS" charset="0"/>
                <a:hlinkClick r:id="rId3"/>
              </a:rPr>
              <a:t>jsquery</a:t>
            </a:r>
            <a:endParaRPr lang="ru-RU" sz="2000" smtClean="0">
              <a:latin typeface="Trebuchet MS" charset="0"/>
            </a:endParaRPr>
          </a:p>
          <a:p>
            <a:pPr marL="0" indent="0">
              <a:buNone/>
            </a:pPr>
            <a:endParaRPr lang="ru-RU" sz="2000" smtClean="0">
              <a:latin typeface="Trebuchet MS" charset="0"/>
            </a:endParaRPr>
          </a:p>
          <a:p>
            <a:pPr marL="0" indent="0">
              <a:buNone/>
            </a:pPr>
            <a:r>
              <a:rPr lang="ru-RU" sz="2000" b="1" smtClean="0">
                <a:latin typeface="Trebuchet MS" charset="0"/>
              </a:rPr>
              <a:t>Но, не все так просто: приходится создавать дополнительное поле с типом данных </a:t>
            </a:r>
            <a:r>
              <a:rPr lang="en-US" sz="2000" b="1" smtClean="0">
                <a:latin typeface="Trebuchet MS" charset="0"/>
              </a:rPr>
              <a:t>jsquery.</a:t>
            </a:r>
            <a:endParaRPr lang="ru-RU" sz="2000" b="1"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527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96752"/>
            <a:ext cx="8229600" cy="1079500"/>
          </a:xfrm>
        </p:spPr>
        <p:txBody>
          <a:bodyPr/>
          <a:lstStyle/>
          <a:p>
            <a:r>
              <a:rPr lang="en-US" sz="2800" b="1" smtClean="0">
                <a:latin typeface="Trebuchet MS" charset="0"/>
              </a:rPr>
              <a:t>JSONB</a:t>
            </a:r>
            <a:r>
              <a:rPr lang="ru-RU" sz="2800" b="1" smtClean="0">
                <a:latin typeface="Trebuchet MS" charset="0"/>
              </a:rPr>
              <a:t> в </a:t>
            </a:r>
            <a:r>
              <a:rPr lang="en-US" sz="2800" b="1" smtClean="0">
                <a:latin typeface="Trebuchet MS" charset="0"/>
              </a:rPr>
              <a:t>Django-ORM</a:t>
            </a:r>
            <a:endParaRPr lang="ru-RU" sz="2800" b="1">
              <a:latin typeface="Trebuchet MS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4864"/>
            <a:ext cx="8229600" cy="4176464"/>
          </a:xfrm>
        </p:spPr>
        <p:txBody>
          <a:bodyPr/>
          <a:lstStyle/>
          <a:p>
            <a:pPr marL="0" indent="0">
              <a:buNone/>
            </a:pPr>
            <a:r>
              <a:rPr lang="ru-RU" sz="2000" smtClean="0">
                <a:latin typeface="Trebuchet MS" charset="0"/>
              </a:rPr>
              <a:t>В версии 1.9 доступно </a:t>
            </a:r>
            <a:r>
              <a:rPr lang="en-US" sz="2000" smtClean="0">
                <a:latin typeface="Trebuchet MS" charset="0"/>
              </a:rPr>
              <a:t>JSONField</a:t>
            </a:r>
            <a:r>
              <a:rPr lang="ru-RU" sz="2000" smtClean="0">
                <a:latin typeface="Trebuchet MS" charset="0"/>
              </a:rPr>
              <a:t>, поддеживает основные операции:</a:t>
            </a:r>
          </a:p>
          <a:p>
            <a:pPr marL="0" indent="0">
              <a:buNone/>
            </a:pPr>
            <a:endParaRPr lang="en-US" sz="2000" smtClean="0">
              <a:latin typeface="Trebuchet MS" charset="0"/>
            </a:endParaRPr>
          </a:p>
          <a:p>
            <a:r>
              <a:rPr lang="en-US" sz="2000" smtClean="0">
                <a:latin typeface="Trebuchet MS" charset="0"/>
              </a:rPr>
              <a:t>contains</a:t>
            </a:r>
          </a:p>
          <a:p>
            <a:r>
              <a:rPr lang="en-US" sz="2000">
                <a:latin typeface="Trebuchet MS" charset="0"/>
              </a:rPr>
              <a:t>c</a:t>
            </a:r>
            <a:r>
              <a:rPr lang="en-US" sz="2000" smtClean="0">
                <a:latin typeface="Trebuchet MS" charset="0"/>
              </a:rPr>
              <a:t>ontained_by</a:t>
            </a:r>
          </a:p>
          <a:p>
            <a:r>
              <a:rPr lang="en-US" sz="2000" smtClean="0">
                <a:latin typeface="Trebuchet MS" charset="0"/>
              </a:rPr>
              <a:t>has_key</a:t>
            </a:r>
          </a:p>
          <a:p>
            <a:r>
              <a:rPr lang="en-US" sz="2000" smtClean="0">
                <a:latin typeface="Trebuchet MS" charset="0"/>
              </a:rPr>
              <a:t>has_any_keys</a:t>
            </a:r>
          </a:p>
          <a:p>
            <a:r>
              <a:rPr lang="en-US" sz="2000" smtClean="0">
                <a:latin typeface="Trebuchet MS" charset="0"/>
              </a:rPr>
              <a:t>has_keys</a:t>
            </a:r>
            <a:endParaRPr lang="ru-RU" sz="2000" smtClean="0">
              <a:latin typeface="Trebuchet MS" charset="0"/>
            </a:endParaRPr>
          </a:p>
          <a:p>
            <a:r>
              <a:rPr lang="en-US" sz="2000" smtClean="0">
                <a:latin typeface="Trebuchet MS" charset="0"/>
              </a:rPr>
              <a:t>values</a:t>
            </a:r>
            <a:endParaRPr lang="ru-RU" sz="2000" smtClean="0">
              <a:latin typeface="Trebuchet MS" charset="0"/>
            </a:endParaRPr>
          </a:p>
          <a:p>
            <a:pPr marL="0" indent="0">
              <a:buNone/>
            </a:pPr>
            <a:endParaRPr lang="ru-RU" sz="2000">
              <a:latin typeface="Trebuchet MS" charset="0"/>
            </a:endParaRPr>
          </a:p>
          <a:p>
            <a:pPr marL="0" indent="0">
              <a:buNone/>
            </a:pPr>
            <a:r>
              <a:rPr lang="ru-RU" sz="2000" smtClean="0">
                <a:latin typeface="Trebuchet MS" charset="0"/>
              </a:rPr>
              <a:t>Запросы </a:t>
            </a:r>
            <a:r>
              <a:rPr lang="en-US" sz="2000" smtClean="0">
                <a:latin typeface="Trebuchet MS" charset="0"/>
              </a:rPr>
              <a:t>jsquery </a:t>
            </a:r>
            <a:r>
              <a:rPr lang="ru-RU" sz="2000" smtClean="0">
                <a:latin typeface="Trebuchet MS" charset="0"/>
              </a:rPr>
              <a:t>не поддерживаются.</a:t>
            </a:r>
            <a:endParaRPr lang="en-US" sz="2000" smtClean="0">
              <a:latin typeface="Trebuchet MS" charset="0"/>
            </a:endParaRPr>
          </a:p>
          <a:p>
            <a:pPr marL="0" indent="0">
              <a:buNone/>
            </a:pPr>
            <a:endParaRPr lang="ru-RU" sz="2000" smtClean="0"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719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96752"/>
            <a:ext cx="8229600" cy="1079500"/>
          </a:xfrm>
        </p:spPr>
        <p:txBody>
          <a:bodyPr/>
          <a:lstStyle/>
          <a:p>
            <a:r>
              <a:rPr lang="ru-RU" sz="2800" b="1">
                <a:latin typeface="Trebuchet MS" charset="0"/>
              </a:rPr>
              <a:t>Д</a:t>
            </a:r>
            <a:r>
              <a:rPr lang="ru-RU" sz="2800" b="1" smtClean="0">
                <a:latin typeface="Trebuchet MS" charset="0"/>
              </a:rPr>
              <a:t>ружить или нет? Вот в чем вопрос.</a:t>
            </a:r>
            <a:endParaRPr lang="ru-RU" sz="2800" b="1">
              <a:latin typeface="Trebuchet MS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4864"/>
            <a:ext cx="8229600" cy="4176464"/>
          </a:xfrm>
        </p:spPr>
        <p:txBody>
          <a:bodyPr/>
          <a:lstStyle/>
          <a:p>
            <a:pPr marL="0" indent="0">
              <a:buNone/>
            </a:pPr>
            <a:endParaRPr lang="ru-RU" sz="2000" smtClean="0">
              <a:latin typeface="Trebuchet MS" charset="0"/>
            </a:endParaRPr>
          </a:p>
          <a:p>
            <a:r>
              <a:rPr lang="en-US" sz="2000" smtClean="0">
                <a:latin typeface="Trebuchet MS" charset="0"/>
              </a:rPr>
              <a:t>ORM </a:t>
            </a:r>
            <a:r>
              <a:rPr lang="ru-RU" sz="2000" smtClean="0">
                <a:latin typeface="Trebuchet MS" charset="0"/>
              </a:rPr>
              <a:t>не поощряет использование сложного </a:t>
            </a:r>
            <a:r>
              <a:rPr lang="en-US" sz="2000" smtClean="0">
                <a:latin typeface="Trebuchet MS" charset="0"/>
              </a:rPr>
              <a:t>SQL</a:t>
            </a:r>
            <a:r>
              <a:rPr lang="ru-RU" sz="2000" smtClean="0">
                <a:latin typeface="Trebuchet MS" charset="0"/>
              </a:rPr>
              <a:t>.</a:t>
            </a:r>
            <a:endParaRPr lang="en-US" sz="2000" smtClean="0">
              <a:latin typeface="Trebuchet MS" charset="0"/>
            </a:endParaRPr>
          </a:p>
          <a:p>
            <a:r>
              <a:rPr lang="ru-RU" sz="2000" smtClean="0">
                <a:latin typeface="Trebuchet MS" charset="0"/>
              </a:rPr>
              <a:t>Ограниченная работа с схемой данных.</a:t>
            </a:r>
          </a:p>
          <a:p>
            <a:r>
              <a:rPr lang="ru-RU" sz="2000" smtClean="0">
                <a:latin typeface="Trebuchet MS" charset="0"/>
              </a:rPr>
              <a:t>Встроенные инструменты используют известные, но не самые быстрые подходы к обработке данных.</a:t>
            </a:r>
          </a:p>
          <a:p>
            <a:r>
              <a:rPr lang="ru-RU" sz="2000" smtClean="0">
                <a:latin typeface="Trebuchet MS" charset="0"/>
              </a:rPr>
              <a:t>Используемые вами приложения тоже не особо заморачиваются с оптимизацией.</a:t>
            </a:r>
            <a:endParaRPr lang="ru-RU" sz="2000">
              <a:latin typeface="Trebuchet MS" charset="0"/>
            </a:endParaRPr>
          </a:p>
          <a:p>
            <a:endParaRPr lang="ru-RU" sz="2000" smtClean="0">
              <a:latin typeface="Trebuchet MS" charset="0"/>
            </a:endParaRPr>
          </a:p>
          <a:p>
            <a:pPr marL="0" indent="0">
              <a:buNone/>
            </a:pPr>
            <a:r>
              <a:rPr lang="ru-RU" sz="2000" b="1" smtClean="0">
                <a:latin typeface="Trebuchet MS" charset="0"/>
              </a:rPr>
              <a:t>Мой вердикт:</a:t>
            </a:r>
            <a:r>
              <a:rPr lang="ru-RU" sz="2000" smtClean="0">
                <a:latin typeface="Trebuchet MS" charset="0"/>
              </a:rPr>
              <a:t> только приятельские отношения. Быстрая разработка и простота – это прекрасно, но на больших данных (более 100 000 записей а таблицах) вы уже почувствуете дискомфорт.</a:t>
            </a:r>
            <a:endParaRPr lang="ru-RU" sz="2000"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424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41438"/>
            <a:ext cx="8229600" cy="1079500"/>
          </a:xfrm>
        </p:spPr>
        <p:txBody>
          <a:bodyPr/>
          <a:lstStyle/>
          <a:p>
            <a:r>
              <a:rPr lang="en-US" sz="2800" b="1" smtClean="0">
                <a:latin typeface="Trebuchet MS" charset="0"/>
              </a:rPr>
              <a:t>Contraints (</a:t>
            </a:r>
            <a:r>
              <a:rPr lang="ru-RU" sz="2800" b="1" smtClean="0">
                <a:latin typeface="Trebuchet MS" charset="0"/>
              </a:rPr>
              <a:t>ограничения) </a:t>
            </a:r>
            <a:r>
              <a:rPr lang="ru-RU" sz="2800" b="1" smtClean="0">
                <a:latin typeface="Trebuchet MS" charset="0"/>
              </a:rPr>
              <a:t>в </a:t>
            </a:r>
            <a:r>
              <a:rPr lang="en-US" sz="2800" b="1" smtClean="0">
                <a:latin typeface="Trebuchet MS" charset="0"/>
              </a:rPr>
              <a:t>Django ORM</a:t>
            </a:r>
            <a:endParaRPr lang="ru-RU" sz="2800" b="1" dirty="0">
              <a:latin typeface="Trebuchet MS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23528" y="2420888"/>
            <a:ext cx="8568952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ru-RU" sz="2000" smtClean="0">
                <a:latin typeface="Trebuchet MS"/>
                <a:cs typeface="Trebuchet MS"/>
              </a:rPr>
              <a:t>Не</a:t>
            </a:r>
            <a:r>
              <a:rPr lang="en-US" sz="2000" smtClean="0">
                <a:latin typeface="Trebuchet MS"/>
                <a:cs typeface="Trebuchet MS"/>
              </a:rPr>
              <a:t> </a:t>
            </a:r>
            <a:r>
              <a:rPr lang="ru-RU" sz="2000" smtClean="0">
                <a:latin typeface="Trebuchet MS"/>
                <a:cs typeface="Trebuchet MS"/>
              </a:rPr>
              <a:t>поддерживается </a:t>
            </a:r>
            <a:r>
              <a:rPr lang="en-US" sz="2000" b="1" smtClean="0">
                <a:latin typeface="Trebuchet MS"/>
                <a:cs typeface="Trebuchet MS"/>
              </a:rPr>
              <a:t>CHECK</a:t>
            </a:r>
            <a:r>
              <a:rPr lang="en-US" sz="2000" smtClean="0">
                <a:latin typeface="Trebuchet MS"/>
                <a:cs typeface="Trebuchet MS"/>
              </a:rPr>
              <a:t>:</a:t>
            </a:r>
            <a:r>
              <a:rPr lang="ru-RU" sz="2000" smtClean="0">
                <a:latin typeface="Trebuchet MS"/>
                <a:cs typeface="Trebuchet MS"/>
              </a:rPr>
              <a:t> </a:t>
            </a:r>
            <a:r>
              <a:rPr lang="en-US" sz="2000" smtClean="0">
                <a:latin typeface="Trebuchet MS"/>
                <a:cs typeface="Trebuchet MS"/>
              </a:rPr>
              <a:t>CHECK (price &gt;= minimum_price)</a:t>
            </a:r>
          </a:p>
          <a:p>
            <a:r>
              <a:rPr lang="ru-RU" sz="2000">
                <a:latin typeface="Trebuchet MS"/>
                <a:cs typeface="Trebuchet MS"/>
              </a:rPr>
              <a:t>Не</a:t>
            </a:r>
            <a:r>
              <a:rPr lang="en-US" sz="2000">
                <a:latin typeface="Trebuchet MS"/>
                <a:cs typeface="Trebuchet MS"/>
              </a:rPr>
              <a:t> </a:t>
            </a:r>
            <a:r>
              <a:rPr lang="ru-RU" sz="2000" smtClean="0">
                <a:latin typeface="Trebuchet MS"/>
                <a:cs typeface="Trebuchet MS"/>
              </a:rPr>
              <a:t>поддерживается</a:t>
            </a:r>
            <a:r>
              <a:rPr lang="en-US" sz="2000" smtClean="0">
                <a:latin typeface="Trebuchet MS"/>
                <a:cs typeface="Trebuchet MS"/>
              </a:rPr>
              <a:t> </a:t>
            </a:r>
            <a:r>
              <a:rPr lang="en-US" sz="2000" b="1" smtClean="0">
                <a:latin typeface="Trebuchet MS"/>
                <a:cs typeface="Trebuchet MS"/>
              </a:rPr>
              <a:t>FOREIGN KEY ON DELETE (UPDATE) </a:t>
            </a:r>
            <a:r>
              <a:rPr lang="en-US" sz="2000" smtClean="0">
                <a:latin typeface="Trebuchet MS"/>
                <a:cs typeface="Trebuchet MS"/>
              </a:rPr>
              <a:t>– Django </a:t>
            </a:r>
            <a:r>
              <a:rPr lang="ru-RU" sz="2000" smtClean="0">
                <a:latin typeface="Trebuchet MS"/>
                <a:cs typeface="Trebuchet MS"/>
              </a:rPr>
              <a:t>обрабатывает подобные ограничения на уровне питоновского кода, что может привести к огромному количеству </a:t>
            </a:r>
            <a:r>
              <a:rPr lang="en-US" sz="2000" b="1" smtClean="0">
                <a:latin typeface="Trebuchet MS"/>
                <a:cs typeface="Trebuchet MS"/>
              </a:rPr>
              <a:t>DELETE </a:t>
            </a:r>
            <a:r>
              <a:rPr lang="ru-RU" sz="2000" smtClean="0">
                <a:latin typeface="Trebuchet MS"/>
                <a:cs typeface="Trebuchet MS"/>
              </a:rPr>
              <a:t>запросов при каскадном удалении.</a:t>
            </a:r>
            <a:br>
              <a:rPr lang="ru-RU" sz="2000" smtClean="0">
                <a:latin typeface="Trebuchet MS"/>
                <a:cs typeface="Trebuchet MS"/>
              </a:rPr>
            </a:br>
            <a:endParaRPr lang="ru-RU" sz="2000" smtClean="0">
              <a:latin typeface="Trebuchet MS"/>
              <a:cs typeface="Trebuchet MS"/>
            </a:endParaRPr>
          </a:p>
          <a:p>
            <a:pPr marL="0" indent="0" algn="just">
              <a:buNone/>
            </a:pPr>
            <a:r>
              <a:rPr lang="ru-RU" sz="2000" b="1" smtClean="0">
                <a:latin typeface="Trebuchet MS"/>
                <a:cs typeface="Trebuchet MS"/>
              </a:rPr>
              <a:t>Что делать: </a:t>
            </a:r>
          </a:p>
          <a:p>
            <a:r>
              <a:rPr lang="ru-RU" sz="2000">
                <a:latin typeface="Trebuchet MS"/>
                <a:cs typeface="Trebuchet MS"/>
              </a:rPr>
              <a:t>У</a:t>
            </a:r>
            <a:r>
              <a:rPr lang="ru-RU" sz="2000" smtClean="0">
                <a:latin typeface="Trebuchet MS"/>
                <a:cs typeface="Trebuchet MS"/>
              </a:rPr>
              <a:t>казывать неподдерживаемые ограничения в миграциях</a:t>
            </a:r>
          </a:p>
          <a:p>
            <a:r>
              <a:rPr lang="ru-RU" sz="2000" smtClean="0">
                <a:latin typeface="Trebuchet MS"/>
                <a:cs typeface="Trebuchet MS"/>
              </a:rPr>
              <a:t>Обязательно проставлять </a:t>
            </a:r>
            <a:r>
              <a:rPr lang="en-US" sz="2000" b="1" smtClean="0">
                <a:latin typeface="Trebuchet MS"/>
                <a:cs typeface="Trebuchet MS"/>
              </a:rPr>
              <a:t>on_delete</a:t>
            </a:r>
            <a:r>
              <a:rPr lang="en-US" sz="2000" smtClean="0">
                <a:latin typeface="Trebuchet MS"/>
                <a:cs typeface="Trebuchet MS"/>
              </a:rPr>
              <a:t> </a:t>
            </a:r>
            <a:r>
              <a:rPr lang="ru-RU" sz="2000" smtClean="0">
                <a:latin typeface="Trebuchet MS"/>
                <a:cs typeface="Trebuchet MS"/>
              </a:rPr>
              <a:t>параметр в конструкторах полей.</a:t>
            </a:r>
            <a:endParaRPr lang="en-US" sz="2000" b="1" smtClean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549486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852936"/>
            <a:ext cx="8229600" cy="2304256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b="1" smtClean="0">
                <a:latin typeface="Trebuchet MS" charset="0"/>
              </a:rPr>
              <a:t>Спасибо! Вопросы?</a:t>
            </a:r>
            <a:endParaRPr lang="ru-RU" sz="4800" b="1"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47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41438"/>
            <a:ext cx="8229600" cy="1079500"/>
          </a:xfrm>
        </p:spPr>
        <p:txBody>
          <a:bodyPr/>
          <a:lstStyle/>
          <a:p>
            <a:r>
              <a:rPr lang="en-US" sz="2800" b="1" smtClean="0">
                <a:latin typeface="Trebuchet MS" charset="0"/>
              </a:rPr>
              <a:t>Indexes (</a:t>
            </a:r>
            <a:r>
              <a:rPr lang="ru-RU" sz="2800" b="1" smtClean="0">
                <a:latin typeface="Trebuchet MS" charset="0"/>
              </a:rPr>
              <a:t>индексы) </a:t>
            </a:r>
            <a:r>
              <a:rPr lang="ru-RU" sz="2800" b="1" smtClean="0">
                <a:latin typeface="Trebuchet MS" charset="0"/>
              </a:rPr>
              <a:t>в </a:t>
            </a:r>
            <a:r>
              <a:rPr lang="en-US" sz="2800" b="1" smtClean="0">
                <a:latin typeface="Trebuchet MS" charset="0"/>
              </a:rPr>
              <a:t>Django ORM</a:t>
            </a:r>
            <a:endParaRPr lang="ru-RU" sz="2800" b="1" dirty="0">
              <a:latin typeface="Trebuchet MS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23528" y="2276872"/>
            <a:ext cx="8568952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ru-RU" sz="2000" smtClean="0">
                <a:latin typeface="Trebuchet MS"/>
                <a:cs typeface="Trebuchet MS"/>
              </a:rPr>
              <a:t>Умеет создавать только индекс по умолчанию (</a:t>
            </a:r>
            <a:r>
              <a:rPr lang="en-US" sz="2000" b="1" smtClean="0">
                <a:latin typeface="Trebuchet MS"/>
                <a:cs typeface="Trebuchet MS"/>
              </a:rPr>
              <a:t>btree</a:t>
            </a:r>
            <a:r>
              <a:rPr lang="en-US" sz="2000" smtClean="0">
                <a:latin typeface="Trebuchet MS"/>
                <a:cs typeface="Trebuchet MS"/>
              </a:rPr>
              <a:t>)</a:t>
            </a:r>
            <a:r>
              <a:rPr lang="ru-RU" sz="2000">
                <a:latin typeface="Trebuchet MS"/>
                <a:cs typeface="Trebuchet MS"/>
              </a:rPr>
              <a:t>.</a:t>
            </a:r>
            <a:endParaRPr lang="en-US" sz="2000" smtClean="0">
              <a:latin typeface="Trebuchet MS"/>
              <a:cs typeface="Trebuchet MS"/>
            </a:endParaRPr>
          </a:p>
          <a:p>
            <a:r>
              <a:rPr lang="ru-RU" sz="2000" smtClean="0">
                <a:latin typeface="Trebuchet MS"/>
                <a:cs typeface="Trebuchet MS"/>
              </a:rPr>
              <a:t>Не поддерживается конкурентное (</a:t>
            </a:r>
            <a:r>
              <a:rPr lang="en-US" sz="2000" b="1" smtClean="0">
                <a:latin typeface="Trebuchet MS"/>
                <a:cs typeface="Trebuchet MS"/>
              </a:rPr>
              <a:t>CONCURRENTLY</a:t>
            </a:r>
            <a:r>
              <a:rPr lang="ru-RU" sz="2000" smtClean="0">
                <a:latin typeface="Trebuchet MS"/>
                <a:cs typeface="Trebuchet MS"/>
              </a:rPr>
              <a:t>) создание и удаление индексов.</a:t>
            </a:r>
          </a:p>
          <a:p>
            <a:r>
              <a:rPr lang="ru-RU" sz="2000" smtClean="0">
                <a:latin typeface="Trebuchet MS"/>
                <a:cs typeface="Trebuchet MS"/>
              </a:rPr>
              <a:t>Не поддерживаются частичные (</a:t>
            </a:r>
            <a:r>
              <a:rPr lang="en-US" sz="2000" b="1" smtClean="0">
                <a:latin typeface="Trebuchet MS"/>
                <a:cs typeface="Trebuchet MS"/>
              </a:rPr>
              <a:t>PARTIAL</a:t>
            </a:r>
            <a:r>
              <a:rPr lang="ru-RU" sz="2000" smtClean="0">
                <a:latin typeface="Trebuchet MS"/>
                <a:cs typeface="Trebuchet MS"/>
              </a:rPr>
              <a:t>) индексы</a:t>
            </a:r>
            <a:r>
              <a:rPr lang="en-US" sz="2000" smtClean="0">
                <a:latin typeface="Trebuchet MS"/>
                <a:cs typeface="Trebuchet MS"/>
              </a:rPr>
              <a:t>:</a:t>
            </a:r>
            <a:br>
              <a:rPr lang="en-US" sz="2000" smtClean="0">
                <a:latin typeface="Trebuchet MS"/>
                <a:cs typeface="Trebuchet MS"/>
              </a:rPr>
            </a:br>
            <a:r>
              <a:rPr lang="en-US" sz="2000" smtClean="0">
                <a:latin typeface="Trebuchet MS"/>
                <a:cs typeface="Trebuchet MS"/>
              </a:rPr>
              <a:t>CREATE INDEX idx_name ON table (pubdate) WHERE project_id = 1;</a:t>
            </a:r>
            <a:endParaRPr lang="ru-RU" sz="2000" smtClean="0">
              <a:latin typeface="Trebuchet MS"/>
              <a:cs typeface="Trebuchet MS"/>
            </a:endParaRPr>
          </a:p>
          <a:p>
            <a:endParaRPr lang="ru-RU" sz="2000" smtClean="0">
              <a:latin typeface="Trebuchet MS"/>
              <a:cs typeface="Trebuchet MS"/>
            </a:endParaRPr>
          </a:p>
          <a:p>
            <a:pPr marL="0" indent="0">
              <a:buNone/>
            </a:pPr>
            <a:r>
              <a:rPr lang="ru-RU" sz="2000" b="1" smtClean="0">
                <a:latin typeface="Trebuchet MS"/>
                <a:cs typeface="Trebuchet MS"/>
              </a:rPr>
              <a:t>Что делать:</a:t>
            </a:r>
          </a:p>
          <a:p>
            <a:r>
              <a:rPr lang="ru-RU" sz="2000" smtClean="0">
                <a:latin typeface="Trebuchet MS"/>
                <a:cs typeface="Trebuchet MS"/>
              </a:rPr>
              <a:t>Создавать нужные индексы в миграциях, кроме конкурентных.</a:t>
            </a:r>
          </a:p>
          <a:p>
            <a:r>
              <a:rPr lang="ru-RU" sz="2000" smtClean="0">
                <a:latin typeface="Trebuchet MS"/>
                <a:cs typeface="Trebuchet MS"/>
              </a:rPr>
              <a:t>Ждать </a:t>
            </a:r>
            <a:r>
              <a:rPr lang="en-US" sz="2000" smtClean="0">
                <a:latin typeface="Trebuchet MS"/>
                <a:cs typeface="Trebuchet MS"/>
              </a:rPr>
              <a:t>Django 1.10</a:t>
            </a:r>
            <a:r>
              <a:rPr lang="ru-RU" sz="2000" smtClean="0">
                <a:latin typeface="Trebuchet MS"/>
                <a:cs typeface="Trebuchet MS"/>
              </a:rPr>
              <a:t>, где можно будет вручную управлять транзакциями в миграции (</a:t>
            </a:r>
            <a:r>
              <a:rPr lang="en-US" sz="2000" smtClean="0">
                <a:latin typeface="Trebuchet MS"/>
                <a:cs typeface="Trebuchet MS"/>
              </a:rPr>
              <a:t>Migration.atomic</a:t>
            </a:r>
            <a:r>
              <a:rPr lang="ru-RU" sz="2000" smtClean="0">
                <a:latin typeface="Trebuchet MS"/>
                <a:cs typeface="Trebuchet MS"/>
              </a:rPr>
              <a:t>) и использовать</a:t>
            </a:r>
            <a:r>
              <a:rPr lang="en-US" sz="2000" smtClean="0">
                <a:latin typeface="Trebuchet MS"/>
                <a:cs typeface="Trebuchet MS"/>
              </a:rPr>
              <a:t> CREATE INDEX CONCURRENTLY</a:t>
            </a:r>
            <a:r>
              <a:rPr lang="ru-RU" sz="2000" smtClean="0">
                <a:latin typeface="Trebuchet MS"/>
                <a:cs typeface="Trebuchet MS"/>
              </a:rPr>
              <a:t>.</a:t>
            </a:r>
            <a:endParaRPr lang="en-US" sz="2000" smtClean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648743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052736"/>
            <a:ext cx="8229600" cy="1079500"/>
          </a:xfrm>
        </p:spPr>
        <p:txBody>
          <a:bodyPr/>
          <a:lstStyle/>
          <a:p>
            <a:r>
              <a:rPr lang="ru-RU" sz="2800" b="1" smtClean="0">
                <a:latin typeface="Trebuchet MS" charset="0"/>
              </a:rPr>
              <a:t>Почему изменения схемы данных могут быть небезопасны?</a:t>
            </a:r>
            <a:endParaRPr lang="ru-RU" sz="2800" b="1" dirty="0">
              <a:latin typeface="Trebuchet MS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204864"/>
            <a:ext cx="8229600" cy="3672061"/>
          </a:xfrm>
        </p:spPr>
        <p:txBody>
          <a:bodyPr/>
          <a:lstStyle/>
          <a:p>
            <a:r>
              <a:rPr lang="ru-RU" sz="2000" smtClean="0">
                <a:latin typeface="Trebuchet MS" charset="0"/>
              </a:rPr>
              <a:t>Некоторые запросы </a:t>
            </a:r>
            <a:r>
              <a:rPr lang="en-US" sz="2000" smtClean="0">
                <a:latin typeface="Trebuchet MS" charset="0"/>
              </a:rPr>
              <a:t>ALTER TABLE </a:t>
            </a:r>
            <a:r>
              <a:rPr lang="ru-RU" sz="2000" smtClean="0">
                <a:latin typeface="Trebuchet MS" charset="0"/>
              </a:rPr>
              <a:t>берут </a:t>
            </a:r>
            <a:r>
              <a:rPr lang="en-US" sz="2000" smtClean="0">
                <a:latin typeface="Trebuchet MS" charset="0"/>
              </a:rPr>
              <a:t>ACCESS EXCLUSIVE LOCK</a:t>
            </a:r>
            <a:r>
              <a:rPr lang="ru-RU" sz="2000" smtClean="0">
                <a:latin typeface="Trebuchet MS" charset="0"/>
              </a:rPr>
              <a:t>, которая блокирует таблицу на чтение и запись.</a:t>
            </a:r>
          </a:p>
          <a:p>
            <a:r>
              <a:rPr lang="ru-RU" sz="2000">
                <a:latin typeface="Trebuchet MS" charset="0"/>
              </a:rPr>
              <a:t>Изменение схемы может быть заблокировано запросом в статусе </a:t>
            </a:r>
            <a:r>
              <a:rPr lang="en-US" sz="2000">
                <a:latin typeface="Trebuchet MS" charset="0"/>
              </a:rPr>
              <a:t>IDLE </a:t>
            </a:r>
            <a:r>
              <a:rPr lang="en-US" sz="2000">
                <a:latin typeface="Trebuchet MS" charset="0"/>
              </a:rPr>
              <a:t>IN </a:t>
            </a:r>
            <a:r>
              <a:rPr lang="en-US" sz="2000" smtClean="0">
                <a:latin typeface="Trebuchet MS" charset="0"/>
              </a:rPr>
              <a:t>TRANSACTION</a:t>
            </a:r>
            <a:r>
              <a:rPr lang="ru-RU" sz="2000" smtClean="0">
                <a:latin typeface="Trebuchet MS" charset="0"/>
              </a:rPr>
              <a:t> (</a:t>
            </a:r>
            <a:r>
              <a:rPr lang="en-US" sz="2000" smtClean="0">
                <a:latin typeface="Trebuchet MS" charset="0"/>
              </a:rPr>
              <a:t>ABORTED).</a:t>
            </a:r>
            <a:endParaRPr lang="en-US" sz="2000">
              <a:latin typeface="Trebuchet MS" charset="0"/>
            </a:endParaRPr>
          </a:p>
          <a:p>
            <a:r>
              <a:rPr lang="en-US" sz="2000">
                <a:latin typeface="Trebuchet MS" charset="0"/>
              </a:rPr>
              <a:t>VACUUM </a:t>
            </a:r>
            <a:r>
              <a:rPr lang="en-US" sz="2000" smtClean="0">
                <a:latin typeface="Trebuchet MS" charset="0"/>
              </a:rPr>
              <a:t>FULL </a:t>
            </a:r>
            <a:r>
              <a:rPr lang="ru-RU" sz="2000" smtClean="0">
                <a:latin typeface="Trebuchet MS" charset="0"/>
              </a:rPr>
              <a:t>полностью блокирует таблицу.</a:t>
            </a:r>
            <a:endParaRPr lang="en-US" sz="2000" smtClean="0">
              <a:latin typeface="Trebuchet MS" charset="0"/>
            </a:endParaRPr>
          </a:p>
          <a:p>
            <a:r>
              <a:rPr lang="en-US" sz="2000" smtClean="0">
                <a:latin typeface="Trebuchet MS" charset="0"/>
              </a:rPr>
              <a:t>CREATE</a:t>
            </a:r>
            <a:r>
              <a:rPr lang="ru-RU" sz="2000" smtClean="0">
                <a:latin typeface="Trebuchet MS" charset="0"/>
              </a:rPr>
              <a:t> (</a:t>
            </a:r>
            <a:r>
              <a:rPr lang="en-US" sz="2000" smtClean="0">
                <a:latin typeface="Trebuchet MS" charset="0"/>
              </a:rPr>
              <a:t>DROP</a:t>
            </a:r>
            <a:r>
              <a:rPr lang="ru-RU" sz="2000" smtClean="0">
                <a:latin typeface="Trebuchet MS" charset="0"/>
              </a:rPr>
              <a:t>)</a:t>
            </a:r>
            <a:r>
              <a:rPr lang="en-US" sz="2000" smtClean="0">
                <a:latin typeface="Trebuchet MS" charset="0"/>
              </a:rPr>
              <a:t> INDEX </a:t>
            </a:r>
            <a:r>
              <a:rPr lang="ru-RU" sz="2000" smtClean="0">
                <a:latin typeface="Trebuchet MS" charset="0"/>
              </a:rPr>
              <a:t>блокирует</a:t>
            </a:r>
            <a:r>
              <a:rPr lang="en-US" sz="2000" smtClean="0">
                <a:latin typeface="Trebuchet MS" charset="0"/>
              </a:rPr>
              <a:t> </a:t>
            </a:r>
            <a:r>
              <a:rPr lang="ru-RU" sz="2000" smtClean="0">
                <a:latin typeface="Trebuchet MS" charset="0"/>
              </a:rPr>
              <a:t>таблицу на запись.</a:t>
            </a:r>
            <a:endParaRPr lang="ru-RU" sz="1600" smtClean="0">
              <a:latin typeface="Trebuchet MS" charset="0"/>
            </a:endParaRPr>
          </a:p>
          <a:p>
            <a:endParaRPr lang="ru-RU" sz="2000">
              <a:latin typeface="Trebuchet MS" charset="0"/>
            </a:endParaRPr>
          </a:p>
          <a:p>
            <a:pPr marL="0" indent="0">
              <a:buNone/>
            </a:pPr>
            <a:r>
              <a:rPr lang="en-US" sz="2000">
                <a:latin typeface="Trebuchet MS" charset="0"/>
                <a:hlinkClick r:id="rId3"/>
              </a:rPr>
              <a:t>https://postgrespro.ru/doc/explicit-locking.html#LOCKING</a:t>
            </a:r>
            <a:r>
              <a:rPr lang="en-US" sz="2000">
                <a:latin typeface="Trebuchet MS" charset="0"/>
                <a:hlinkClick r:id="rId3"/>
              </a:rPr>
              <a:t>-</a:t>
            </a:r>
            <a:r>
              <a:rPr lang="en-US" sz="2000" smtClean="0">
                <a:latin typeface="Trebuchet MS" charset="0"/>
                <a:hlinkClick r:id="rId3"/>
              </a:rPr>
              <a:t>TABLES</a:t>
            </a:r>
            <a:endParaRPr lang="ru-RU" sz="2000" smtClean="0">
              <a:latin typeface="Trebuchet MS" charset="0"/>
            </a:endParaRPr>
          </a:p>
          <a:p>
            <a:pPr marL="0" indent="0">
              <a:buNone/>
            </a:pPr>
            <a:endParaRPr lang="ru-RU" sz="2000" smtClean="0"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665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052736"/>
            <a:ext cx="8229600" cy="1079500"/>
          </a:xfrm>
        </p:spPr>
        <p:txBody>
          <a:bodyPr/>
          <a:lstStyle/>
          <a:p>
            <a:r>
              <a:rPr lang="ru-RU" sz="2800" b="1" smtClean="0">
                <a:latin typeface="Trebuchet MS" charset="0"/>
              </a:rPr>
              <a:t>Памятка по небезопасным миграциям </a:t>
            </a:r>
            <a:endParaRPr lang="ru-RU" sz="2800" b="1" dirty="0">
              <a:latin typeface="Trebuchet MS" charset="0"/>
            </a:endParaRPr>
          </a:p>
        </p:txBody>
      </p:sp>
      <p:graphicFrame>
        <p:nvGraphicFramePr>
          <p:cNvPr id="3" name="Содержимое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4319289"/>
              </p:ext>
            </p:extLst>
          </p:nvPr>
        </p:nvGraphicFramePr>
        <p:xfrm>
          <a:off x="467544" y="2132856"/>
          <a:ext cx="8229600" cy="3992929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4104456"/>
                <a:gridCol w="4125144"/>
              </a:tblGrid>
              <a:tr h="533419">
                <a:tc>
                  <a:txBody>
                    <a:bodyPr/>
                    <a:lstStyle/>
                    <a:p>
                      <a:pPr algn="ctr"/>
                      <a:r>
                        <a:rPr lang="ru-RU" sz="2000" smtClean="0">
                          <a:latin typeface="Trebuchet MS"/>
                          <a:cs typeface="Trebuchet MS"/>
                        </a:rPr>
                        <a:t>Проблема</a:t>
                      </a:r>
                      <a:endParaRPr lang="ru-RU" sz="2000"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smtClean="0">
                          <a:latin typeface="Trebuchet MS"/>
                          <a:cs typeface="Trebuchet MS"/>
                        </a:rPr>
                        <a:t>Решение</a:t>
                      </a:r>
                      <a:endParaRPr lang="ru-RU" sz="2000"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83823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mtClean="0">
                          <a:latin typeface="Trebuchet MS"/>
                          <a:cs typeface="Trebuchet MS"/>
                        </a:rPr>
                        <a:t>CREATE</a:t>
                      </a:r>
                      <a:r>
                        <a:rPr lang="ru-RU" sz="2000" smtClean="0">
                          <a:latin typeface="Trebuchet MS"/>
                          <a:cs typeface="Trebuchet MS"/>
                        </a:rPr>
                        <a:t> (</a:t>
                      </a:r>
                      <a:r>
                        <a:rPr lang="en-US" sz="2000" smtClean="0">
                          <a:latin typeface="Trebuchet MS"/>
                          <a:cs typeface="Trebuchet MS"/>
                        </a:rPr>
                        <a:t>DROP)</a:t>
                      </a:r>
                      <a:r>
                        <a:rPr lang="en-US" sz="2000" baseline="0" smtClean="0">
                          <a:latin typeface="Trebuchet MS"/>
                          <a:cs typeface="Trebuchet MS"/>
                        </a:rPr>
                        <a:t> INDEX</a:t>
                      </a:r>
                      <a:endParaRPr lang="ru-RU" sz="2000" smtClean="0"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mtClean="0">
                          <a:latin typeface="Trebuchet MS"/>
                          <a:cs typeface="Trebuchet MS"/>
                        </a:rPr>
                        <a:t>CREATE (DROP) INDEX </a:t>
                      </a:r>
                      <a:r>
                        <a:rPr lang="en-US" sz="2000" b="1" smtClean="0">
                          <a:latin typeface="Trebuchet MS"/>
                          <a:cs typeface="Trebuchet MS"/>
                        </a:rPr>
                        <a:t>CONCURRENTLY</a:t>
                      </a:r>
                      <a:endParaRPr lang="ru-RU" sz="2000" b="1" smtClean="0"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667">
                <a:tc>
                  <a:txBody>
                    <a:bodyPr/>
                    <a:lstStyle/>
                    <a:p>
                      <a:pPr algn="l"/>
                      <a:r>
                        <a:rPr lang="ru-RU" sz="2000" smtClean="0">
                          <a:latin typeface="Trebuchet MS"/>
                          <a:cs typeface="Trebuchet MS"/>
                        </a:rPr>
                        <a:t>Изменени</a:t>
                      </a:r>
                      <a:r>
                        <a:rPr lang="ru-RU" sz="2000" baseline="0" smtClean="0">
                          <a:latin typeface="Trebuchet MS"/>
                          <a:cs typeface="Trebuchet MS"/>
                        </a:rPr>
                        <a:t>е типа данных в колонке</a:t>
                      </a:r>
                      <a:endParaRPr lang="ru-RU" sz="2000"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smtClean="0">
                          <a:latin typeface="Trebuchet MS" charset="0"/>
                        </a:rPr>
                        <a:t>Добавляем</a:t>
                      </a:r>
                      <a:r>
                        <a:rPr lang="ru-RU" sz="2000" baseline="0" smtClean="0">
                          <a:latin typeface="Trebuchet MS" charset="0"/>
                        </a:rPr>
                        <a:t> новую колонку</a:t>
                      </a:r>
                      <a:r>
                        <a:rPr lang="ru-RU" sz="2000" smtClean="0">
                          <a:latin typeface="Trebuchet MS" charset="0"/>
                        </a:rPr>
                        <a:t>, меняем код, чтобы он использовал обе, удаляем старую колонку</a:t>
                      </a:r>
                      <a:endParaRPr lang="ru-RU" sz="2000"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50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smtClean="0">
                          <a:latin typeface="Trebuchet MS" charset="0"/>
                        </a:rPr>
                        <a:t>Добавление колонки со значением</a:t>
                      </a:r>
                      <a:r>
                        <a:rPr lang="ru-RU" sz="2000" baseline="0" smtClean="0">
                          <a:latin typeface="Trebuchet MS" charset="0"/>
                        </a:rPr>
                        <a:t> </a:t>
                      </a:r>
                      <a:r>
                        <a:rPr lang="ru-RU" sz="2000" smtClean="0">
                          <a:latin typeface="Trebuchet MS" charset="0"/>
                        </a:rPr>
                        <a:t>по умолчанию</a:t>
                      </a:r>
                      <a:endParaRPr lang="ru-RU" sz="2000"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smtClean="0">
                          <a:latin typeface="Trebuchet MS" charset="0"/>
                        </a:rPr>
                        <a:t>Отдельно добавляем колонку и отдельно проставляем ей значение по умолчанию и заполняем этим</a:t>
                      </a:r>
                      <a:r>
                        <a:rPr lang="ru-RU" sz="2000" baseline="0" smtClean="0">
                          <a:latin typeface="Trebuchet MS" charset="0"/>
                        </a:rPr>
                        <a:t> значением</a:t>
                      </a:r>
                      <a:endParaRPr lang="ru-RU" sz="2000" smtClean="0">
                        <a:latin typeface="Trebuchet MS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6189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052736"/>
            <a:ext cx="8229600" cy="1079500"/>
          </a:xfrm>
        </p:spPr>
        <p:txBody>
          <a:bodyPr/>
          <a:lstStyle/>
          <a:p>
            <a:r>
              <a:rPr lang="ru-RU" sz="2800" b="1" smtClean="0">
                <a:latin typeface="Trebuchet MS" charset="0"/>
              </a:rPr>
              <a:t>Памятка по небезопасным миграциям</a:t>
            </a:r>
            <a:endParaRPr lang="ru-RU" sz="2800" b="1" dirty="0">
              <a:latin typeface="Trebuchet MS" charset="0"/>
            </a:endParaRPr>
          </a:p>
        </p:txBody>
      </p:sp>
      <p:graphicFrame>
        <p:nvGraphicFramePr>
          <p:cNvPr id="3" name="Содержимое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2681798"/>
              </p:ext>
            </p:extLst>
          </p:nvPr>
        </p:nvGraphicFramePr>
        <p:xfrm>
          <a:off x="467544" y="2132856"/>
          <a:ext cx="8229600" cy="3474797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4104456"/>
                <a:gridCol w="4125144"/>
              </a:tblGrid>
              <a:tr h="533419">
                <a:tc>
                  <a:txBody>
                    <a:bodyPr/>
                    <a:lstStyle/>
                    <a:p>
                      <a:pPr algn="ctr"/>
                      <a:r>
                        <a:rPr lang="ru-RU" sz="2000" smtClean="0">
                          <a:latin typeface="Trebuchet MS"/>
                          <a:cs typeface="Trebuchet MS"/>
                        </a:rPr>
                        <a:t>Проблема</a:t>
                      </a:r>
                      <a:endParaRPr lang="ru-RU" sz="2000"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smtClean="0">
                          <a:latin typeface="Trebuchet MS"/>
                          <a:cs typeface="Trebuchet MS"/>
                        </a:rPr>
                        <a:t>Решение</a:t>
                      </a:r>
                      <a:endParaRPr lang="ru-RU" sz="2000"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83823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smtClean="0">
                          <a:latin typeface="Trebuchet MS"/>
                          <a:cs typeface="Trebuchet MS"/>
                        </a:rPr>
                        <a:t>Добавление</a:t>
                      </a:r>
                      <a:r>
                        <a:rPr lang="ru-RU" sz="2000" baseline="0" smtClean="0">
                          <a:latin typeface="Trebuchet MS"/>
                          <a:cs typeface="Trebuchet MS"/>
                        </a:rPr>
                        <a:t> новой </a:t>
                      </a:r>
                      <a:r>
                        <a:rPr lang="en-US" sz="2000" b="1" baseline="0" smtClean="0">
                          <a:latin typeface="Trebuchet MS"/>
                          <a:cs typeface="Trebuchet MS"/>
                        </a:rPr>
                        <a:t>NOT NULL </a:t>
                      </a:r>
                      <a:r>
                        <a:rPr lang="ru-RU" sz="2000" baseline="0" smtClean="0">
                          <a:latin typeface="Trebuchet MS"/>
                          <a:cs typeface="Trebuchet MS"/>
                        </a:rPr>
                        <a:t>колонки</a:t>
                      </a:r>
                      <a:endParaRPr lang="ru-RU" sz="2000" smtClean="0"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smtClean="0">
                          <a:latin typeface="Trebuchet MS"/>
                          <a:cs typeface="Trebuchet MS"/>
                        </a:rPr>
                        <a:t>Лучше даже не</a:t>
                      </a:r>
                      <a:r>
                        <a:rPr lang="ru-RU" sz="2000" b="0" baseline="0" smtClean="0">
                          <a:latin typeface="Trebuchet MS"/>
                          <a:cs typeface="Trebuchet MS"/>
                        </a:rPr>
                        <a:t> думать об этом.</a:t>
                      </a:r>
                      <a:endParaRPr lang="ru-RU" sz="2000" b="0" smtClean="0"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667">
                <a:tc>
                  <a:txBody>
                    <a:bodyPr/>
                    <a:lstStyle/>
                    <a:p>
                      <a:pPr algn="l"/>
                      <a:r>
                        <a:rPr lang="ru-RU" sz="2000" smtClean="0">
                          <a:latin typeface="Trebuchet MS"/>
                          <a:cs typeface="Trebuchet MS"/>
                        </a:rPr>
                        <a:t>Добавление колонки</a:t>
                      </a:r>
                      <a:r>
                        <a:rPr lang="ru-RU" sz="2000" baseline="0" smtClean="0">
                          <a:latin typeface="Trebuchet MS"/>
                          <a:cs typeface="Trebuchet MS"/>
                        </a:rPr>
                        <a:t> с </a:t>
                      </a:r>
                      <a:r>
                        <a:rPr lang="en-US" sz="2000" b="1" baseline="0" smtClean="0">
                          <a:latin typeface="Trebuchet MS"/>
                          <a:cs typeface="Trebuchet MS"/>
                        </a:rPr>
                        <a:t>UNIQUE</a:t>
                      </a:r>
                      <a:r>
                        <a:rPr lang="ru-RU" sz="2000" baseline="0" smtClean="0">
                          <a:latin typeface="Trebuchet MS"/>
                          <a:cs typeface="Trebuchet MS"/>
                        </a:rPr>
                        <a:t>-ограничением</a:t>
                      </a:r>
                      <a:endParaRPr lang="ru-RU" sz="2000"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smtClean="0">
                          <a:latin typeface="Trebuchet MS"/>
                          <a:cs typeface="Trebuchet MS"/>
                        </a:rPr>
                        <a:t>Добавляем</a:t>
                      </a:r>
                      <a:r>
                        <a:rPr lang="ru-RU" sz="2000" baseline="0" smtClean="0">
                          <a:latin typeface="Trebuchet MS"/>
                          <a:cs typeface="Trebuchet MS"/>
                        </a:rPr>
                        <a:t> новую колонку, создаем уникальный индекс конкурентно, создаем ограничение на основе индекса</a:t>
                      </a:r>
                      <a:endParaRPr lang="ru-RU" sz="2000"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50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smtClean="0">
                          <a:latin typeface="Trebuchet MS" charset="0"/>
                          <a:cs typeface="+mn-cs"/>
                        </a:rPr>
                        <a:t>VACUUM</a:t>
                      </a:r>
                      <a:r>
                        <a:rPr lang="en-US" sz="2000" b="1" baseline="0" smtClean="0">
                          <a:latin typeface="Trebuchet MS" charset="0"/>
                          <a:cs typeface="+mn-cs"/>
                        </a:rPr>
                        <a:t> FULL</a:t>
                      </a:r>
                      <a:endParaRPr lang="ru-RU" sz="2000" b="1"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smtClean="0">
                          <a:latin typeface="Trebuchet MS" charset="0"/>
                        </a:rPr>
                        <a:t>Лучше</a:t>
                      </a:r>
                      <a:r>
                        <a:rPr lang="ru-RU" sz="2000" baseline="0" smtClean="0">
                          <a:latin typeface="Trebuchet MS" charset="0"/>
                        </a:rPr>
                        <a:t> посмотреть в сторону </a:t>
                      </a:r>
                      <a:r>
                        <a:rPr lang="en-US" sz="2000" baseline="0" smtClean="0">
                          <a:latin typeface="Trebuchet MS" charset="0"/>
                        </a:rPr>
                        <a:t>pg_repack</a:t>
                      </a:r>
                      <a:endParaRPr lang="ru-RU" sz="2000" smtClean="0">
                        <a:latin typeface="Trebuchet MS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5882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24744"/>
            <a:ext cx="8229600" cy="1079500"/>
          </a:xfrm>
        </p:spPr>
        <p:txBody>
          <a:bodyPr/>
          <a:lstStyle/>
          <a:p>
            <a:r>
              <a:rPr lang="ru-RU" sz="2800" b="1" dirty="0" smtClean="0">
                <a:latin typeface="Trebuchet MS" charset="0"/>
              </a:rPr>
              <a:t>На что стоит </a:t>
            </a:r>
            <a:r>
              <a:rPr lang="ru-RU" sz="2800" b="1" smtClean="0">
                <a:latin typeface="Trebuchet MS" charset="0"/>
              </a:rPr>
              <a:t>обратить внимание</a:t>
            </a:r>
            <a:r>
              <a:rPr lang="en-US" sz="2800" b="1" smtClean="0">
                <a:latin typeface="Trebuchet MS" charset="0"/>
              </a:rPr>
              <a:t> Django</a:t>
            </a:r>
            <a:r>
              <a:rPr lang="ru-RU" sz="2800" b="1" smtClean="0">
                <a:latin typeface="Trebuchet MS" charset="0"/>
              </a:rPr>
              <a:t>-разработчикам</a:t>
            </a:r>
            <a:endParaRPr lang="ru-RU" sz="2800" b="1" dirty="0">
              <a:latin typeface="Trebuchet MS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348880"/>
            <a:ext cx="8229600" cy="3528392"/>
          </a:xfrm>
        </p:spPr>
        <p:txBody>
          <a:bodyPr/>
          <a:lstStyle/>
          <a:p>
            <a:r>
              <a:rPr lang="en-US" sz="2000" smtClean="0">
                <a:latin typeface="Trebuchet MS" charset="0"/>
              </a:rPr>
              <a:t>db_index</a:t>
            </a:r>
            <a:r>
              <a:rPr lang="en-US" sz="2000" dirty="0" smtClean="0">
                <a:latin typeface="Trebuchet MS" charset="0"/>
              </a:rPr>
              <a:t>=</a:t>
            </a:r>
            <a:r>
              <a:rPr lang="en-US" sz="2000" smtClean="0">
                <a:latin typeface="Trebuchet MS" charset="0"/>
              </a:rPr>
              <a:t>True </a:t>
            </a:r>
            <a:r>
              <a:rPr lang="ru-RU" sz="2000" smtClean="0">
                <a:latin typeface="Trebuchet MS" charset="0"/>
              </a:rPr>
              <a:t>вызывает неконкурентный </a:t>
            </a:r>
            <a:r>
              <a:rPr lang="en-US" sz="2000" smtClean="0">
                <a:latin typeface="Trebuchet MS" charset="0"/>
              </a:rPr>
              <a:t>CREATE </a:t>
            </a:r>
            <a:r>
              <a:rPr lang="en-US" sz="2000" dirty="0" smtClean="0">
                <a:latin typeface="Trebuchet MS" charset="0"/>
              </a:rPr>
              <a:t>INDEX.</a:t>
            </a:r>
          </a:p>
          <a:p>
            <a:r>
              <a:rPr lang="en-US" sz="2000" dirty="0" smtClean="0">
                <a:latin typeface="Trebuchet MS" charset="0"/>
              </a:rPr>
              <a:t>CREATE INDEX CONCURRENTLY </a:t>
            </a:r>
            <a:r>
              <a:rPr lang="ru-RU" sz="2000" dirty="0" smtClean="0">
                <a:latin typeface="Trebuchet MS" charset="0"/>
              </a:rPr>
              <a:t>нельзя выполнить в транзакции, </a:t>
            </a:r>
            <a:r>
              <a:rPr lang="ru-RU" sz="2000" smtClean="0">
                <a:latin typeface="Trebuchet MS" charset="0"/>
              </a:rPr>
              <a:t>поэтому ждем </a:t>
            </a:r>
            <a:r>
              <a:rPr lang="en-US" sz="2000" smtClean="0">
                <a:latin typeface="Trebuchet MS" charset="0"/>
              </a:rPr>
              <a:t>Djano 1.10</a:t>
            </a:r>
            <a:r>
              <a:rPr lang="ru-RU" sz="2000" smtClean="0">
                <a:latin typeface="Trebuchet MS" charset="0"/>
              </a:rPr>
              <a:t>. </a:t>
            </a:r>
            <a:endParaRPr lang="ru-RU" sz="2000" dirty="0" smtClean="0">
              <a:latin typeface="Trebuchet MS" charset="0"/>
            </a:endParaRPr>
          </a:p>
          <a:p>
            <a:r>
              <a:rPr lang="ru-RU" sz="2000" smtClean="0">
                <a:latin typeface="Trebuchet MS" charset="0"/>
              </a:rPr>
              <a:t>Не выключайте </a:t>
            </a:r>
            <a:r>
              <a:rPr lang="en-US" sz="2000" smtClean="0">
                <a:latin typeface="Trebuchet MS" charset="0"/>
              </a:rPr>
              <a:t>autocommit</a:t>
            </a:r>
            <a:r>
              <a:rPr lang="ru-RU" sz="2000" smtClean="0">
                <a:latin typeface="Trebuchet MS" charset="0"/>
              </a:rPr>
              <a:t>, следите, чтобы транзакции всегда заканчивались </a:t>
            </a:r>
            <a:r>
              <a:rPr lang="en-US" sz="2000" smtClean="0">
                <a:latin typeface="Trebuchet MS" charset="0"/>
              </a:rPr>
              <a:t>commit </a:t>
            </a:r>
            <a:r>
              <a:rPr lang="ru-RU" sz="2000" smtClean="0">
                <a:latin typeface="Trebuchet MS" charset="0"/>
              </a:rPr>
              <a:t>или</a:t>
            </a:r>
            <a:r>
              <a:rPr lang="en-US" sz="2000" smtClean="0">
                <a:latin typeface="Trebuchet MS" charset="0"/>
              </a:rPr>
              <a:t> rollback.</a:t>
            </a:r>
            <a:endParaRPr lang="ru-RU" sz="2000" smtClean="0">
              <a:latin typeface="Trebuchet MS" charset="0"/>
            </a:endParaRPr>
          </a:p>
          <a:p>
            <a:r>
              <a:rPr lang="ru-RU" sz="2000" smtClean="0">
                <a:latin typeface="Trebuchet MS" charset="0"/>
              </a:rPr>
              <a:t>Лучше </a:t>
            </a:r>
            <a:r>
              <a:rPr lang="ru-RU" sz="2000" dirty="0" smtClean="0">
                <a:latin typeface="Trebuchet MS" charset="0"/>
              </a:rPr>
              <a:t>разбивать большие миграции на несколько маленьких.</a:t>
            </a:r>
          </a:p>
          <a:p>
            <a:r>
              <a:rPr lang="ru-RU" sz="2000" dirty="0" smtClean="0">
                <a:latin typeface="Trebuchet MS" charset="0"/>
              </a:rPr>
              <a:t>После создания\удаления индексов необходимо выполнить </a:t>
            </a:r>
            <a:r>
              <a:rPr lang="en-US" sz="2000" dirty="0" smtClean="0">
                <a:latin typeface="Trebuchet MS" charset="0"/>
              </a:rPr>
              <a:t>ANALYZE TABLE.</a:t>
            </a:r>
            <a:endParaRPr lang="en-US" sz="2000" dirty="0" smtClean="0"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044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41438"/>
            <a:ext cx="8229600" cy="1079500"/>
          </a:xfrm>
        </p:spPr>
        <p:txBody>
          <a:bodyPr/>
          <a:lstStyle/>
          <a:p>
            <a:r>
              <a:rPr lang="ru-RU" sz="2800" b="1" dirty="0" smtClean="0">
                <a:latin typeface="Trebuchet MS" charset="0"/>
              </a:rPr>
              <a:t>Как лучше провести миграцию схемы?</a:t>
            </a:r>
            <a:endParaRPr lang="ru-RU" sz="2800" b="1" dirty="0">
              <a:latin typeface="Trebuchet MS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08275"/>
            <a:ext cx="8229600" cy="3168650"/>
          </a:xfrm>
        </p:spPr>
        <p:txBody>
          <a:bodyPr/>
          <a:lstStyle/>
          <a:p>
            <a:r>
              <a:rPr lang="ru-RU" sz="2000" dirty="0" smtClean="0">
                <a:latin typeface="Trebuchet MS" charset="0"/>
              </a:rPr>
              <a:t>Отдельно от кода проекта (иногда в три </a:t>
            </a:r>
            <a:r>
              <a:rPr lang="ru-RU" sz="2000" smtClean="0">
                <a:latin typeface="Trebuchet MS" charset="0"/>
              </a:rPr>
              <a:t>этапа)</a:t>
            </a:r>
            <a:endParaRPr lang="en-US" sz="2000" smtClean="0">
              <a:latin typeface="Trebuchet MS" charset="0"/>
            </a:endParaRPr>
          </a:p>
          <a:p>
            <a:r>
              <a:rPr lang="ru-RU" sz="2000" smtClean="0">
                <a:latin typeface="Trebuchet MS" charset="0"/>
              </a:rPr>
              <a:t>Завершаем фоновые задачи с </a:t>
            </a:r>
            <a:r>
              <a:rPr lang="ru-RU" sz="2000" smtClean="0">
                <a:latin typeface="Trebuchet MS" charset="0"/>
              </a:rPr>
              <a:t>медленными запросами</a:t>
            </a:r>
            <a:endParaRPr lang="en-US" sz="2000" smtClean="0">
              <a:latin typeface="Trebuchet MS" charset="0"/>
            </a:endParaRPr>
          </a:p>
          <a:p>
            <a:r>
              <a:rPr lang="en-US" sz="2000">
                <a:latin typeface="Trebuchet MS" charset="0"/>
              </a:rPr>
              <a:t>tail –f uwsg_production_log | grep –</a:t>
            </a:r>
            <a:r>
              <a:rPr lang="ru-RU" sz="2000">
                <a:latin typeface="Trebuchet MS" charset="0"/>
              </a:rPr>
              <a:t>С 10 </a:t>
            </a:r>
            <a:r>
              <a:rPr lang="en-US" sz="2000">
                <a:latin typeface="Trebuchet MS" charset="0"/>
              </a:rPr>
              <a:t>HARAKIRI!</a:t>
            </a:r>
            <a:r>
              <a:rPr lang="en-US" sz="2000">
                <a:latin typeface="Trebuchet MS" charset="0"/>
              </a:rPr>
              <a:t>!</a:t>
            </a:r>
            <a:r>
              <a:rPr lang="ru-RU" sz="2000" smtClean="0">
                <a:latin typeface="Trebuchet MS" charset="0"/>
              </a:rPr>
              <a:t>!</a:t>
            </a:r>
            <a:endParaRPr lang="en-US" sz="2000" dirty="0" smtClean="0">
              <a:latin typeface="Trebuchet MS" charset="0"/>
            </a:endParaRPr>
          </a:p>
          <a:p>
            <a:r>
              <a:rPr lang="en-US" sz="2000" dirty="0" err="1" smtClean="0">
                <a:latin typeface="Trebuchet MS" charset="0"/>
              </a:rPr>
              <a:t>pg_activity</a:t>
            </a:r>
            <a:endParaRPr lang="en-US" sz="2000" dirty="0" smtClean="0">
              <a:latin typeface="Trebuchet MS" charset="0"/>
            </a:endParaRPr>
          </a:p>
          <a:p>
            <a:r>
              <a:rPr lang="en-US" sz="2000" smtClean="0">
                <a:latin typeface="Trebuchet MS" charset="0"/>
              </a:rPr>
              <a:t>New Relic</a:t>
            </a:r>
            <a:endParaRPr lang="en-US" sz="2000" dirty="0" smtClean="0"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524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15302</TotalTime>
  <Words>1758</Words>
  <Application>Microsoft Macintosh PowerPoint</Application>
  <PresentationFormat>Экран (4:3)</PresentationFormat>
  <Paragraphs>235</Paragraphs>
  <Slides>30</Slides>
  <Notes>30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Оформление по умолчанию</vt:lpstr>
      <vt:lpstr>Возможно ли подружить Django-ORM и PostgreSQL?</vt:lpstr>
      <vt:lpstr>Как мы используем ORM в связке с СУБД?</vt:lpstr>
      <vt:lpstr>Contraints (ограничения) в Django ORM</vt:lpstr>
      <vt:lpstr>Indexes (индексы) в Django ORM</vt:lpstr>
      <vt:lpstr>Почему изменения схемы данных могут быть небезопасны?</vt:lpstr>
      <vt:lpstr>Памятка по небезопасным миграциям </vt:lpstr>
      <vt:lpstr>Памятка по небезопасным миграциям</vt:lpstr>
      <vt:lpstr>На что стоит обратить внимание Django-разработчикам</vt:lpstr>
      <vt:lpstr>Как лучше провести миграцию схемы?</vt:lpstr>
      <vt:lpstr>PG_ACTIVITY</vt:lpstr>
      <vt:lpstr>New Relic</vt:lpstr>
      <vt:lpstr>Классические ошибки советы для Django-разрабочиков</vt:lpstr>
      <vt:lpstr>Анилизируем количество и качество SQL-запросов</vt:lpstr>
      <vt:lpstr>Пишите запрос (QuerySet) максимально соответствующий вашей задаче</vt:lpstr>
      <vt:lpstr>Стандартная задача: выбрать TOP-N элементов в каждой группе</vt:lpstr>
      <vt:lpstr>Простое решение: N+1 запросов</vt:lpstr>
      <vt:lpstr>Window functions to the rescue!</vt:lpstr>
      <vt:lpstr>В Django-ORM нет поддержки оконных функций и явных подзапросов</vt:lpstr>
      <vt:lpstr>И самый быстрый вариант: LATERAL JOIN</vt:lpstr>
      <vt:lpstr>Классическая паджинация</vt:lpstr>
      <vt:lpstr>Решение: KEYSET паджинация</vt:lpstr>
      <vt:lpstr>KEYSET паджинация</vt:lpstr>
      <vt:lpstr>EAV vs JSONB</vt:lpstr>
      <vt:lpstr>Entity-Attribute-Value</vt:lpstr>
      <vt:lpstr>Entity-Attribute-Value</vt:lpstr>
      <vt:lpstr>JSONB (PostgreSQL 9.4+)</vt:lpstr>
      <vt:lpstr>JSONB на стероидах</vt:lpstr>
      <vt:lpstr>JSONB в Django-ORM</vt:lpstr>
      <vt:lpstr>Дружить или нет? Вот в чем вопрос.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Сюда пишется название доклада (презентации). Желательно не превышать 3 строк. </dc:title>
  <dc:creator>Ирина</dc:creator>
  <cp:lastModifiedBy>Oleg Churkin</cp:lastModifiedBy>
  <cp:revision>69</cp:revision>
  <dcterms:created xsi:type="dcterms:W3CDTF">2010-04-05T13:31:49Z</dcterms:created>
  <dcterms:modified xsi:type="dcterms:W3CDTF">2016-06-17T10:32:02Z</dcterms:modified>
</cp:coreProperties>
</file>