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70" r:id="rId5"/>
    <p:sldId id="272" r:id="rId6"/>
    <p:sldId id="273" r:id="rId7"/>
    <p:sldId id="274" r:id="rId8"/>
    <p:sldId id="276" r:id="rId9"/>
    <p:sldId id="277" r:id="rId10"/>
    <p:sldId id="285" r:id="rId11"/>
    <p:sldId id="279" r:id="rId12"/>
    <p:sldId id="286" r:id="rId13"/>
    <p:sldId id="281" r:id="rId14"/>
    <p:sldId id="287" r:id="rId15"/>
    <p:sldId id="261" r:id="rId16"/>
    <p:sldId id="260" r:id="rId17"/>
    <p:sldId id="283" r:id="rId18"/>
    <p:sldId id="288" r:id="rId19"/>
    <p:sldId id="289" r:id="rId20"/>
    <p:sldId id="293" r:id="rId21"/>
    <p:sldId id="295" r:id="rId22"/>
    <p:sldId id="294" r:id="rId23"/>
    <p:sldId id="300" r:id="rId24"/>
    <p:sldId id="296" r:id="rId25"/>
    <p:sldId id="302" r:id="rId26"/>
    <p:sldId id="297" r:id="rId27"/>
    <p:sldId id="303" r:id="rId28"/>
    <p:sldId id="301" r:id="rId29"/>
    <p:sldId id="299" r:id="rId30"/>
    <p:sldId id="264" r:id="rId31"/>
    <p:sldId id="292" r:id="rId32"/>
    <p:sldId id="291" r:id="rId33"/>
    <p:sldId id="306" r:id="rId34"/>
    <p:sldId id="304" r:id="rId35"/>
    <p:sldId id="265" r:id="rId36"/>
    <p:sldId id="266" r:id="rId37"/>
    <p:sldId id="305" r:id="rId38"/>
    <p:sldId id="267" r:id="rId39"/>
    <p:sldId id="284" r:id="rId40"/>
    <p:sldId id="268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55" autoAdjust="0"/>
  </p:normalViewPr>
  <p:slideViewPr>
    <p:cSldViewPr>
      <p:cViewPr varScale="1">
        <p:scale>
          <a:sx n="49" d="100"/>
          <a:sy n="49" d="100"/>
        </p:scale>
        <p:origin x="19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9FD94F-9E41-42E0-A203-1C77284B4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4D6813-B2B1-4943-8A9C-1F11B64A2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4ED79E-056D-4DD3-8ABB-A71A15D1996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Нет</a:t>
            </a:r>
            <a:r>
              <a:rPr lang="ru-RU" altLang="ru-RU" baseline="0" dirty="0" smtClean="0"/>
              <a:t> фокуса на конечной цели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064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Есть опыт, знаем актуальные требования, недостатки текущего решения, экспертиза в предметной</a:t>
            </a:r>
            <a:r>
              <a:rPr lang="ru-RU" baseline="0" dirty="0" smtClean="0"/>
              <a:t> области</a:t>
            </a:r>
            <a:endParaRPr lang="ru-RU" dirty="0" smtClean="0"/>
          </a:p>
          <a:p>
            <a:pPr lvl="1"/>
            <a:r>
              <a:rPr lang="ru-RU" dirty="0" smtClean="0"/>
              <a:t>Можно спроектировать более гибкую систему «с нуля»</a:t>
            </a:r>
          </a:p>
          <a:p>
            <a:pPr lvl="1"/>
            <a:r>
              <a:rPr lang="ru-RU" dirty="0" smtClean="0"/>
              <a:t>Такую,</a:t>
            </a:r>
            <a:r>
              <a:rPr lang="ru-RU" baseline="0" dirty="0" smtClean="0"/>
              <a:t> чтобы не пришлось опять переписывать</a:t>
            </a:r>
            <a:endParaRPr lang="ru-RU" dirty="0" smtClean="0"/>
          </a:p>
          <a:p>
            <a:r>
              <a:rPr lang="ru-RU" dirty="0" smtClean="0"/>
              <a:t>Выделим специальную команду</a:t>
            </a:r>
          </a:p>
          <a:p>
            <a:pPr lvl="1"/>
            <a:r>
              <a:rPr lang="ru-RU" dirty="0" smtClean="0"/>
              <a:t>Будет фокус на конкретных целях</a:t>
            </a:r>
          </a:p>
          <a:p>
            <a:endParaRPr 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5156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228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0198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82907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Платформа для быстрого развития</a:t>
            </a:r>
          </a:p>
          <a:p>
            <a:r>
              <a:rPr lang="ru-RU" dirty="0" smtClean="0"/>
              <a:t>	Выход на новые рынки</a:t>
            </a:r>
          </a:p>
          <a:p>
            <a:r>
              <a:rPr lang="ru-RU" dirty="0" smtClean="0"/>
              <a:t>	Мобильная версия раздела</a:t>
            </a:r>
          </a:p>
          <a:p>
            <a:r>
              <a:rPr lang="ru-RU" dirty="0" smtClean="0"/>
              <a:t>	Подключение </a:t>
            </a:r>
            <a:r>
              <a:rPr lang="ru-RU" dirty="0" err="1" smtClean="0"/>
              <a:t>аутсорсеров</a:t>
            </a:r>
            <a:endParaRPr lang="ru-RU" dirty="0" smtClean="0"/>
          </a:p>
          <a:p>
            <a:r>
              <a:rPr lang="ru-RU" dirty="0" smtClean="0"/>
              <a:t>Поэтапное получение результатов</a:t>
            </a:r>
          </a:p>
          <a:p>
            <a:r>
              <a:rPr lang="ru-RU" dirty="0" smtClean="0"/>
              <a:t>	Не можем ждать</a:t>
            </a:r>
            <a:r>
              <a:rPr lang="ru-RU" baseline="0" dirty="0" smtClean="0"/>
              <a:t> год первые результаты – мир меняется быстро</a:t>
            </a:r>
            <a:endParaRPr lang="ru-RU" dirty="0" smtClean="0"/>
          </a:p>
          <a:p>
            <a:r>
              <a:rPr lang="ru-RU" dirty="0" smtClean="0"/>
              <a:t>Не навредить работающему продукту</a:t>
            </a:r>
          </a:p>
          <a:p>
            <a:r>
              <a:rPr lang="ru-RU" dirty="0" smtClean="0"/>
              <a:t>	Живем на то, что заработали</a:t>
            </a:r>
          </a:p>
          <a:p>
            <a:r>
              <a:rPr lang="ru-RU" dirty="0" smtClean="0"/>
              <a:t>Не навредить позициям в поисковиках</a:t>
            </a:r>
          </a:p>
          <a:p>
            <a:r>
              <a:rPr lang="ru-RU" dirty="0" smtClean="0"/>
              <a:t>	</a:t>
            </a:r>
            <a:r>
              <a:rPr lang="en-US" dirty="0" smtClean="0"/>
              <a:t>SEO</a:t>
            </a:r>
            <a:r>
              <a:rPr lang="ru-RU" dirty="0" smtClean="0"/>
              <a:t> продвижение играет значимую</a:t>
            </a:r>
            <a:r>
              <a:rPr lang="ru-RU" baseline="0" dirty="0" smtClean="0"/>
              <a:t> роль в успехе компании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D6813-B2B1-4943-8A9C-1F11B64A2FBC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7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76920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z="1200" dirty="0" err="1" smtClean="0">
                <a:latin typeface="Trebuchet MS" panose="020B0603020202020204" pitchFamily="34" charset="0"/>
              </a:rPr>
              <a:t>RnD</a:t>
            </a:r>
            <a:endParaRPr lang="en-US" altLang="ru-RU" sz="1200" dirty="0" smtClean="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1200" dirty="0" smtClean="0">
                <a:latin typeface="Trebuchet MS" panose="020B0603020202020204" pitchFamily="34" charset="0"/>
              </a:rPr>
              <a:t>П - Прагматичность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9B3D-7B19-41BB-A2C1-63F48DAAA3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20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3470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Составляем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пофичный</a:t>
            </a:r>
            <a:r>
              <a:rPr lang="ru-RU" baseline="0" dirty="0" smtClean="0"/>
              <a:t> план страницы</a:t>
            </a:r>
          </a:p>
          <a:p>
            <a:r>
              <a:rPr lang="ru-RU" baseline="0" dirty="0" smtClean="0"/>
              <a:t>Выделяем этапы (И – итеративность)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D6813-B2B1-4943-8A9C-1F11B64A2FBC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25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4E2575-B69F-4EC9-8878-6DE47429732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- Итеративность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9B3D-7B19-41BB-A2C1-63F48DAAA3B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34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9B3D-7B19-41BB-A2C1-63F48DAAA3B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02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Знания на органических носителях</a:t>
            </a:r>
          </a:p>
          <a:p>
            <a:endParaRPr lang="ru-RU" dirty="0" smtClean="0"/>
          </a:p>
          <a:p>
            <a:r>
              <a:rPr lang="ru-RU" dirty="0" smtClean="0"/>
              <a:t>Почему</a:t>
            </a:r>
            <a:r>
              <a:rPr lang="ru-RU" baseline="0" dirty="0" smtClean="0"/>
              <a:t> работает так? – идешь к ПО – не знаю, спроси </a:t>
            </a:r>
            <a:r>
              <a:rPr lang="ru-RU" baseline="0" dirty="0" err="1" smtClean="0"/>
              <a:t>тестировщика</a:t>
            </a:r>
            <a:r>
              <a:rPr lang="ru-RU" baseline="0" dirty="0" smtClean="0"/>
              <a:t> – не знаю, спроси </a:t>
            </a:r>
            <a:r>
              <a:rPr lang="ru-RU" baseline="0" dirty="0" err="1" smtClean="0"/>
              <a:t>бэкендера</a:t>
            </a:r>
            <a:r>
              <a:rPr lang="ru-RU" baseline="0" dirty="0" smtClean="0"/>
              <a:t> – не знаю, посмотри в код – оказывается, ты сам пять лет назад так написал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D6813-B2B1-4943-8A9C-1F11B64A2FBC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211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Анализируем функционал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Обратный инжиниринг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смотрим код, фиксируем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существующуую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реализацию,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обсуждаем, как реализовать правильнее, исправляем, упрощаем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D6813-B2B1-4943-8A9C-1F11B64A2FBC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638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Не надо фантазировать</a:t>
            </a:r>
          </a:p>
          <a:p>
            <a:pPr eaLnBrk="1" hangingPunct="1"/>
            <a:r>
              <a:rPr lang="ru-RU" altLang="ru-RU" dirty="0" smtClean="0"/>
              <a:t>Вложив мало и не угадав, потеряем мало</a:t>
            </a:r>
          </a:p>
          <a:p>
            <a:pPr eaLnBrk="1" hangingPunct="1"/>
            <a:r>
              <a:rPr lang="ru-RU" altLang="ru-RU" dirty="0" smtClean="0"/>
              <a:t>Итеративность и Прагматичность</a:t>
            </a:r>
          </a:p>
          <a:p>
            <a:pPr eaLnBrk="1" hangingPunct="1"/>
            <a:r>
              <a:rPr lang="ru-RU" altLang="ru-RU" dirty="0" err="1" smtClean="0"/>
              <a:t>Фейл</a:t>
            </a:r>
            <a:r>
              <a:rPr lang="ru-RU" altLang="ru-RU" dirty="0" smtClean="0"/>
              <a:t>: </a:t>
            </a:r>
            <a:r>
              <a:rPr lang="en-US" altLang="ru-RU" dirty="0" smtClean="0"/>
              <a:t>LIVR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9790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Как  понять,</a:t>
            </a:r>
            <a:r>
              <a:rPr lang="ru-RU" baseline="0" dirty="0" smtClean="0"/>
              <a:t> что надо переписать?</a:t>
            </a:r>
          </a:p>
          <a:p>
            <a:r>
              <a:rPr lang="ru-RU" baseline="0" dirty="0" smtClean="0"/>
              <a:t>Цель – переписать код, чтобы развиваться</a:t>
            </a:r>
          </a:p>
          <a:p>
            <a:r>
              <a:rPr lang="ru-RU" baseline="0" dirty="0" smtClean="0"/>
              <a:t>	Смотрим, где скорее всего будут доработки</a:t>
            </a:r>
          </a:p>
          <a:p>
            <a:r>
              <a:rPr lang="ru-RU" baseline="0" dirty="0" smtClean="0"/>
              <a:t>	В дальнейшем – перепишем все</a:t>
            </a:r>
            <a:endParaRPr lang="ru-RU" dirty="0" smtClean="0"/>
          </a:p>
          <a:p>
            <a:r>
              <a:rPr lang="ru-RU" dirty="0" smtClean="0"/>
              <a:t>И - итеративная разработка</a:t>
            </a:r>
          </a:p>
          <a:p>
            <a:r>
              <a:rPr lang="ru-RU" dirty="0" smtClean="0"/>
              <a:t>	Переписываем только критические вещи, оставляя то, с чем можно жить в </a:t>
            </a:r>
            <a:r>
              <a:rPr lang="ru-RU" dirty="0" err="1" smtClean="0"/>
              <a:t>legacy</a:t>
            </a:r>
            <a:endParaRPr 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9669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38332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200" b="0" dirty="0" smtClean="0">
                <a:latin typeface="Trebuchet MS" panose="020B0603020202020204" pitchFamily="34" charset="0"/>
              </a:rPr>
              <a:t>Когда нужно остановиться? </a:t>
            </a:r>
          </a:p>
          <a:p>
            <a:pPr eaLnBrk="1" hangingPunct="1"/>
            <a:r>
              <a:rPr lang="ru-RU" sz="1200" b="0" dirty="0" smtClean="0">
                <a:latin typeface="Trebuchet MS" panose="020B0603020202020204" pitchFamily="34" charset="0"/>
              </a:rPr>
              <a:t>Как понять, что нужно отпустить и двигаться дальше? </a:t>
            </a:r>
          </a:p>
          <a:p>
            <a:pPr eaLnBrk="1" hangingPunct="1"/>
            <a:r>
              <a:rPr lang="ru-RU" altLang="ru-RU" sz="1200" b="0" dirty="0" smtClean="0">
                <a:latin typeface="Trebuchet MS" panose="020B0603020202020204" pitchFamily="34" charset="0"/>
              </a:rPr>
              <a:t>	не продукт, а проект (есть ограничение по времени)</a:t>
            </a:r>
          </a:p>
          <a:p>
            <a:pPr eaLnBrk="1" hangingPunct="1"/>
            <a:r>
              <a:rPr lang="ru-RU" altLang="ru-RU" sz="1200" b="0" dirty="0" smtClean="0">
                <a:latin typeface="Trebuchet MS" panose="020B0603020202020204" pitchFamily="34" charset="0"/>
              </a:rPr>
              <a:t>	не идеальный результат, а приемлемое качество –тестирование до запуска и приемлемая конверсия</a:t>
            </a:r>
          </a:p>
          <a:p>
            <a:pPr eaLnBrk="1" hangingPunct="1"/>
            <a:r>
              <a:rPr lang="ru-RU" altLang="ru-RU" sz="1200" b="0" dirty="0" smtClean="0">
                <a:latin typeface="Trebuchet MS" panose="020B0603020202020204" pitchFamily="34" charset="0"/>
              </a:rPr>
              <a:t>Общее </a:t>
            </a:r>
            <a:r>
              <a:rPr lang="ru-RU" altLang="ru-RU" sz="1200" b="0" dirty="0" err="1" smtClean="0">
                <a:latin typeface="Trebuchet MS" panose="020B0603020202020204" pitchFamily="34" charset="0"/>
              </a:rPr>
              <a:t>демо</a:t>
            </a:r>
            <a:endParaRPr lang="ru-RU" altLang="ru-RU" sz="1200" b="0" dirty="0" smtClean="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1200" b="0" dirty="0" smtClean="0">
                <a:latin typeface="Trebuchet MS" panose="020B0603020202020204" pitchFamily="34" charset="0"/>
              </a:rPr>
              <a:t>Документация</a:t>
            </a:r>
          </a:p>
          <a:p>
            <a:pPr eaLnBrk="1" hangingPunct="1"/>
            <a:r>
              <a:rPr lang="ru-RU" altLang="ru-RU" sz="1200" b="0" dirty="0" smtClean="0">
                <a:latin typeface="Trebuchet MS" panose="020B0603020202020204" pitchFamily="34" charset="0"/>
              </a:rPr>
              <a:t>Лекции в начале для ознакомления с новой платформой</a:t>
            </a:r>
          </a:p>
          <a:p>
            <a:pPr eaLnBrk="1" hangingPunct="1"/>
            <a:r>
              <a:rPr lang="ru-RU" altLang="ru-RU" b="0" dirty="0" smtClean="0"/>
              <a:t>Рады</a:t>
            </a:r>
            <a:r>
              <a:rPr lang="ru-RU" altLang="ru-RU" b="0" baseline="0" dirty="0" smtClean="0"/>
              <a:t> ответить на вопросы и помочь</a:t>
            </a:r>
            <a:endParaRPr lang="ru-RU" alt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64601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baseline="0" dirty="0" smtClean="0"/>
              <a:t>Вместо того, чтобы делать что-то ненужное, лучше делать что-то нужное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Мы не стараемся реагировать на появление новинок и сразу же их внедрять</a:t>
            </a:r>
          </a:p>
          <a:p>
            <a:r>
              <a:rPr lang="ru-RU" baseline="0" dirty="0" smtClean="0"/>
              <a:t>Изначально у нас была 12 версия </a:t>
            </a:r>
            <a:r>
              <a:rPr lang="ru-RU" baseline="0" dirty="0" err="1" smtClean="0"/>
              <a:t>реакта</a:t>
            </a:r>
            <a:r>
              <a:rPr lang="ru-RU" baseline="0" dirty="0" smtClean="0"/>
              <a:t>. Перешли с 12 на </a:t>
            </a:r>
            <a:r>
              <a:rPr lang="en-US" baseline="0" dirty="0" smtClean="0"/>
              <a:t>13</a:t>
            </a:r>
            <a:r>
              <a:rPr lang="ru-RU" baseline="0" dirty="0" smtClean="0"/>
              <a:t>, чтобы пользоваться классическими компонентами</a:t>
            </a:r>
          </a:p>
          <a:p>
            <a:r>
              <a:rPr lang="ru-RU" baseline="0" dirty="0" smtClean="0"/>
              <a:t>Потом долго жили на 13. Перешли на 14 для ускорения серверного рендера.</a:t>
            </a:r>
          </a:p>
          <a:p>
            <a:r>
              <a:rPr lang="ru-RU" baseline="0" dirty="0" smtClean="0"/>
              <a:t>Сейчас 14 и пока не торопимся обновляться</a:t>
            </a:r>
          </a:p>
          <a:p>
            <a:endParaRPr lang="ru-RU" baseline="0" dirty="0" smtClean="0"/>
          </a:p>
          <a:p>
            <a:r>
              <a:rPr lang="ru-RU" baseline="0" dirty="0" smtClean="0"/>
              <a:t>Главный вопрос – зачем? В чем польза? Если можем аргументировать, делаем. </a:t>
            </a:r>
          </a:p>
        </p:txBody>
      </p:sp>
    </p:spTree>
    <p:extLst>
      <p:ext uri="{BB962C8B-B14F-4D97-AF65-F5344CB8AC3E}">
        <p14:creationId xmlns:p14="http://schemas.microsoft.com/office/powerpoint/2010/main" val="4130542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Поначалу замораживали страницу</a:t>
            </a:r>
          </a:p>
          <a:p>
            <a:endParaRPr lang="ru-RU" dirty="0" smtClean="0"/>
          </a:p>
          <a:p>
            <a:r>
              <a:rPr lang="ru-RU" altLang="ru-RU" dirty="0" smtClean="0"/>
              <a:t>Потом разработка стала идти быстрее, теперь фиксируем доработки, которые нужно повторить и делаем в конце</a:t>
            </a:r>
          </a:p>
          <a:p>
            <a:r>
              <a:rPr lang="ru-RU" altLang="ru-RU" dirty="0" smtClean="0"/>
              <a:t>Именно те, что были проверены через АБ на старой версии и победили</a:t>
            </a:r>
          </a:p>
        </p:txBody>
      </p:sp>
    </p:spTree>
    <p:extLst>
      <p:ext uri="{BB962C8B-B14F-4D97-AF65-F5344CB8AC3E}">
        <p14:creationId xmlns:p14="http://schemas.microsoft.com/office/powerpoint/2010/main" val="319196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Делать быстро, переделывать часто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7869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43081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825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6327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66299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Тяжелое наследие </a:t>
            </a:r>
            <a:r>
              <a:rPr lang="en-US" dirty="0" smtClean="0"/>
              <a:t>full stack </a:t>
            </a:r>
            <a:r>
              <a:rPr lang="ru-RU" dirty="0" smtClean="0"/>
              <a:t>разработки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9B3D-7B19-41BB-A2C1-63F48DAAA3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7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4156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Trebuchet MS" panose="020B0603020202020204" pitchFamily="34" charset="0"/>
              </a:rPr>
              <a:t>Нужно больше ресурсов, чем предполагалось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D6813-B2B1-4943-8A9C-1F11B64A2FBC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406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66DAD-ED91-4786-9057-DD5EB9852C4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Нет</a:t>
            </a:r>
            <a:r>
              <a:rPr lang="ru-RU" altLang="ru-RU" baseline="0" dirty="0" smtClean="0"/>
              <a:t> фокуса на конечной цели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521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A9B0-DC36-47C4-9F9F-2FFA4AEB35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49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FCEF-CF1B-4BF5-9803-F3F3EDF80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1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FCF0-7AE3-4861-A9E3-0DFB6E1B23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96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C9A2-0675-49EB-9095-827800A2B2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70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0E1A-8E3C-4DC8-8097-85126878EB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14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397B3-1BAB-4609-8910-D53360C8A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72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01A9-50DB-4EBD-8BE6-DC378A2175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9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15A66-CEDF-46B4-94F2-992233C99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8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FEF0-305E-4E92-8876-EDD68EBEC7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8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25D4-716D-4A11-A0B0-8EF5E96248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53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6EA7-3160-48EF-B7B2-6CEF0228C6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59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A6BD192-A170-483C-A02F-2FB879BD6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944688"/>
          </a:xfrm>
        </p:spPr>
        <p:txBody>
          <a:bodyPr anchor="ctr"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 Как tutu.ru делает реинжиниринг работающего продукта на ходу</a:t>
            </a:r>
            <a:r>
              <a:rPr lang="ru-RU" altLang="ru-RU" sz="40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79713"/>
            <a:ext cx="7775575" cy="865187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bg1"/>
                </a:solidFill>
              </a:rPr>
              <a:t>Грунтович Роман</a:t>
            </a:r>
            <a:endParaRPr lang="en-US" altLang="ru-RU" sz="1800" smtClean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800" smtClean="0">
                <a:solidFill>
                  <a:schemeClr val="bg1"/>
                </a:solidFill>
              </a:rPr>
              <a:t>Туту.ру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pikabu.ru/post_img/2013/06/07/7/1370595779_717927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48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6016" y="2780928"/>
            <a:ext cx="144000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6016" y="4725144"/>
            <a:ext cx="144000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780928"/>
            <a:ext cx="144000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016" y="4725144"/>
            <a:ext cx="144000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031" y="4885129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rebuchet MS" panose="020B0603020202020204" pitchFamily="34" charset="0"/>
              </a:rPr>
              <a:t>Проект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903" y="2940913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rebuchet MS" panose="020B0603020202020204" pitchFamily="34" charset="0"/>
              </a:rPr>
              <a:t>Продукт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016" y="2779205"/>
            <a:ext cx="144000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6016" y="2779205"/>
            <a:ext cx="1440000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6016" y="2779205"/>
            <a:ext cx="1440000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36016" y="4725144"/>
            <a:ext cx="1440000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4725144"/>
            <a:ext cx="1440000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96016" y="4725144"/>
            <a:ext cx="1440000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Распределение времени: 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9317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4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0352" y="2420938"/>
            <a:ext cx="1723535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8222" y="4725144"/>
            <a:ext cx="1152129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419165"/>
            <a:ext cx="144000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016" y="2419165"/>
            <a:ext cx="180036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2367" y="4885129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rebuchet MS" panose="020B0603020202020204" pitchFamily="34" charset="0"/>
              </a:rPr>
              <a:t>Проект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903" y="2940913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rebuchet MS" panose="020B0603020202020204" pitchFamily="34" charset="0"/>
              </a:rPr>
              <a:t>Продукт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60712" y="4723371"/>
            <a:ext cx="107964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6015" y="3139245"/>
            <a:ext cx="1727871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40352" y="4725144"/>
            <a:ext cx="1440000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8220" y="4725144"/>
            <a:ext cx="1152131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82333" y="3138625"/>
            <a:ext cx="1440000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latin typeface="Trebuchet MS" panose="020B0603020202020204" pitchFamily="34" charset="0"/>
              </a:rPr>
              <a:t>Распределение времени: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реальность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36015" y="2419165"/>
            <a:ext cx="1440000" cy="720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Второй подход: реинжиниринг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dirty="0" smtClean="0">
                <a:latin typeface="Trebuchet MS" panose="020B0603020202020204" pitchFamily="34" charset="0"/>
              </a:rPr>
              <a:t>Делаем новую систему с нуля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dirty="0" smtClean="0">
                <a:latin typeface="Trebuchet MS" panose="020B0603020202020204" pitchFamily="34" charset="0"/>
              </a:rPr>
              <a:t>…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ru-RU" sz="2000" dirty="0" smtClean="0">
                <a:latin typeface="Trebuchet MS" panose="020B0603020202020204" pitchFamily="34" charset="0"/>
              </a:rPr>
              <a:t>Profit!</a:t>
            </a:r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lnyshko.ru/images/big/fa5efdce13b897c14857a183be4a27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Что такое реинжиниринг?</a:t>
            </a:r>
          </a:p>
        </p:txBody>
      </p:sp>
    </p:spTree>
    <p:extLst>
      <p:ext uri="{BB962C8B-B14F-4D97-AF65-F5344CB8AC3E}">
        <p14:creationId xmlns:p14="http://schemas.microsoft.com/office/powerpoint/2010/main" val="38554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rebuchet MS" panose="020B0603020202020204" pitchFamily="34" charset="0"/>
              </a:rPr>
              <a:t> С чего </a:t>
            </a:r>
            <a:r>
              <a:rPr lang="ru-RU" sz="2800" b="1" dirty="0" smtClean="0">
                <a:latin typeface="Trebuchet MS" panose="020B0603020202020204" pitchFamily="34" charset="0"/>
              </a:rPr>
              <a:t>мы начали?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rebuchet MS" panose="020B0603020202020204" pitchFamily="34" charset="0"/>
              </a:rPr>
              <a:t>Кого </a:t>
            </a:r>
            <a:r>
              <a:rPr lang="ru-RU" sz="2800" b="1" dirty="0" smtClean="0">
                <a:latin typeface="Trebuchet MS" panose="020B0603020202020204" pitchFamily="34" charset="0"/>
              </a:rPr>
              <a:t>мы взяли </a:t>
            </a:r>
            <a:r>
              <a:rPr lang="ru-RU" sz="2800" b="1" dirty="0">
                <a:latin typeface="Trebuchet MS" panose="020B0603020202020204" pitchFamily="34" charset="0"/>
              </a:rPr>
              <a:t>с собой в </a:t>
            </a:r>
            <a:r>
              <a:rPr lang="ru-RU" sz="2800" b="1" dirty="0" smtClean="0">
                <a:latin typeface="Trebuchet MS" panose="020B0603020202020204" pitchFamily="34" charset="0"/>
              </a:rPr>
              <a:t>путь?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Чемпиона с видением</a:t>
            </a:r>
            <a:endParaRPr lang="en-US" altLang="ru-RU" sz="2000" dirty="0" smtClean="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Опытных</a:t>
            </a:r>
            <a:r>
              <a:rPr lang="en-US" altLang="ru-RU" sz="2000" dirty="0" smtClean="0">
                <a:latin typeface="Trebuchet MS" panose="020B0603020202020204" pitchFamily="34" charset="0"/>
              </a:rPr>
              <a:t> </a:t>
            </a:r>
            <a:r>
              <a:rPr lang="ru-RU" altLang="ru-RU" sz="2000" dirty="0" smtClean="0">
                <a:latin typeface="Trebuchet MS" panose="020B0603020202020204" pitchFamily="34" charset="0"/>
              </a:rPr>
              <a:t>бойцов</a:t>
            </a: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А можно и свежих, еще не испорченных </a:t>
            </a:r>
            <a:r>
              <a:rPr lang="ru-RU" altLang="ru-RU" sz="2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Команда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11560" y="2708275"/>
            <a:ext cx="3034145" cy="326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rebuchet MS" panose="020B0603020202020204" pitchFamily="34" charset="0"/>
              </a:rPr>
              <a:t>1 ПО</a:t>
            </a:r>
          </a:p>
          <a:p>
            <a:r>
              <a:rPr lang="ru-RU" sz="2000" dirty="0" smtClean="0">
                <a:latin typeface="Trebuchet MS" panose="020B0603020202020204" pitchFamily="34" charset="0"/>
              </a:rPr>
              <a:t>2 </a:t>
            </a:r>
            <a:r>
              <a:rPr lang="ru-RU" sz="2000" dirty="0" err="1" smtClean="0">
                <a:latin typeface="Trebuchet MS" panose="020B0603020202020204" pitchFamily="34" charset="0"/>
              </a:rPr>
              <a:t>бэкендера</a:t>
            </a:r>
            <a:endParaRPr lang="ru-RU" sz="2000" dirty="0" smtClean="0">
              <a:latin typeface="Trebuchet MS" panose="020B0603020202020204" pitchFamily="34" charset="0"/>
            </a:endParaRPr>
          </a:p>
          <a:p>
            <a:r>
              <a:rPr lang="ru-RU" sz="2000" dirty="0" smtClean="0">
                <a:latin typeface="Trebuchet MS" panose="020B0603020202020204" pitchFamily="34" charset="0"/>
              </a:rPr>
              <a:t>2 </a:t>
            </a:r>
            <a:r>
              <a:rPr lang="ru-RU" sz="2000" dirty="0" err="1" smtClean="0">
                <a:latin typeface="Trebuchet MS" panose="020B0603020202020204" pitchFamily="34" charset="0"/>
              </a:rPr>
              <a:t>фронтендера</a:t>
            </a:r>
            <a:endParaRPr lang="ru-RU" sz="2000" dirty="0" smtClean="0">
              <a:latin typeface="Trebuchet MS" panose="020B0603020202020204" pitchFamily="34" charset="0"/>
            </a:endParaRPr>
          </a:p>
          <a:p>
            <a:r>
              <a:rPr lang="ru-RU" sz="2000" dirty="0" smtClean="0">
                <a:latin typeface="Trebuchet MS" panose="020B0603020202020204" pitchFamily="34" charset="0"/>
              </a:rPr>
              <a:t>1 </a:t>
            </a:r>
            <a:r>
              <a:rPr lang="ru-RU" sz="2000" dirty="0" err="1" smtClean="0">
                <a:latin typeface="Trebuchet MS" panose="020B0603020202020204" pitchFamily="34" charset="0"/>
              </a:rPr>
              <a:t>тестировщик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64114" y="2708275"/>
            <a:ext cx="3034145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rebuchet MS" panose="020B0603020202020204" pitchFamily="34" charset="0"/>
              </a:rPr>
              <a:t>1 ПО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3 </a:t>
            </a:r>
            <a:r>
              <a:rPr lang="ru-RU" sz="2000" dirty="0" err="1">
                <a:latin typeface="Trebuchet MS" panose="020B0603020202020204" pitchFamily="34" charset="0"/>
              </a:rPr>
              <a:t>бэкендера</a:t>
            </a:r>
            <a:endParaRPr lang="ru-RU" sz="2000" dirty="0">
              <a:latin typeface="Trebuchet MS" panose="020B0603020202020204" pitchFamily="34" charset="0"/>
            </a:endParaRPr>
          </a:p>
          <a:p>
            <a:r>
              <a:rPr lang="ru-RU" sz="2000" dirty="0">
                <a:latin typeface="Trebuchet MS" panose="020B0603020202020204" pitchFamily="34" charset="0"/>
              </a:rPr>
              <a:t>4 </a:t>
            </a:r>
            <a:r>
              <a:rPr lang="ru-RU" sz="2000" dirty="0" err="1">
                <a:latin typeface="Trebuchet MS" panose="020B0603020202020204" pitchFamily="34" charset="0"/>
              </a:rPr>
              <a:t>фронтендера</a:t>
            </a:r>
            <a:endParaRPr lang="ru-RU" sz="2000" dirty="0">
              <a:latin typeface="Trebuchet MS" panose="020B0603020202020204" pitchFamily="34" charset="0"/>
            </a:endParaRPr>
          </a:p>
          <a:p>
            <a:r>
              <a:rPr lang="ru-RU" sz="2000" dirty="0">
                <a:latin typeface="Trebuchet MS" panose="020B0603020202020204" pitchFamily="34" charset="0"/>
              </a:rPr>
              <a:t>3 </a:t>
            </a:r>
            <a:r>
              <a:rPr lang="ru-RU" sz="2000" dirty="0" err="1">
                <a:latin typeface="Trebuchet MS" panose="020B0603020202020204" pitchFamily="34" charset="0"/>
              </a:rPr>
              <a:t>тестировщика</a:t>
            </a:r>
            <a:endParaRPr 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41438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rebuchet MS" panose="020B0603020202020204" pitchFamily="34" charset="0"/>
              </a:rPr>
              <a:t>Требования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708275"/>
            <a:ext cx="82296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rebuchet MS" panose="020B0603020202020204" pitchFamily="34" charset="0"/>
              </a:rPr>
              <a:t>Получить платформу для быстрого развития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Выдавать результаты поэтапно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Не навредить работающему продукту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Не навредить позициям в поисковиках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Сохранить прибыльность</a:t>
            </a:r>
          </a:p>
        </p:txBody>
      </p:sp>
    </p:spTree>
    <p:extLst>
      <p:ext uri="{BB962C8B-B14F-4D97-AF65-F5344CB8AC3E}">
        <p14:creationId xmlns:p14="http://schemas.microsoft.com/office/powerpoint/2010/main" val="7806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rebuchet MS" panose="020B0603020202020204" pitchFamily="34" charset="0"/>
              </a:rPr>
              <a:t>Как мы подошли к выбору нового технологического </a:t>
            </a:r>
            <a:r>
              <a:rPr lang="ru-RU" sz="2800" b="1" dirty="0" smtClean="0">
                <a:latin typeface="Trebuchet MS" panose="020B0603020202020204" pitchFamily="34" charset="0"/>
              </a:rPr>
              <a:t>стека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О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Туту.ру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6147" name="Изображение 9" descr="logo_tut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741488"/>
            <a:ext cx="87788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57200" y="4502150"/>
            <a:ext cx="152638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50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250</a:t>
            </a:r>
            <a:r>
              <a:rPr lang="en-US" altLang="ru-RU" sz="4000" dirty="0" smtClean="0">
                <a:cs typeface="Arial" panose="020B0604020202020204" pitchFamily="34" charset="0"/>
              </a:rPr>
              <a:t> </a:t>
            </a:r>
            <a:endParaRPr lang="ru-RU" altLang="ru-RU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rebuchet MS" panose="020B0603020202020204" pitchFamily="34" charset="0"/>
                <a:cs typeface="Arial" panose="020B0604020202020204" pitchFamily="34" charset="0"/>
              </a:rPr>
              <a:t>сотрудников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57200" y="3460750"/>
            <a:ext cx="30940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3.5</a:t>
            </a:r>
            <a:r>
              <a:rPr lang="en-US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млн</a:t>
            </a:r>
            <a:r>
              <a:rPr lang="en-US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ru-RU" altLang="ru-RU" sz="50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rebuchet MS" panose="020B0603020202020204" pitchFamily="34" charset="0"/>
                <a:cs typeface="Arial" panose="020B0604020202020204" pitchFamily="34" charset="0"/>
              </a:rPr>
              <a:t>посетителей в месяц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57200" y="2420938"/>
            <a:ext cx="17208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2003</a:t>
            </a:r>
            <a:endParaRPr lang="ru-RU" altLang="ru-RU" sz="5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rebuchet MS" panose="020B0603020202020204" pitchFamily="34" charset="0"/>
                <a:cs typeface="Arial" panose="020B0604020202020204" pitchFamily="34" charset="0"/>
              </a:rPr>
              <a:t>год основания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4427538" y="3478213"/>
            <a:ext cx="26241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600 </a:t>
            </a:r>
            <a:r>
              <a:rPr lang="ru-RU" altLang="ru-RU" sz="50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тыс</a:t>
            </a:r>
            <a:endParaRPr lang="ru-RU" altLang="ru-RU" sz="5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rebuchet MS" panose="020B0603020202020204" pitchFamily="34" charset="0"/>
                <a:cs typeface="Arial" panose="020B0604020202020204" pitchFamily="34" charset="0"/>
              </a:rPr>
              <a:t>посетителей в день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4427538" y="4522788"/>
            <a:ext cx="28702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8</a:t>
            </a:r>
            <a:r>
              <a:rPr lang="en-US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млн</a:t>
            </a:r>
            <a:r>
              <a:rPr lang="en-US" altLang="ru-RU" sz="50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ru-RU" altLang="ru-RU" sz="50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rebuchet MS" panose="020B0603020202020204" pitchFamily="34" charset="0"/>
                <a:cs typeface="Arial" panose="020B0604020202020204" pitchFamily="34" charset="0"/>
              </a:rPr>
              <a:t>строк кода</a:t>
            </a:r>
          </a:p>
        </p:txBody>
      </p:sp>
      <p:pic>
        <p:nvPicPr>
          <p:cNvPr id="13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03" y="5544347"/>
            <a:ext cx="7897394" cy="83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chier:Grunt-logo.pn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39" y="4690944"/>
            <a:ext cx="978448" cy="1152394"/>
          </a:xfrm>
          <a:prstGeom prst="rect">
            <a:avLst/>
          </a:prstGeom>
        </p:spPr>
      </p:pic>
      <p:pic>
        <p:nvPicPr>
          <p:cNvPr id="6" name="Рисунок 5" descr="Getting Started with RequireJS Library | Gil Fink's 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07" y="3306392"/>
            <a:ext cx="1071712" cy="1071712"/>
          </a:xfrm>
          <a:prstGeom prst="rect">
            <a:avLst/>
          </a:prstGeom>
        </p:spPr>
      </p:pic>
      <p:pic>
        <p:nvPicPr>
          <p:cNvPr id="7" name="Рисунок 6" descr="Android Lollipop 5.0 Update: Galaxy S5, S4, Note 3, and Not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84" y="4818134"/>
            <a:ext cx="1115426" cy="1115426"/>
          </a:xfrm>
          <a:prstGeom prst="rect">
            <a:avLst/>
          </a:prstGeom>
        </p:spPr>
      </p:pic>
      <p:pic>
        <p:nvPicPr>
          <p:cNvPr id="10" name="Рисунок 9" descr="... presented the “Building End-to-End Apps Using TypeScript” sess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37" y="1607517"/>
            <a:ext cx="1714739" cy="8573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95" y="4938189"/>
            <a:ext cx="2067675" cy="875316"/>
          </a:xfrm>
          <a:prstGeom prst="rect">
            <a:avLst/>
          </a:prstGeom>
        </p:spPr>
      </p:pic>
      <p:pic>
        <p:nvPicPr>
          <p:cNvPr id="1026" name="Picture 2" descr="http://dmahipus.github.io/less-intro/resources/less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64" y="1782300"/>
            <a:ext cx="1262801" cy="4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2/27/PHP-logo.svg/2000px-PHP-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48" y="1782300"/>
            <a:ext cx="1287900" cy="6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en/thumb/9/9e/JQuery_logo.svg/1280px-JQuery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53" y="3667200"/>
            <a:ext cx="1431703" cy="3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cdn-images-1.medium.com/max/2000/1*A-_KrEvMuiH7dlwshFw5a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32" y="3200328"/>
            <a:ext cx="1967262" cy="12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wto: using Twig in Drupal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22" y="3228506"/>
            <a:ext cx="1428750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alcomgraphics.com/images/logo_javascrip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1940816" cy="19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rebuchet MS" panose="020B0603020202020204" pitchFamily="34" charset="0"/>
              </a:rPr>
              <a:t>Процесс реинжиниринга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фич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37750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41438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rebuchet MS" panose="020B0603020202020204" pitchFamily="34" charset="0"/>
              </a:rPr>
              <a:t>Выделяем сегмент для первого этапа с минимальным функционалом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r="7750" b="19824"/>
          <a:stretch/>
        </p:blipFill>
        <p:spPr>
          <a:xfrm>
            <a:off x="-11243" y="857250"/>
            <a:ext cx="7431374" cy="51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41438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rebuchet MS" panose="020B0603020202020204" pitchFamily="34" charset="0"/>
              </a:rPr>
              <a:t>Выбираем следующий сегмент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5"/>
          <a:stretch/>
        </p:blipFill>
        <p:spPr>
          <a:xfrm>
            <a:off x="0" y="864399"/>
            <a:ext cx="7296560" cy="51386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63497" y="1972617"/>
            <a:ext cx="1296237" cy="723482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12194" y="3880072"/>
            <a:ext cx="339131" cy="104727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12193" y="3130994"/>
            <a:ext cx="339131" cy="104727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1263" y="4838433"/>
            <a:ext cx="3050930" cy="201443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0391" y="1349143"/>
            <a:ext cx="646862" cy="555647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11310" y="5220747"/>
            <a:ext cx="249953" cy="84154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628800"/>
            <a:ext cx="600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  <a:latin typeface="Trebuchet MS" panose="020B0603020202020204" pitchFamily="34" charset="0"/>
              </a:rPr>
              <a:t>Выдавать результаты поэтапно</a:t>
            </a:r>
          </a:p>
        </p:txBody>
      </p:sp>
    </p:spTree>
    <p:extLst>
      <p:ext uri="{BB962C8B-B14F-4D97-AF65-F5344CB8AC3E}">
        <p14:creationId xmlns:p14="http://schemas.microsoft.com/office/powerpoint/2010/main" val="39946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41438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rebuchet MS" panose="020B0603020202020204" pitchFamily="34" charset="0"/>
              </a:rPr>
              <a:t>А как оно вообще должно работать?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c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1"/>
            <a:ext cx="71471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ccess_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8510666" cy="44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Предпосылки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r>
              <a:rPr lang="ru-RU" sz="2000" dirty="0" smtClean="0">
                <a:latin typeface="Trebuchet MS" panose="020B0603020202020204" pitchFamily="34" charset="0"/>
              </a:rPr>
              <a:t>Постоянно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latin typeface="Trebuchet MS" panose="020B0603020202020204" pitchFamily="34" charset="0"/>
              </a:rPr>
              <a:t>меняющиеся внешние факторы</a:t>
            </a:r>
          </a:p>
          <a:p>
            <a:r>
              <a:rPr lang="ru-RU" sz="2000" dirty="0" smtClean="0">
                <a:latin typeface="Trebuchet MS" panose="020B0603020202020204" pitchFamily="34" charset="0"/>
              </a:rPr>
              <a:t>Рост количества сотрудников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rebuchet MS" panose="020B0603020202020204" pitchFamily="34" charset="0"/>
              </a:rPr>
              <a:t> </a:t>
            </a:r>
            <a:r>
              <a:rPr lang="ru-RU" sz="2800" b="1" dirty="0" smtClean="0">
                <a:latin typeface="Trebuchet MS" panose="020B0603020202020204" pitchFamily="34" charset="0"/>
              </a:rPr>
              <a:t>Как мы выбираем вариант решения задачи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Решает </a:t>
            </a:r>
            <a:r>
              <a:rPr lang="ru-RU" altLang="ru-RU" sz="2000" dirty="0">
                <a:latin typeface="Trebuchet MS" panose="020B0603020202020204" pitchFamily="34" charset="0"/>
              </a:rPr>
              <a:t>задачу</a:t>
            </a: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Наименее </a:t>
            </a:r>
            <a:r>
              <a:rPr lang="ru-RU" altLang="ru-RU" sz="2000" dirty="0" err="1" smtClean="0">
                <a:latin typeface="Trebuchet MS" panose="020B0603020202020204" pitchFamily="34" charset="0"/>
              </a:rPr>
              <a:t>затратен</a:t>
            </a:r>
            <a:endParaRPr lang="ru-RU" altLang="ru-RU" sz="2000" dirty="0" smtClean="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Покрывает все </a:t>
            </a:r>
            <a:r>
              <a:rPr lang="ru-RU" altLang="ru-RU" sz="2000" b="1" dirty="0" smtClean="0">
                <a:latin typeface="Trebuchet MS" panose="020B0603020202020204" pitchFamily="34" charset="0"/>
              </a:rPr>
              <a:t>известные</a:t>
            </a:r>
            <a:r>
              <a:rPr lang="ru-RU" altLang="ru-RU" sz="2000" dirty="0" smtClean="0">
                <a:latin typeface="Trebuchet MS" panose="020B0603020202020204" pitchFamily="34" charset="0"/>
              </a:rPr>
              <a:t> на данный момент случаи использования</a:t>
            </a:r>
            <a:endParaRPr lang="ru-RU" altLang="ru-RU" sz="2000" dirty="0">
              <a:latin typeface="Trebuchet MS" panose="020B0603020202020204" pitchFamily="34" charset="0"/>
            </a:endParaRPr>
          </a:p>
          <a:p>
            <a:pPr eaLnBrk="1" hangingPunct="1"/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41438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smtClean="0">
                <a:latin typeface="Trebuchet MS" panose="020B0603020202020204" pitchFamily="34" charset="0"/>
              </a:rPr>
              <a:t>Переписать нельзя оставить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87" y="978443"/>
            <a:ext cx="5514009" cy="58083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3582" y="1781728"/>
            <a:ext cx="5514009" cy="4132076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42986" y="978443"/>
            <a:ext cx="5514009" cy="80506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42986" y="5925602"/>
            <a:ext cx="5514009" cy="86114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42985" y="978443"/>
            <a:ext cx="5514009" cy="5830117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42985" y="991073"/>
            <a:ext cx="5514009" cy="4922731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rebuchet MS" panose="020B0603020202020204" pitchFamily="34" charset="0"/>
              </a:rPr>
              <a:t> </a:t>
            </a:r>
            <a:r>
              <a:rPr lang="ru-RU" sz="2800" b="1" dirty="0" smtClean="0">
                <a:latin typeface="Trebuchet MS" panose="020B0603020202020204" pitchFamily="34" charset="0"/>
              </a:rPr>
              <a:t>Как мы отслеживаем прогресс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eaLnBrk="1" hangingPunct="1"/>
            <a:r>
              <a:rPr lang="ru-RU" altLang="ru-RU" sz="2000" dirty="0" err="1" smtClean="0">
                <a:latin typeface="Trebuchet MS" panose="020B0603020202020204" pitchFamily="34" charset="0"/>
              </a:rPr>
              <a:t>Логируем</a:t>
            </a:r>
            <a:r>
              <a:rPr lang="ru-RU" altLang="ru-RU" sz="2000" dirty="0" smtClean="0">
                <a:latin typeface="Trebuchet MS" panose="020B0603020202020204" pitchFamily="34" charset="0"/>
              </a:rPr>
              <a:t> ошибки </a:t>
            </a: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Считаем метрики загрузки страниц</a:t>
            </a: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Проверяем через </a:t>
            </a:r>
            <a:r>
              <a:rPr lang="en-US" altLang="ru-RU" sz="2000" dirty="0" smtClean="0">
                <a:latin typeface="Trebuchet MS" panose="020B0603020202020204" pitchFamily="34" charset="0"/>
              </a:rPr>
              <a:t>A/B</a:t>
            </a:r>
            <a:r>
              <a:rPr lang="ru-RU" altLang="ru-RU" sz="2000" dirty="0" smtClean="0">
                <a:latin typeface="Trebuchet MS" panose="020B0603020202020204" pitchFamily="34" charset="0"/>
              </a:rPr>
              <a:t> </a:t>
            </a:r>
            <a:r>
              <a:rPr lang="ru-RU" altLang="ru-RU" sz="2000" dirty="0">
                <a:latin typeface="Trebuchet MS" panose="020B0603020202020204" pitchFamily="34" charset="0"/>
              </a:rPr>
              <a:t>тестирование</a:t>
            </a:r>
          </a:p>
          <a:p>
            <a:pPr eaLnBrk="1" hangingPunct="1"/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628800"/>
            <a:ext cx="4960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Сохранить прибыльность</a:t>
            </a:r>
            <a:endParaRPr lang="ru-RU" sz="28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rebuchet MS" panose="020B0603020202020204" pitchFamily="34" charset="0"/>
              </a:rPr>
              <a:t>Как </a:t>
            </a:r>
            <a:r>
              <a:rPr lang="ru-RU" sz="2800" b="1" dirty="0">
                <a:latin typeface="Trebuchet MS" panose="020B0603020202020204" pitchFamily="34" charset="0"/>
              </a:rPr>
              <a:t>мы передаем результаты своих трудов в продуктовую </a:t>
            </a:r>
            <a:r>
              <a:rPr lang="ru-RU" sz="2800" b="1" dirty="0" smtClean="0">
                <a:latin typeface="Trebuchet MS" panose="020B0603020202020204" pitchFamily="34" charset="0"/>
              </a:rPr>
              <a:t>команду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4100" name="Picture 4" descr="https://stickerboom.ru/files/2015/06/15/x3036x845a-300x220.png.pagespeed.ic.NIOkfkyhR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6384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rebuchet MS" panose="020B0603020202020204" pitchFamily="34" charset="0"/>
              </a:rPr>
              <a:t>Что делать с постоянно меняющимся миром</a:t>
            </a:r>
            <a:r>
              <a:rPr lang="ru-RU" sz="2800" b="1" dirty="0" smtClean="0">
                <a:latin typeface="Trebuchet MS" panose="020B0603020202020204" pitchFamily="34" charset="0"/>
              </a:rPr>
              <a:t>?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rebuchet MS" panose="020B0603020202020204" pitchFamily="34" charset="0"/>
              </a:rPr>
              <a:t>А</a:t>
            </a:r>
            <a:r>
              <a:rPr 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sz="2800" b="1" dirty="0">
                <a:latin typeface="Trebuchet MS" panose="020B0603020202020204" pitchFamily="34" charset="0"/>
              </a:rPr>
              <a:t>если </a:t>
            </a:r>
            <a:r>
              <a:rPr lang="ru-RU" sz="2800" b="1" dirty="0" smtClean="0">
                <a:latin typeface="Trebuchet MS" panose="020B0603020202020204" pitchFamily="34" charset="0"/>
              </a:rPr>
              <a:t>продукт </a:t>
            </a:r>
            <a:r>
              <a:rPr lang="ru-RU" sz="2800" b="1" dirty="0">
                <a:latin typeface="Trebuchet MS" panose="020B0603020202020204" pitchFamily="34" charset="0"/>
              </a:rPr>
              <a:t>уходит </a:t>
            </a:r>
            <a:r>
              <a:rPr lang="ru-RU" sz="2800" b="1" dirty="0" smtClean="0">
                <a:latin typeface="Trebuchet MS" panose="020B0603020202020204" pitchFamily="34" charset="0"/>
              </a:rPr>
              <a:t>вперед?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rebuchet MS" panose="020B0603020202020204" pitchFamily="34" charset="0"/>
              </a:rPr>
              <a:t>Итоги</a:t>
            </a:r>
            <a:endParaRPr lang="ru-RU" altLang="ru-RU" sz="2800" b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708275"/>
            <a:ext cx="82296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  <a:latin typeface="Trebuchet MS" panose="020B0603020202020204" pitchFamily="34" charset="0"/>
              </a:rPr>
              <a:t>Получить платформу для быстрого развития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  <a:latin typeface="Trebuchet MS" panose="020B0603020202020204" pitchFamily="34" charset="0"/>
              </a:rPr>
              <a:t>Выдавать результаты поэтапно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  <a:latin typeface="Trebuchet MS" panose="020B0603020202020204" pitchFamily="34" charset="0"/>
              </a:rPr>
              <a:t>Не навредить работающему продукту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  <a:latin typeface="Trebuchet MS" panose="020B0603020202020204" pitchFamily="34" charset="0"/>
              </a:rPr>
              <a:t>Не навредить позициям в поисковиках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B050"/>
                </a:solidFill>
                <a:latin typeface="Trebuchet MS" panose="020B0603020202020204" pitchFamily="34" charset="0"/>
              </a:rPr>
              <a:t>Сохранить прибыльность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Что нам помогло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Прагматичность</a:t>
            </a: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Итеративность</a:t>
            </a:r>
            <a:endParaRPr lang="ru-RU" altLang="ru-RU" sz="2000" dirty="0" smtClean="0">
              <a:latin typeface="Trebuchet MS" panose="020B0603020202020204" pitchFamily="34" charset="0"/>
            </a:endParaRP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Целеустремленность</a:t>
            </a:r>
          </a:p>
          <a:p>
            <a:pPr eaLnBrk="1" hangingPunct="1"/>
            <a:r>
              <a:rPr lang="ru-RU" altLang="ru-RU" sz="2000" dirty="0" smtClean="0">
                <a:latin typeface="Trebuchet MS" panose="020B0603020202020204" pitchFamily="34" charset="0"/>
              </a:rPr>
              <a:t>Адаптивность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35486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Проблемы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r>
              <a:rPr lang="ru-RU" sz="2000" dirty="0" smtClean="0">
                <a:latin typeface="Trebuchet MS" panose="020B0603020202020204" pitchFamily="34" charset="0"/>
              </a:rPr>
              <a:t>Дорогая поддержка системы</a:t>
            </a:r>
          </a:p>
          <a:p>
            <a:r>
              <a:rPr lang="ru-RU" sz="2000" dirty="0" smtClean="0">
                <a:latin typeface="Trebuchet MS" panose="020B0603020202020204" pitchFamily="34" charset="0"/>
              </a:rPr>
              <a:t>Снижение темпов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397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3284984"/>
            <a:ext cx="3528392" cy="93674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b="1" dirty="0" smtClean="0">
                <a:latin typeface="Trebuchet MS" panose="020B0603020202020204" pitchFamily="34" charset="0"/>
              </a:rPr>
              <a:t>Грунтович Роман</a:t>
            </a:r>
          </a:p>
          <a:p>
            <a:pPr marL="0" indent="0" algn="ctr" eaLnBrk="1" hangingPunct="1">
              <a:buNone/>
            </a:pPr>
            <a:r>
              <a:rPr lang="en-US" altLang="ru-RU" sz="2000" dirty="0" smtClean="0">
                <a:latin typeface="Trebuchet MS" panose="020B0603020202020204" pitchFamily="34" charset="0"/>
              </a:rPr>
              <a:t>gruntovich@tutu.ru</a:t>
            </a:r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  <p:pic>
        <p:nvPicPr>
          <p:cNvPr id="5" name="Изображение 9" descr="logo_tut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2776"/>
            <a:ext cx="877899" cy="3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Летний поезд</a:t>
            </a:r>
          </a:p>
        </p:txBody>
      </p:sp>
      <p:pic>
        <p:nvPicPr>
          <p:cNvPr id="5" name="Picture 10" descr="http://info-globus.ru/wp-content/uploads/2015/03/saps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" y="3284984"/>
            <a:ext cx="3494702" cy="23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ozio.ru/assets/images/resources/3274/02-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026907" cy="23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8311" y="2713155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rebuchet MS" panose="020B0603020202020204" pitchFamily="34" charset="0"/>
              </a:rPr>
              <a:t>Ожидания бизнеса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5" y="2713155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rebuchet MS" panose="020B0603020202020204" pitchFamily="34" charset="0"/>
              </a:rPr>
              <a:t>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489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35" y="127793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rebuchet MS" panose="020B0603020202020204" pitchFamily="34" charset="0"/>
              </a:rPr>
              <a:t>Наследие </a:t>
            </a:r>
            <a:r>
              <a:rPr lang="en-US" sz="2800" b="1" dirty="0" smtClean="0">
                <a:latin typeface="Trebuchet MS" panose="020B0603020202020204" pitchFamily="34" charset="0"/>
              </a:rPr>
              <a:t>full-stack </a:t>
            </a:r>
            <a:r>
              <a:rPr lang="ru-RU" sz="2800" b="1" dirty="0" smtClean="0">
                <a:latin typeface="Trebuchet MS" panose="020B0603020202020204" pitchFamily="34" charset="0"/>
              </a:rPr>
              <a:t>разработки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32444" b="20648"/>
          <a:stretch/>
        </p:blipFill>
        <p:spPr>
          <a:xfrm>
            <a:off x="401835" y="2420938"/>
            <a:ext cx="8340329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94" y="2404132"/>
            <a:ext cx="3529013" cy="3221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85" y="2404132"/>
            <a:ext cx="5050631" cy="322183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1835" y="127793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rebuchet MS" panose="020B0603020202020204" pitchFamily="34" charset="0"/>
              </a:rPr>
              <a:t>Метрика качества кода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1835" y="127793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rebuchet MS" panose="020B0603020202020204" pitchFamily="34" charset="0"/>
              </a:rPr>
              <a:t>Нужно что-то менять!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rebuchet MS" panose="020B0603020202020204" pitchFamily="34" charset="0"/>
              </a:rPr>
              <a:t>Первый подход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dirty="0" smtClean="0">
                <a:latin typeface="Trebuchet MS" panose="020B0603020202020204" pitchFamily="34" charset="0"/>
              </a:rPr>
              <a:t>Переписываем последовательно модуль за модулем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dirty="0" smtClean="0">
                <a:latin typeface="Trebuchet MS" panose="020B0603020202020204" pitchFamily="34" charset="0"/>
              </a:rPr>
              <a:t>…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ru-RU" sz="2000" dirty="0" smtClean="0">
                <a:latin typeface="Trebuchet MS" panose="020B0603020202020204" pitchFamily="34" charset="0"/>
              </a:rPr>
              <a:t>Profit!</a:t>
            </a:r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607</Words>
  <Application>Microsoft Office PowerPoint</Application>
  <PresentationFormat>Экран (4:3)</PresentationFormat>
  <Paragraphs>187</Paragraphs>
  <Slides>40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Trebuchet MS</vt:lpstr>
      <vt:lpstr>Wingdings</vt:lpstr>
      <vt:lpstr>Оформление по умолчанию</vt:lpstr>
      <vt:lpstr> Как tutu.ru делает реинжиниринг работающего продукта на ходу </vt:lpstr>
      <vt:lpstr>О Туту.ру</vt:lpstr>
      <vt:lpstr>Предпосылки</vt:lpstr>
      <vt:lpstr>Проблемы</vt:lpstr>
      <vt:lpstr>Летний поезд</vt:lpstr>
      <vt:lpstr>Наследие full-stack разработки</vt:lpstr>
      <vt:lpstr>Метрика качества кода</vt:lpstr>
      <vt:lpstr>Нужно что-то менять!</vt:lpstr>
      <vt:lpstr>Первый подход</vt:lpstr>
      <vt:lpstr>Презентация PowerPoint</vt:lpstr>
      <vt:lpstr>Распределение времени: ожидания</vt:lpstr>
      <vt:lpstr>Распределение времени: реальность</vt:lpstr>
      <vt:lpstr>Второй подход: реинжиниринг</vt:lpstr>
      <vt:lpstr>Что такое реинжиниринг?</vt:lpstr>
      <vt:lpstr> С чего мы начали?</vt:lpstr>
      <vt:lpstr>Кого мы взяли с собой в путь?</vt:lpstr>
      <vt:lpstr>Команда</vt:lpstr>
      <vt:lpstr>Презентация PowerPoint</vt:lpstr>
      <vt:lpstr>Как мы подошли к выбору нового технологического стека</vt:lpstr>
      <vt:lpstr>Презентация PowerPoint</vt:lpstr>
      <vt:lpstr>Процесс реинжиниринга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Как мы выбираем вариант решения задачи</vt:lpstr>
      <vt:lpstr>Презентация PowerPoint</vt:lpstr>
      <vt:lpstr>Презентация PowerPoint</vt:lpstr>
      <vt:lpstr> Как мы отслеживаем прогресс</vt:lpstr>
      <vt:lpstr>Презентация PowerPoint</vt:lpstr>
      <vt:lpstr>Как мы передаем результаты своих трудов в продуктовую команду</vt:lpstr>
      <vt:lpstr>Что делать с постоянно меняющимся миром?</vt:lpstr>
      <vt:lpstr>А если продукт уходит вперед?</vt:lpstr>
      <vt:lpstr>Итоги</vt:lpstr>
      <vt:lpstr>Что нам помогло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Сюда пишется название доклада (презентации). Желательно не превышать 3 строк.</dc:title>
  <dc:creator>Ирина</dc:creator>
  <cp:lastModifiedBy>nomax@mail.ru</cp:lastModifiedBy>
  <cp:revision>45</cp:revision>
  <dcterms:created xsi:type="dcterms:W3CDTF">2010-04-05T13:31:49Z</dcterms:created>
  <dcterms:modified xsi:type="dcterms:W3CDTF">2016-06-17T06:35:08Z</dcterms:modified>
</cp:coreProperties>
</file>