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.jpeg" ContentType="image/jpeg"/>
  <Override PartName="/ppt/notesSlides/notesSlide6.xml" ContentType="application/vnd.openxmlformats-officedocument.presentationml.notesSlide+xml"/>
  <Override PartName="/ppt/media/image2.jpeg" ContentType="image/jpeg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media/image3.jpeg" ContentType="image/jpeg"/>
  <Override PartName="/ppt/notesSlides/notesSlide8.xml" ContentType="application/vnd.openxmlformats-officedocument.presentationml.notesSlide+xml"/>
  <Override PartName="/ppt/media/image4.jpe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5.jpeg" ContentType="image/jpeg"/>
  <Override PartName="/ppt/notesSlides/notesSlide11.xml" ContentType="application/vnd.openxmlformats-officedocument.presentationml.notesSlide+xml"/>
  <Override PartName="/ppt/media/image6.jpe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7.jpeg" ContentType="image/jpe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8.jpeg" ContentType="image/jpe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media/image9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/Relationships>

</file>

<file path=ppt/charts/_rels/chart1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672145"/>
          <c:y val="0.214846"/>
          <c:w val="0.814276"/>
          <c:h val="0.6254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Разработка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/>
                </c:pt>
                <c:pt idx="1">
                  <c:v/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143.000000</c:v>
                </c:pt>
                <c:pt idx="1">
                  <c:v>143.000000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Тестирование</c:v>
                </c:pt>
              </c:strCache>
            </c:strRef>
          </c:tx>
          <c:spPr>
            <a:solidFill>
              <a:schemeClr val="accent2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/>
                </c:pt>
                <c:pt idx="1">
                  <c:v/>
                </c:pt>
              </c:strCache>
            </c:strRef>
          </c:cat>
          <c:val>
            <c:numRef>
              <c:f>Sheet1!$B$3:$C$3</c:f>
              <c:numCache>
                <c:ptCount val="1"/>
                <c:pt idx="1">
                  <c:v>45.000000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BugFix</c:v>
                </c:pt>
              </c:strCache>
            </c:strRef>
          </c:tx>
          <c:spPr>
            <a:solidFill>
              <a:schemeClr val="accent3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/>
                </c:pt>
                <c:pt idx="1">
                  <c:v/>
                </c:pt>
              </c:strCache>
            </c:strRef>
          </c:cat>
          <c:val>
            <c:numRef>
              <c:f>Sheet1!$B$4:$C$4</c:f>
              <c:numCache>
                <c:ptCount val="1"/>
                <c:pt idx="1">
                  <c:v>30.000000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Тестирование</c:v>
                </c:pt>
              </c:strCache>
            </c:strRef>
          </c:tx>
          <c:spPr>
            <a:solidFill>
              <a:schemeClr val="accent2">
                <a:lumOff val="-8000"/>
              </a:schemeClr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/>
                </c:pt>
                <c:pt idx="1">
                  <c:v/>
                </c:pt>
              </c:strCache>
            </c:strRef>
          </c:cat>
          <c:val>
            <c:numRef>
              <c:f>Sheet1!$B$5:$C$5</c:f>
              <c:numCache>
                <c:ptCount val="1"/>
                <c:pt idx="1">
                  <c:v>30.000000</c:v>
                </c:pt>
              </c:numCache>
            </c:numRef>
          </c:val>
        </c:ser>
        <c:gapWidth val="150"/>
        <c:overlap val="100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title>
          <c:tx>
            <c:rich>
              <a:bodyPr rot="-5400000"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Arial"/>
                  </a:defRPr>
                </a:pPr>
                <a:r>
                  <a:rPr b="0" i="0" strike="noStrike" sz="1800" u="none">
                    <a:solidFill>
                      <a:srgbClr val="000000"/>
                    </a:solidFill>
                    <a:latin typeface="Arial"/>
                  </a:rPr>
                  <a:t>разработка</a:t>
                </a:r>
              </a:p>
            </c:rich>
          </c:tx>
          <c:layout/>
          <c:overlay val="1"/>
        </c:title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Arial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Arial"/>
                  </a:defRPr>
                </a:pPr>
                <a:r>
                  <a:rPr b="0" i="0" strike="noStrike" sz="1800" u="none">
                    <a:solidFill>
                      <a:srgbClr val="000000"/>
                    </a:solidFill>
                    <a:latin typeface="Arial"/>
                  </a:rPr>
                  <a:t>время</a:t>
                </a:r>
              </a:p>
            </c:rich>
          </c:tx>
          <c:layout/>
          <c:overlay val="1"/>
        </c:title>
        <c:numFmt formatCode="General" sourceLinked="0"/>
        <c:majorTickMark val="out"/>
        <c:minorTickMark val="none"/>
        <c:tickLblPos val="none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Arial"/>
              </a:defRPr>
            </a:pPr>
          </a:p>
        </c:txPr>
        <c:crossAx val="2094734552"/>
        <c:crosses val="autoZero"/>
        <c:crossBetween val="between"/>
        <c:majorUnit val="75"/>
        <c:minorUnit val="37.5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00866358"/>
          <c:y val="0"/>
          <c:w val="0.991336"/>
          <c:h val="0.0970994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800" u="none">
              <a:solidFill>
                <a:srgbClr val="000000"/>
              </a:solidFill>
              <a:latin typeface="Arial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672145"/>
          <c:y val="0.214846"/>
          <c:w val="0.814276"/>
          <c:h val="0.6254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Разработка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/>
                </c:pt>
                <c:pt idx="1">
                  <c:v/>
                </c:pt>
              </c:strCache>
            </c:strRef>
          </c:cat>
          <c:val>
            <c:numRef>
              <c:f>Sheet1!$B$2:$C$2</c:f>
              <c:numCache>
                <c:ptCount val="2"/>
                <c:pt idx="0">
                  <c:v>143.000000</c:v>
                </c:pt>
                <c:pt idx="1">
                  <c:v>143.000000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Тестирование</c:v>
                </c:pt>
              </c:strCache>
            </c:strRef>
          </c:tx>
          <c:spPr>
            <a:solidFill>
              <a:schemeClr val="accent2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/>
                </c:pt>
                <c:pt idx="1">
                  <c:v/>
                </c:pt>
              </c:strCache>
            </c:strRef>
          </c:cat>
          <c:val>
            <c:numRef>
              <c:f>Sheet1!$B$3:$C$3</c:f>
              <c:numCache>
                <c:ptCount val="1"/>
                <c:pt idx="1">
                  <c:v>45.000000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BugFix</c:v>
                </c:pt>
              </c:strCache>
            </c:strRef>
          </c:tx>
          <c:spPr>
            <a:solidFill>
              <a:schemeClr val="accent3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/>
                </c:pt>
                <c:pt idx="1">
                  <c:v/>
                </c:pt>
              </c:strCache>
            </c:strRef>
          </c:cat>
          <c:val>
            <c:numRef>
              <c:f>Sheet1!$B$4:$C$4</c:f>
              <c:numCache>
                <c:ptCount val="1"/>
                <c:pt idx="1">
                  <c:v>30.000000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Тестирование</c:v>
                </c:pt>
              </c:strCache>
            </c:strRef>
          </c:tx>
          <c:spPr>
            <a:solidFill>
              <a:schemeClr val="accent2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Sheet1!$B$1:$C$1</c:f>
              <c:strCache>
                <c:ptCount val="2"/>
                <c:pt idx="0">
                  <c:v/>
                </c:pt>
                <c:pt idx="1">
                  <c:v/>
                </c:pt>
              </c:strCache>
            </c:strRef>
          </c:cat>
          <c:val>
            <c:numRef>
              <c:f>Sheet1!$B$5:$C$5</c:f>
              <c:numCache>
                <c:ptCount val="1"/>
                <c:pt idx="1">
                  <c:v>30.000000</c:v>
                </c:pt>
              </c:numCache>
            </c:numRef>
          </c:val>
        </c:ser>
        <c:gapWidth val="150"/>
        <c:overlap val="100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title>
          <c:tx>
            <c:rich>
              <a:bodyPr rot="-5400000"/>
              <a:lstStyle/>
              <a:p>
                <a:pPr>
                  <a:defRPr b="1" i="0" strike="noStrike" sz="1800" u="none">
                    <a:solidFill>
                      <a:srgbClr val="FFFFFF"/>
                    </a:solidFill>
                    <a:latin typeface="Arial"/>
                  </a:defRPr>
                </a:pPr>
                <a:r>
                  <a:rPr b="1" i="0" strike="noStrike" sz="1800" u="none">
                    <a:solidFill>
                      <a:srgbClr val="FFFFFF"/>
                    </a:solidFill>
                    <a:latin typeface="Arial"/>
                  </a:rPr>
                  <a:t>разработка</a:t>
                </a:r>
              </a:p>
            </c:rich>
          </c:tx>
          <c:layout/>
          <c:overlay val="1"/>
        </c:title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Arial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 b="1" i="0" strike="noStrike" sz="1800" u="none">
                    <a:solidFill>
                      <a:srgbClr val="FFFFFF"/>
                    </a:solidFill>
                    <a:latin typeface="Arial"/>
                  </a:defRPr>
                </a:pPr>
                <a:r>
                  <a:rPr b="1" i="0" strike="noStrike" sz="1800" u="none">
                    <a:solidFill>
                      <a:srgbClr val="FFFFFF"/>
                    </a:solidFill>
                    <a:latin typeface="Arial"/>
                  </a:rPr>
                  <a:t>время</a:t>
                </a:r>
              </a:p>
            </c:rich>
          </c:tx>
          <c:layout/>
          <c:overlay val="1"/>
        </c:title>
        <c:numFmt formatCode="General" sourceLinked="0"/>
        <c:majorTickMark val="out"/>
        <c:minorTickMark val="none"/>
        <c:tickLblPos val="none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Arial"/>
              </a:defRPr>
            </a:pPr>
          </a:p>
        </c:txPr>
        <c:crossAx val="2094734552"/>
        <c:crosses val="autoZero"/>
        <c:crossBetween val="between"/>
        <c:majorUnit val="75"/>
        <c:minorUnit val="37.5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00866358"/>
          <c:y val="0"/>
          <c:w val="0.991336"/>
          <c:h val="0.0970994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800" u="none">
              <a:solidFill>
                <a:srgbClr val="FFFFFF"/>
              </a:solidFill>
              <a:latin typeface="Arial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" name="Shape 3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10.xml.rels><?xml version="1.0" encoding="UTF-8" standalone="yes"?>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11.xml.rels><?xml version="1.0" encoding="UTF-8" standalone="yes"?>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2.xml.rels><?xml version="1.0" encoding="UTF-8" standalone="yes"?>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3.xml.rels><?xml version="1.0" encoding="UTF-8" standalone="yes"?>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4.xml.rels><?xml version="1.0" encoding="UTF-8" standalone="yes"?>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5.xml.rels><?xml version="1.0" encoding="UTF-8" standalone="yes"?>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6.xml.rels><?xml version="1.0" encoding="UTF-8" standalone="yes"?>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7.xml.rels><?xml version="1.0" encoding="UTF-8" standalone="yes"?>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8.xml.rels><?xml version="1.0" encoding="UTF-8" standalone="yes"?>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9.xml.rels><?xml version="1.0" encoding="UTF-8" standalone="yes"?>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20.xml.rels><?xml version="1.0" encoding="UTF-8" standalone="yes"?>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21.xml.rels><?xml version="1.0" encoding="UTF-8" standalone="yes"?>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22.xml.rels><?xml version="1.0" encoding="UTF-8" standalone="yes"?>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23.xml.rels><?xml version="1.0" encoding="UTF-8" standalone="yes"?>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24.xml.rels><?xml version="1.0" encoding="UTF-8" standalone="yes"?>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25.xml.rels><?xml version="1.0" encoding="UTF-8" standalone="yes"?>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26.xml.rels><?xml version="1.0" encoding="UTF-8" standalone="yes"?>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27.xml.rels><?xml version="1.0" encoding="UTF-8" standalone="yes"?>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28.xml.rels><?xml version="1.0" encoding="UTF-8" standalone="yes"?>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_rels/notesSlide29.xml.rels><?xml version="1.0" encoding="UTF-8" standalone="yes"?>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30.xml.rels><?xml version="1.0" encoding="UTF-8" standalone="yes"?>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31.xml.rels><?xml version="1.0" encoding="UTF-8" standalone="yes"?>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_rels/notesSlide32.xml.rels><?xml version="1.0" encoding="UTF-8" standalone="yes"?>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33.xml.rels><?xml version="1.0" encoding="UTF-8" standalone="yes"?>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34.xml.rels><?xml version="1.0" encoding="UTF-8" standalone="yes"?>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6.xml.rels><?xml version="1.0" encoding="UTF-8" standalone="yes"?>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7.xml.rels><?xml version="1.0" encoding="UTF-8" standalone="yes"?>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8.xml.rels><?xml version="1.0" encoding="UTF-8" standalone="yes"?>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9.xml.rels><?xml version="1.0" encoding="UTF-8" standalone="yes"?>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" name="Shape 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Всем привет! Меня зовут Альгис Фатеев, я руководитель тестирования в Avito, можно сказать бессменный. </a:t>
            </a:r>
          </a:p>
          <a:p>
            <a:pPr/>
            <a:r>
              <a:t>За последние несколько лет Avito сильно разрослось, теперь это крупнейший классифайд в Европе и входит в мировой Топ-3. Помимо сайта и мобильного приложения под iOS и Android, у нас есть ещё специальные сервисы и мобильные приложения для автодилеров, риэлторов и поставщиков услуг. Всё это хозяйство надо тестировать, поэтому команда у нас большая, очень быстро росла и продолжает расти.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" name="Shape 1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Представим, что все клево, и есть нормальное ТЗ, но всегда есть пограничные моменты, которые требуют уточнения. Бывает, что тестировщик говорит «это бага», а разработчик «это фича» поэтому всегда должен быть человек, который может принять окончательное решение по этому вопросу. Кто-то наверно хочет сказать «а что, разве без тестирования такого человека не должно быть ?» должен, но при появлении тестирования эта проблема становится более насущной. А бывает, когда менеджеров много, и они не могут решить, кто должен принять решение.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hape 15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Важно правильно планировать очередность передачи задач в тестирование. Например: отдали в тестирование мобильное приложение, до того как API для него полностью готово. Полностью протестировать приложение при этом невозможно, поэтому когда наконец API готово, приходится тестировать и то и другое, что приводит к неравномерной нагрузке на тестирование.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hape 15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Итак, всё вышеперечисленное вас не испугало или вы успешно это преодолели и предусмотрели. Решено, что тестированию быть в вашем проекте. Далее я рассмотрю отдельные аспекты внедрения тестирования.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hape 1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Итак, первое, а как мы будем мерять эффективность тестирования в проекте, как оценивать усилия команды?</a:t>
            </a:r>
          </a:p>
          <a:p>
            <a:pPr/>
            <a:r>
              <a:t>Некоторые эффективные менеджеры любят считать KPI. Тут есть различные взгляды на то, как считать  KPI, это очень холиварная тема, можно считать протестированные задачи, найденые ошибки, как-то комбинировать. Но это все эти методики не дадут какой-то правдивой информации. Например: кто лучше протестировал, тот кто нашел 1 или 10 ошибок в похожих задачах? тот кто 10 ? так ведь разработчики тоже разные, кто-то делает много ошибок, кто-то мало, и тогда получается что проверяя задачи за более аккуратными разработчиками ты делаешь работу хуже ? Можно эту тему дальше развивать, но этому можно посвятить отдельный доклад :) Важно считать различные метрики, и если они начинают изменяться, тогда и разбираться почему так происходит. Мы например собираем кто сколько задач сделал, сколько вернул назад разработчикам.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hape 1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Мы определились с ключевыми показателям на которые будем ориентироваться. Теперь нам нужна команда. Далее я рассмотрю отдельные группы тестировщиков, инструменты, которыми они пользуются и некоторые принципы организации их работы.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hape 17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Начнем с ручного тестирования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5" name="Shape 1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Для начала надо разобраться кто обычно работает в тестировании, условно разделил на 3 группы: студенты, начинающие разработчики и дамы бальзаковского возраста. Я утрирую, конечно. </a:t>
            </a:r>
          </a:p>
          <a:p>
            <a:pPr/>
            <a:r>
              <a:t>Студенты - как правило ничего не умеют, но готовы обучаться, довольно перспективные кадры.</a:t>
            </a:r>
          </a:p>
          <a:p>
            <a:pPr/>
            <a:r>
              <a:t>Начинающие разработчики - технически более подкованные, чем студенты, тоже готовы обучаться, тоже довольно перспективные кадры. Часто идут в тестировщики, чтобы было проще потом попасть в разработчики.</a:t>
            </a:r>
          </a:p>
          <a:p>
            <a:pPr/>
            <a:r>
              <a:t>Студенты и Начинающие разработчики довольно быстро набирают знания и им нужно давать возможность развиваться, иначе они без особых раздумий будут готовы сменить компанию.</a:t>
            </a:r>
          </a:p>
          <a:p>
            <a:pPr/>
            <a:r>
              <a:t>Дамы Бальзаковского возраста - это более взрослые люди, часто сменившие свою работу на тестирование,. Как правило они гораздо хуже обучаются, да и особого желания обучаться у них нету, хуже дружат техникой, нежели более молодые коллеги, но они менее склонны к частой смене работы.</a:t>
            </a:r>
          </a:p>
          <a:p>
            <a:pPr/>
            <a:r>
              <a:t>Важно понимать, что это деление на группы не означает эти «хорошие», а те «плохие», это скорее описаны риски при работе с ними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Shape 20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Неожиданно выясняется, что тестировщики в работе используют различные инструменты, например для хранения тесткейсов, создания скриншотов, виртуальные машины, прокси и прочее. Некоторые из них платные, требуют выделения бюджета, или права для их установки. Вроде бы мелочи, но на все это уходит время.  Чем больше команда тестирования - тем больше потребность в специализированном софте, например мы в Авито разработали под наши нужды хранилище тесткейсов.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hape 2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При росте команды необходимо разделять тестировщиков на группы. Проще всего для начала разделить по проектам, потом по платформам, например: мобильные приложения и веб. Следующим этапом может быть деление по типу задач, например: платежи, реклама. Держать группу универсальных солдат, которые тестируют сразу всё чревато тем, что никто не будет хорошо знать никакой функционал.</a:t>
            </a:r>
          </a:p>
          <a:p>
            <a:pPr/>
            <a:r>
              <a:t>Мы в Авито делим по проектам, платформам и типам задач.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hape 22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 России сертификация тестировщиков слабо развита, самая популярная это  ISTQB.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" name="Shape 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Сегодня я буду говорить про самые азы, что такое тестирование, зачем оно нужно и с чего начинается тестирование в проекте. То, о чём я буду рассказывать может показаться банальным и очевидным, но я считаю важным эти моменты проговорить.</a:t>
            </a:r>
          </a:p>
          <a:p>
            <a:pPr/>
            <a:r>
              <a:t>Для начала давайте определимся с терминами, что же вообще такое тестирование?</a:t>
            </a:r>
          </a:p>
          <a:p>
            <a:pPr/>
            <a:r>
              <a:t>Тестирование – это проверка приложения на соответствие требованиям, как явным, так и не явным, а также поиск дефектов.</a:t>
            </a:r>
          </a:p>
          <a:p>
            <a:pPr/>
            <a:r>
              <a:t>Многие считают, что тестирование это только поиск дефектов, принижая ценность знания что приложение соответствует необходимым требованиям.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4" name="Shape 2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Про остальные вообще мало кто даже слышал, и мало кто из работодателей требует наличие этих сертификатов. Сертификация нужна чтобы тестировщики говорили на одном языке, пользовались одной терминологией.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9" name="Shape 2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Теперь поговорим про автоматизацию, тут важно понимание что это еще один из инструментов тестирования, и она не является решением всех проблем с тестированием.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hape 2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Сделали приложение и забыли про него т.е. нет необходимости в дальнейшей его поддержке, либо какая-то совсем минимальная, которая поможет сэкономить время на этапе разработки.</a:t>
            </a:r>
          </a:p>
          <a:p>
            <a:pPr/>
            <a:r>
              <a:t>Приложение совсем небольшое и его можно быстро вручную проверить.</a:t>
            </a:r>
          </a:p>
          <a:p>
            <a:pPr/>
            <a:r>
              <a:t>Продукт постоянно сильно изменяется - сильно меняется воркфлоу приложения, и становится проще вручную протестировать, чем постоянно изменять тесты.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Shape 2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Немного хочу затронуть тему юнит-тестов. Тестирование не дает попасть ошибкам к «пользователю». Тестирование не сделает так, что разработчики станут делать меньше ошибок, для этого есть различные методологии разработки TDD, BDD, которые позволяют обнаружить ошибки на более раннем этапе.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6" name="Shape 2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Отдавая на тестирование более качественный код, вы сокращаете время разработки, как минимум за счет уменьшения итераций тестирования. В этом вам помогут юнит-тесты.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5" name="Shape 2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Автоматизация тестирования - это не только автотесты, но и инструменты, которые позволят ускорить процесс тестирования. Например это сборка тестовых стендов, инструменты для подготовки тестовой среды, например: создать объявление, которое разместили месяц назад.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4" name="Shape 2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Инструменты для автоматизация тестирования можно разделить на 3 группы: система CI, фреймворк для написания тестов и инструмент для тестирования вашего приложения.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3" name="Shape 2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Систем Continius Integration существует огромное количество, можно выбирать по разным параметрам, но основная проблема в которую чаще всего упираются - это невозможность организации какого-то специфического флоу, и появляется необходимость что-то допилить. Поэтому при выборе CI важно обратить на возможность расширения функционала, например через API. Например мы в Авито используем Bamboo, но хотим сменить на TeamCity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hape 30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Тестовых фреймворков много, но все их можно разделить на 2 группы: xUnit и  BDD-фреймворки. Какой-то принципиальной между ними разницы я не вижу, но холиварить на эту тему можно долго. Мы используем PHPUnit.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hape 31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Для тестирования веб-приложений на данный момент стандарт «де факто» это селениум. C тестированием мобильных приложений все сложнее, до сих пор нет какого-то стандартного инструмента для тестирования. Мы используем Selenium, Appium, Selendroid и пробуем использовать Espresso.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" name="Shape 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Важно понимать, что тестирование только демонстрирует наличие дефектов, но не утверждает что их нету.</a:t>
            </a:r>
          </a:p>
          <a:p>
            <a:pPr/>
            <a:r>
              <a:t>Тестировать можно бесконечно долго, находить ошибки, которые никто никогда не встретит, поэтому важно вовремя остановиться.</a:t>
            </a:r>
          </a:p>
          <a:p>
            <a:pPr/>
            <a:r>
              <a:t>Обнаружение и исправление дефектов не помогут, если созданная система не подходит пользователю и не удовлетворяет его ожиданиям и потребностям.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Shape 3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Довольно часто путают задачи тестирования и мониторинга. Тестирование проверяет, что какой-то функционал работает, например: у вас размещается на сайте объявление. Мониторинг следит, что объявления реально размещаются пользователями. Если стали меньше размещать объявлений, значит что-то случилось, нужно разбираться.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3" name="Shape 3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 автоматизацию тестирования идут программисты и ручные тестировщики. Их плюсы и минусы довольно очевидны, программисты не умеют тестировать, тестировщики - программировать, но тестированию научить проще чем программированию, поэтому берем в автоматизацию программистов.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Shape 33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Хотелось бы обратить внимание на некоторые практики автоматизации. QA API - это такое API, которое позволяет выполнять действия, которые нельзя или сложно выполнить, например: создать объявление, которое было создано месяц назад.</a:t>
            </a:r>
            <a:br/>
            <a:r>
              <a:t>Также код тестов необходимо отделять от кода приложения, чтобы изменения в коде приложения не влияли на тесты. Многие на это не обращают внимание, ровно до того момента, когда изменение приложения не поломает тесты.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" name="Shape 3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При написании тестов нужно какое-то описание, что делает тест. Есть 2 варианта: автоматизировать кейсы для ручного тестирования и писать отдельные кейсы для тестов. </a:t>
            </a:r>
            <a:br/>
            <a:r>
              <a:t>Когда у вас отдельные кейсы или их нет для тестов сложнее понять какие изменения влияют на какие тесты. В идеале при изменении приложения, тесты должны фейлиться, но … мы живем не в идеальном мире.</a:t>
            </a:r>
          </a:p>
          <a:p>
            <a:pPr/>
            <a:r>
              <a:t>Если автоматизировать ручные кейсы, при их изменении сразу видно, какие тесты нужно изменить.</a:t>
            </a:r>
          </a:p>
          <a:p>
            <a:pPr/>
            <a:r>
              <a:t>При отдельных кейсах для тестов необходимо при их написании понимать специфику написания тестов.</a:t>
            </a:r>
          </a:p>
          <a:p>
            <a:pPr/>
            <a:r>
              <a:t>Но когда у вас отдельные кейсы для тестов, становится гораздо проще писать тесты т.к. они оптимизированы для этого заранее.</a:t>
            </a:r>
          </a:p>
          <a:p>
            <a:pPr/>
            <a:r>
              <a:t>Мы в авито используем гибридный подход - автоматизируем кейсы для ручного тестирования, но при автоматизации их перерабатываем чтобы было удобно автоматизировать.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7" name="Shape 3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 итоге, основные идеи, которые я хотел бы донести тем, кто задумывается о внедрение тестирования в проект…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" name="Shape 9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Учитывая вышесказанное, основные цели тестирования это поиск дефектов, проверка соответствия требованиям и оценка качества.</a:t>
            </a:r>
          </a:p>
          <a:p>
            <a:pPr/>
          </a:p>
          <a:p>
            <a:pPr/>
            <a:r>
              <a:t>Итак мы определились с терминами, принципами и основными задачами. И вот наступает тот момент, когда мы задумываемся или решаем вопрос о внедрения тестирования в проект…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" name="Shape 10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Очень часто необходимость внедрения тестирования обосновывается по принципу “как у всех” / “потому что надо”, но на самом деле тестирование может быть не обязательным и даже вредным. Каким образом внедрение тестирования может негативным образом отразиться на проекте?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" name="Shape 1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При появлении тестирования, увеличивается время разработки. Если раньше было «сделал и в продакшен», то теперь добавляется этап тестирования, который тоже занимает время. Также появляется этап багфиксинга и повторного тестирования, что иногда очень сильно затягивает время разработки.</a:t>
            </a:r>
          </a:p>
          <a:p>
            <a:pPr/>
            <a:r>
              <a:t>Важно понимать,  что время тестирования никак не связано со временем разработки, например: вы поправили пару строчек в ядре, а проверять нужно все приложение (привет legacy code)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" name="Shape 11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При появлении на проекте тестировщиков, иногда разработчики начинают допускать больше ошибок: кто-то расслабляется, некоторые начинают использовать тестировщиков в качестве отладчика - я тут что-то закоммитил - надо проверить.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Shape 1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Когда на проекте появляется тестировщик, сразу увеличивается количество известных ошибок, и нужно с ними что-то делать, желательно исправлять. Если ошибки долгое время не исправляются, это сильно демотивирует тестировщиков.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" name="Shape 13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Важно, чтобы проект и разработчики были готовы к внедрению тестирования, например, что касается документации, </a:t>
            </a:r>
          </a:p>
          <a:p>
            <a:pPr/>
            <a:r>
              <a:t>При добавлении на проект тестировщиков, становится более сильной проблема отсутствия или плохой документации. Тестировщик сначала тратит время на выяснение «как оно должно работать» и только потом тестировать, в результате время тестирования может очень сильно увеличиться.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0" name="Shape 3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8384892" y="6245225"/>
            <a:ext cx="301909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eg"/><Relationship Id="rId4" Type="http://schemas.openxmlformats.org/officeDocument/2006/relationships/image" Target="../media/image5.jpeg"/><Relationship Id="rId5" Type="http://schemas.openxmlformats.org/officeDocument/2006/relationships/image" Target="../media/image12.png"/><Relationship Id="rId6" Type="http://schemas.openxmlformats.org/officeDocument/2006/relationships/image" Target="../media/image9.t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eg"/><Relationship Id="rId4" Type="http://schemas.openxmlformats.org/officeDocument/2006/relationships/image" Target="../media/image6.jpeg"/><Relationship Id="rId5" Type="http://schemas.openxmlformats.org/officeDocument/2006/relationships/image" Target="../media/image13.png"/><Relationship Id="rId6" Type="http://schemas.openxmlformats.org/officeDocument/2006/relationships/image" Target="../media/image9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eg"/><Relationship Id="rId4" Type="http://schemas.openxmlformats.org/officeDocument/2006/relationships/image" Target="../media/image9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jpeg"/><Relationship Id="rId4" Type="http://schemas.openxmlformats.org/officeDocument/2006/relationships/image" Target="../media/image11.tif"/><Relationship Id="rId5" Type="http://schemas.openxmlformats.org/officeDocument/2006/relationships/image" Target="../media/image15.png"/><Relationship Id="rId6" Type="http://schemas.openxmlformats.org/officeDocument/2006/relationships/image" Target="../media/image12.tif"/><Relationship Id="rId7" Type="http://schemas.openxmlformats.org/officeDocument/2006/relationships/image" Target="../media/image16.png"/><Relationship Id="rId8" Type="http://schemas.openxmlformats.org/officeDocument/2006/relationships/image" Target="../media/image13.tif"/><Relationship Id="rId9" Type="http://schemas.openxmlformats.org/officeDocument/2006/relationships/image" Target="../media/image17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eg"/><Relationship Id="rId4" Type="http://schemas.openxmlformats.org/officeDocument/2006/relationships/image" Target="../media/image9.tif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jpeg"/><Relationship Id="rId4" Type="http://schemas.openxmlformats.org/officeDocument/2006/relationships/image" Target="../media/image9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eg"/><Relationship Id="rId4" Type="http://schemas.openxmlformats.org/officeDocument/2006/relationships/image" Target="../media/image9.tif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jpeg"/><Relationship Id="rId4" Type="http://schemas.openxmlformats.org/officeDocument/2006/relationships/image" Target="../media/image9.tif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jpeg"/><Relationship Id="rId4" Type="http://schemas.openxmlformats.org/officeDocument/2006/relationships/image" Target="../media/image9.tif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jpeg"/><Relationship Id="rId4" Type="http://schemas.openxmlformats.org/officeDocument/2006/relationships/chart" Target="../charts/chart2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jpeg"/><Relationship Id="rId4" Type="http://schemas.openxmlformats.org/officeDocument/2006/relationships/image" Target="../media/image9.tif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jpeg"/><Relationship Id="rId4" Type="http://schemas.openxmlformats.org/officeDocument/2006/relationships/image" Target="../media/image9.tif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jpeg"/><Relationship Id="rId4" Type="http://schemas.openxmlformats.org/officeDocument/2006/relationships/image" Target="../media/image9.tif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jpeg"/><Relationship Id="rId4" Type="http://schemas.openxmlformats.org/officeDocument/2006/relationships/image" Target="../media/image9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jpeg"/><Relationship Id="rId4" Type="http://schemas.openxmlformats.org/officeDocument/2006/relationships/image" Target="../media/image9.tif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jpeg"/><Relationship Id="rId4" Type="http://schemas.openxmlformats.org/officeDocument/2006/relationships/image" Target="../media/image9.tif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jpeg"/><Relationship Id="rId4" Type="http://schemas.openxmlformats.org/officeDocument/2006/relationships/image" Target="../media/image9.tif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hyperlink" Target="mailto:afateev@avito.ru?subject=" TargetMode="Externa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tif"/><Relationship Id="rId4" Type="http://schemas.openxmlformats.org/officeDocument/2006/relationships/image" Target="../media/image6.tif"/><Relationship Id="rId5" Type="http://schemas.openxmlformats.org/officeDocument/2006/relationships/image" Target="../media/image6.png"/><Relationship Id="rId6" Type="http://schemas.openxmlformats.org/officeDocument/2006/relationships/image" Target="../media/image7.tif"/><Relationship Id="rId7" Type="http://schemas.openxmlformats.org/officeDocument/2006/relationships/image" Target="../media/image7.png"/><Relationship Id="rId8" Type="http://schemas.openxmlformats.org/officeDocument/2006/relationships/image" Target="../media/image8.tif"/><Relationship Id="rId9" Type="http://schemas.openxmlformats.org/officeDocument/2006/relationships/image" Target="../media/image8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eg"/><Relationship Id="rId4" Type="http://schemas.openxmlformats.org/officeDocument/2006/relationships/chart" Target="../charts/chart1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9.png"/><Relationship Id="rId6" Type="http://schemas.openxmlformats.org/officeDocument/2006/relationships/image" Target="../media/image9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eg"/><Relationship Id="rId4" Type="http://schemas.openxmlformats.org/officeDocument/2006/relationships/image" Target="../media/image4.jpeg"/><Relationship Id="rId5" Type="http://schemas.openxmlformats.org/officeDocument/2006/relationships/image" Target="../media/image10.png"/><Relationship Id="rId6" Type="http://schemas.openxmlformats.org/officeDocument/2006/relationships/image" Target="../media/image9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0" t="0" r="0" b="26376"/>
          <a:stretch>
            <a:fillRect/>
          </a:stretch>
        </p:blipFill>
        <p:spPr>
          <a:xfrm>
            <a:off x="0" y="8388"/>
            <a:ext cx="9144001" cy="4754567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/>
          <p:nvPr/>
        </p:nvSpPr>
        <p:spPr>
          <a:xfrm>
            <a:off x="335093" y="-4312"/>
            <a:ext cx="3111833" cy="4779964"/>
          </a:xfrm>
          <a:prstGeom prst="rect">
            <a:avLst/>
          </a:prstGeom>
          <a:solidFill>
            <a:srgbClr val="FFFFFF">
              <a:alpha val="72784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2" name="Shape 42"/>
          <p:cNvSpPr/>
          <p:nvPr>
            <p:ph type="ctrTitle"/>
          </p:nvPr>
        </p:nvSpPr>
        <p:spPr>
          <a:xfrm>
            <a:off x="-1995191" y="364901"/>
            <a:ext cx="7772401" cy="1944688"/>
          </a:xfrm>
          <a:prstGeom prst="rect">
            <a:avLst/>
          </a:prstGeom>
        </p:spPr>
        <p:txBody>
          <a:bodyPr/>
          <a:lstStyle/>
          <a:p>
            <a:pPr>
              <a:defRPr b="1" sz="3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Внедрение </a:t>
            </a:r>
          </a:p>
          <a:p>
            <a:pPr>
              <a:defRPr b="1" sz="3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тестирования</a:t>
            </a:r>
          </a:p>
        </p:txBody>
      </p:sp>
      <p:sp>
        <p:nvSpPr>
          <p:cNvPr id="43" name="Shape 43"/>
          <p:cNvSpPr/>
          <p:nvPr/>
        </p:nvSpPr>
        <p:spPr>
          <a:xfrm>
            <a:off x="352862" y="3499317"/>
            <a:ext cx="3076295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2000"/>
            </a:lvl1pPr>
          </a:lstStyle>
          <a:p>
            <a:pPr/>
            <a:r>
              <a:t>Фатеев Альгис, Авито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asted-image-filtered.png"/>
          <p:cNvPicPr>
            <a:picLocks noChangeAspect="1"/>
          </p:cNvPicPr>
          <p:nvPr/>
        </p:nvPicPr>
        <p:blipFill>
          <a:blip r:embed="rId3">
            <a:extLst/>
          </a:blip>
          <a:srcRect l="8988" t="2355" r="11198" b="2355"/>
          <a:stretch>
            <a:fillRect/>
          </a:stretch>
        </p:blipFill>
        <p:spPr>
          <a:xfrm>
            <a:off x="-27988" y="702796"/>
            <a:ext cx="9199975" cy="6178371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/>
          <p:nvPr/>
        </p:nvSpPr>
        <p:spPr>
          <a:xfrm>
            <a:off x="253727" y="787529"/>
            <a:ext cx="4091645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Постановка задач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asted-image-filtered.jpeg"/>
          <p:cNvPicPr>
            <a:picLocks noChangeAspect="1"/>
          </p:cNvPicPr>
          <p:nvPr/>
        </p:nvPicPr>
        <p:blipFill>
          <a:blip r:embed="rId3">
            <a:extLst/>
          </a:blip>
          <a:srcRect l="8182" t="0" r="8182" b="0"/>
          <a:stretch>
            <a:fillRect/>
          </a:stretch>
        </p:blipFill>
        <p:spPr>
          <a:xfrm>
            <a:off x="-7714" y="696346"/>
            <a:ext cx="9159314" cy="61602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" name="Group 138"/>
          <p:cNvGrpSpPr/>
          <p:nvPr/>
        </p:nvGrpSpPr>
        <p:grpSpPr>
          <a:xfrm>
            <a:off x="1452730" y="2086900"/>
            <a:ext cx="6238540" cy="4518727"/>
            <a:chOff x="0" y="0"/>
            <a:chExt cx="6238539" cy="4518725"/>
          </a:xfrm>
        </p:grpSpPr>
        <p:pic>
          <p:nvPicPr>
            <p:cNvPr id="137" name="lebed_rak_i_schuka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03200"/>
              <a:ext cx="5832140" cy="40742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6" name="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238540" cy="4518726"/>
            </a:xfrm>
            <a:prstGeom prst="rect">
              <a:avLst/>
            </a:prstGeom>
            <a:effectLst/>
          </p:spPr>
        </p:pic>
      </p:grpSp>
      <p:sp>
        <p:nvSpPr>
          <p:cNvPr id="139" name="Shape 139"/>
          <p:cNvSpPr/>
          <p:nvPr/>
        </p:nvSpPr>
        <p:spPr>
          <a:xfrm>
            <a:off x="253727" y="787529"/>
            <a:ext cx="5976926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Лицо Принимающее Решения</a:t>
            </a:r>
          </a:p>
        </p:txBody>
      </p:sp>
      <p:pic>
        <p:nvPicPr>
          <p:cNvPr id="140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1383729" y="1722919"/>
            <a:ext cx="700653" cy="700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59617" y="1722919"/>
            <a:ext cx="700653" cy="7006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asted-image-filtered.jpeg"/>
          <p:cNvPicPr>
            <a:picLocks noChangeAspect="1"/>
          </p:cNvPicPr>
          <p:nvPr/>
        </p:nvPicPr>
        <p:blipFill>
          <a:blip r:embed="rId3">
            <a:extLst/>
          </a:blip>
          <a:srcRect l="8182" t="0" r="8182" b="0"/>
          <a:stretch>
            <a:fillRect/>
          </a:stretch>
        </p:blipFill>
        <p:spPr>
          <a:xfrm>
            <a:off x="-7714" y="696346"/>
            <a:ext cx="9159314" cy="61602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8" name="Group 148"/>
          <p:cNvGrpSpPr/>
          <p:nvPr/>
        </p:nvGrpSpPr>
        <p:grpSpPr>
          <a:xfrm>
            <a:off x="1625467" y="2109295"/>
            <a:ext cx="5893066" cy="4300622"/>
            <a:chOff x="0" y="0"/>
            <a:chExt cx="5893065" cy="4300621"/>
          </a:xfrm>
        </p:grpSpPr>
        <p:pic>
          <p:nvPicPr>
            <p:cNvPr id="147" name="async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03200"/>
              <a:ext cx="5486666" cy="385612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6" name="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893066" cy="4300622"/>
            </a:xfrm>
            <a:prstGeom prst="rect">
              <a:avLst/>
            </a:prstGeom>
            <a:effectLst/>
          </p:spPr>
        </p:pic>
      </p:grpSp>
      <p:sp>
        <p:nvSpPr>
          <p:cNvPr id="149" name="Shape 149"/>
          <p:cNvSpPr/>
          <p:nvPr/>
        </p:nvSpPr>
        <p:spPr>
          <a:xfrm>
            <a:off x="253727" y="787529"/>
            <a:ext cx="8090188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Планирование разработки приложения</a:t>
            </a:r>
          </a:p>
        </p:txBody>
      </p:sp>
      <p:pic>
        <p:nvPicPr>
          <p:cNvPr id="150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1523429" y="1722919"/>
            <a:ext cx="700653" cy="700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32617" y="1722919"/>
            <a:ext cx="700653" cy="7006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qa_begin.png"/>
          <p:cNvPicPr>
            <a:picLocks noChangeAspect="1"/>
          </p:cNvPicPr>
          <p:nvPr/>
        </p:nvPicPr>
        <p:blipFill>
          <a:blip r:embed="rId3">
            <a:extLst/>
          </a:blip>
          <a:srcRect l="7927" t="0" r="7927" b="0"/>
          <a:stretch>
            <a:fillRect/>
          </a:stretch>
        </p:blipFill>
        <p:spPr>
          <a:xfrm>
            <a:off x="-70964" y="695697"/>
            <a:ext cx="9247935" cy="6182075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>
            <a:off x="253727" y="787529"/>
            <a:ext cx="5976926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поехали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asted-image-filtered.jpeg"/>
          <p:cNvPicPr>
            <a:picLocks noChangeAspect="1"/>
          </p:cNvPicPr>
          <p:nvPr/>
        </p:nvPicPr>
        <p:blipFill>
          <a:blip r:embed="rId3">
            <a:extLst/>
          </a:blip>
          <a:srcRect l="8182" t="0" r="8182" b="0"/>
          <a:stretch>
            <a:fillRect/>
          </a:stretch>
        </p:blipFill>
        <p:spPr>
          <a:xfrm>
            <a:off x="-7714" y="696346"/>
            <a:ext cx="9159314" cy="616026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/>
        </p:nvSpPr>
        <p:spPr>
          <a:xfrm>
            <a:off x="1055131" y="2113927"/>
            <a:ext cx="6796481" cy="3963170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2" name="Shape 162"/>
          <p:cNvSpPr/>
          <p:nvPr>
            <p:ph type="body" sz="half" idx="1"/>
          </p:nvPr>
        </p:nvSpPr>
        <p:spPr>
          <a:xfrm>
            <a:off x="1530771" y="2991539"/>
            <a:ext cx="5845201" cy="2613468"/>
          </a:xfrm>
          <a:prstGeom prst="rect">
            <a:avLst/>
          </a:prstGeom>
        </p:spPr>
        <p:txBody>
          <a:bodyPr/>
          <a:lstStyle/>
          <a:p>
            <a:pPr marL="170547" indent="-170547" defTabSz="740663">
              <a:lnSpc>
                <a:spcPct val="200000"/>
              </a:lnSpc>
              <a:spcBef>
                <a:spcPts val="300"/>
              </a:spcBef>
              <a:buChar char="•"/>
              <a:defRPr cap="all" sz="186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Количество </a:t>
            </a:r>
            <a:r>
              <a:rPr>
                <a:solidFill>
                  <a:srgbClr val="DF200D"/>
                </a:solidFill>
              </a:rPr>
              <a:t>выполненных задач</a:t>
            </a:r>
            <a:endParaRPr>
              <a:solidFill>
                <a:srgbClr val="DD277B"/>
              </a:solidFill>
            </a:endParaRPr>
          </a:p>
          <a:p>
            <a:pPr marL="170547" indent="-170547" defTabSz="740663">
              <a:lnSpc>
                <a:spcPct val="200000"/>
              </a:lnSpc>
              <a:spcBef>
                <a:spcPts val="300"/>
              </a:spcBef>
              <a:buChar char="•"/>
              <a:defRPr cap="all" sz="186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Количество </a:t>
            </a:r>
            <a:r>
              <a:rPr>
                <a:solidFill>
                  <a:srgbClr val="DF200D"/>
                </a:solidFill>
              </a:rPr>
              <a:t>найденых багов</a:t>
            </a:r>
          </a:p>
          <a:p>
            <a:pPr marL="170547" indent="-170547" defTabSz="740663">
              <a:lnSpc>
                <a:spcPct val="200000"/>
              </a:lnSpc>
              <a:spcBef>
                <a:spcPts val="300"/>
              </a:spcBef>
              <a:buChar char="•"/>
              <a:defRPr cap="all" sz="186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Количество </a:t>
            </a:r>
            <a:r>
              <a:rPr>
                <a:solidFill>
                  <a:srgbClr val="DF200D"/>
                </a:solidFill>
              </a:rPr>
              <a:t>найденых багов на продакшене</a:t>
            </a:r>
          </a:p>
          <a:p>
            <a:pPr marL="170547" indent="-170547" defTabSz="740663">
              <a:lnSpc>
                <a:spcPct val="200000"/>
              </a:lnSpc>
              <a:spcBef>
                <a:spcPts val="300"/>
              </a:spcBef>
              <a:buChar char="•"/>
              <a:defRPr cap="all" sz="186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DF200D"/>
                </a:solidFill>
              </a:rPr>
              <a:t>Комбинация</a:t>
            </a:r>
            <a:r>
              <a:t> вышеперечисленных вариантов</a:t>
            </a:r>
          </a:p>
        </p:txBody>
      </p:sp>
      <p:sp>
        <p:nvSpPr>
          <p:cNvPr id="163" name="Shape 163"/>
          <p:cNvSpPr/>
          <p:nvPr/>
        </p:nvSpPr>
        <p:spPr>
          <a:xfrm>
            <a:off x="253727" y="787529"/>
            <a:ext cx="5976926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KPI</a:t>
            </a:r>
          </a:p>
        </p:txBody>
      </p:sp>
      <p:pic>
        <p:nvPicPr>
          <p:cNvPr id="164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038067" y="1722919"/>
            <a:ext cx="700653" cy="700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40678" y="1722919"/>
            <a:ext cx="700654" cy="7006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asted-image.jpg"/>
          <p:cNvPicPr>
            <a:picLocks noChangeAspect="1"/>
          </p:cNvPicPr>
          <p:nvPr/>
        </p:nvPicPr>
        <p:blipFill>
          <a:blip r:embed="rId3">
            <a:extLst/>
          </a:blip>
          <a:srcRect l="7399" t="2030" r="12463" b="2030"/>
          <a:stretch>
            <a:fillRect/>
          </a:stretch>
        </p:blipFill>
        <p:spPr>
          <a:xfrm>
            <a:off x="-18672" y="700287"/>
            <a:ext cx="9181344" cy="6182939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253727" y="787529"/>
            <a:ext cx="5976926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Команда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7042" t="0" r="13290" b="0"/>
          <a:stretch>
            <a:fillRect/>
          </a:stretch>
        </p:blipFill>
        <p:spPr>
          <a:xfrm>
            <a:off x="-9751" y="694307"/>
            <a:ext cx="9163580" cy="6218493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253727" y="787529"/>
            <a:ext cx="5976926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Ручное тестирование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asted-image-filtered.jpeg"/>
          <p:cNvPicPr>
            <a:picLocks noChangeAspect="1"/>
          </p:cNvPicPr>
          <p:nvPr/>
        </p:nvPicPr>
        <p:blipFill>
          <a:blip r:embed="rId3">
            <a:extLst/>
          </a:blip>
          <a:srcRect l="8182" t="0" r="8182" b="0"/>
          <a:stretch>
            <a:fillRect/>
          </a:stretch>
        </p:blipFill>
        <p:spPr>
          <a:xfrm>
            <a:off x="-7714" y="696346"/>
            <a:ext cx="9159314" cy="6160261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/>
          <p:nvPr/>
        </p:nvSpPr>
        <p:spPr>
          <a:xfrm>
            <a:off x="253727" y="787529"/>
            <a:ext cx="5976926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Кто эти люди ?</a:t>
            </a:r>
          </a:p>
        </p:txBody>
      </p:sp>
      <p:grpSp>
        <p:nvGrpSpPr>
          <p:cNvPr id="193" name="Group 193"/>
          <p:cNvGrpSpPr/>
          <p:nvPr/>
        </p:nvGrpSpPr>
        <p:grpSpPr>
          <a:xfrm>
            <a:off x="240144" y="2009465"/>
            <a:ext cx="8612913" cy="3597735"/>
            <a:chOff x="-50800" y="-37921"/>
            <a:chExt cx="8612912" cy="3597733"/>
          </a:xfrm>
        </p:grpSpPr>
        <p:grpSp>
          <p:nvGrpSpPr>
            <p:cNvPr id="183" name="Group 183"/>
            <p:cNvGrpSpPr/>
            <p:nvPr/>
          </p:nvGrpSpPr>
          <p:grpSpPr>
            <a:xfrm>
              <a:off x="-50800" y="-37922"/>
              <a:ext cx="2559447" cy="2420605"/>
              <a:chOff x="0" y="0"/>
              <a:chExt cx="2559446" cy="2420603"/>
            </a:xfrm>
          </p:grpSpPr>
          <p:pic>
            <p:nvPicPr>
              <p:cNvPr id="182" name="pasted-image.tif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4796" t="2804" r="30630" b="2802"/>
              <a:stretch>
                <a:fillRect/>
              </a:stretch>
            </p:blipFill>
            <p:spPr>
              <a:xfrm>
                <a:off x="50838" y="50799"/>
                <a:ext cx="2457771" cy="23187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0595" fill="norm" stroke="1" extrusionOk="0">
                    <a:moveTo>
                      <a:pt x="9837" y="0"/>
                    </a:moveTo>
                    <a:cubicBezTo>
                      <a:pt x="7319" y="0"/>
                      <a:pt x="4803" y="1007"/>
                      <a:pt x="2881" y="3017"/>
                    </a:cubicBezTo>
                    <a:cubicBezTo>
                      <a:pt x="-961" y="7039"/>
                      <a:pt x="-961" y="13557"/>
                      <a:pt x="2881" y="17579"/>
                    </a:cubicBezTo>
                    <a:cubicBezTo>
                      <a:pt x="6724" y="21600"/>
                      <a:pt x="12954" y="21600"/>
                      <a:pt x="16797" y="17579"/>
                    </a:cubicBezTo>
                    <a:cubicBezTo>
                      <a:pt x="20639" y="13557"/>
                      <a:pt x="20639" y="7039"/>
                      <a:pt x="16797" y="3017"/>
                    </a:cubicBezTo>
                    <a:cubicBezTo>
                      <a:pt x="14875" y="1007"/>
                      <a:pt x="12355" y="0"/>
                      <a:pt x="9837" y="0"/>
                    </a:cubicBezTo>
                    <a:close/>
                  </a:path>
                </a:pathLst>
              </a:custGeom>
              <a:ln>
                <a:noFill/>
              </a:ln>
              <a:effectLst/>
            </p:spPr>
          </p:pic>
          <p:pic>
            <p:nvPicPr>
              <p:cNvPr id="181" name="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2559447" cy="2420604"/>
              </a:xfrm>
              <a:prstGeom prst="rect">
                <a:avLst/>
              </a:prstGeom>
              <a:effectLst/>
            </p:spPr>
          </p:pic>
        </p:grpSp>
        <p:sp>
          <p:nvSpPr>
            <p:cNvPr id="184" name="Shape 184"/>
            <p:cNvSpPr/>
            <p:nvPr/>
          </p:nvSpPr>
          <p:spPr>
            <a:xfrm>
              <a:off x="654981" y="2480311"/>
              <a:ext cx="2231939" cy="5909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rmAutofit fontScale="100000" lnSpcReduction="0"/>
            </a:bodyPr>
            <a:lstStyle>
              <a:lvl1pPr>
                <a:spcBef>
                  <a:spcPts val="400"/>
                </a:spcBef>
                <a:defRPr cap="all" sz="20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/>
              <a:r>
                <a:t>Студенты</a:t>
              </a:r>
            </a:p>
          </p:txBody>
        </p:sp>
        <p:grpSp>
          <p:nvGrpSpPr>
            <p:cNvPr id="187" name="Group 187"/>
            <p:cNvGrpSpPr/>
            <p:nvPr/>
          </p:nvGrpSpPr>
          <p:grpSpPr>
            <a:xfrm>
              <a:off x="2930170" y="10705"/>
              <a:ext cx="2565004" cy="2380393"/>
              <a:chOff x="0" y="0"/>
              <a:chExt cx="2565003" cy="2380392"/>
            </a:xfrm>
          </p:grpSpPr>
          <p:pic>
            <p:nvPicPr>
              <p:cNvPr id="186" name="pasted-image.tif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32506" t="4441" r="21851" b="16409"/>
              <a:stretch>
                <a:fillRect/>
              </a:stretch>
            </p:blipFill>
            <p:spPr>
              <a:xfrm>
                <a:off x="50776" y="50799"/>
                <a:ext cx="2463451" cy="2278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0595" fill="norm" stroke="1" extrusionOk="0">
                    <a:moveTo>
                      <a:pt x="9841" y="0"/>
                    </a:moveTo>
                    <a:cubicBezTo>
                      <a:pt x="7322" y="0"/>
                      <a:pt x="4803" y="1006"/>
                      <a:pt x="2882" y="3017"/>
                    </a:cubicBezTo>
                    <a:cubicBezTo>
                      <a:pt x="-961" y="7038"/>
                      <a:pt x="-961" y="13557"/>
                      <a:pt x="2882" y="17579"/>
                    </a:cubicBezTo>
                    <a:cubicBezTo>
                      <a:pt x="6724" y="21600"/>
                      <a:pt x="12954" y="21600"/>
                      <a:pt x="16796" y="17579"/>
                    </a:cubicBezTo>
                    <a:cubicBezTo>
                      <a:pt x="20639" y="13557"/>
                      <a:pt x="20639" y="7038"/>
                      <a:pt x="16796" y="3017"/>
                    </a:cubicBezTo>
                    <a:cubicBezTo>
                      <a:pt x="14875" y="1006"/>
                      <a:pt x="12359" y="0"/>
                      <a:pt x="9841" y="0"/>
                    </a:cubicBezTo>
                    <a:close/>
                  </a:path>
                </a:pathLst>
              </a:custGeom>
              <a:ln>
                <a:noFill/>
              </a:ln>
              <a:effectLst/>
            </p:spPr>
          </p:pic>
          <p:pic>
            <p:nvPicPr>
              <p:cNvPr id="185" name="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-1"/>
                <a:ext cx="2565004" cy="2380394"/>
              </a:xfrm>
              <a:prstGeom prst="rect">
                <a:avLst/>
              </a:prstGeom>
              <a:effectLst/>
            </p:spPr>
          </p:pic>
        </p:grpSp>
        <p:sp>
          <p:nvSpPr>
            <p:cNvPr id="188" name="Shape 188"/>
            <p:cNvSpPr/>
            <p:nvPr/>
          </p:nvSpPr>
          <p:spPr>
            <a:xfrm>
              <a:off x="3249586" y="2431388"/>
              <a:ext cx="2231939" cy="803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rmAutofit fontScale="100000" lnSpcReduction="0"/>
            </a:bodyPr>
            <a:lstStyle>
              <a:lvl1pPr>
                <a:spcBef>
                  <a:spcPts val="400"/>
                </a:spcBef>
                <a:defRPr cap="all" sz="20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/>
              <a:r>
                <a:t>Начинающие разработчики</a:t>
              </a:r>
            </a:p>
          </p:txBody>
        </p:sp>
        <p:grpSp>
          <p:nvGrpSpPr>
            <p:cNvPr id="191" name="Group 191"/>
            <p:cNvGrpSpPr/>
            <p:nvPr/>
          </p:nvGrpSpPr>
          <p:grpSpPr>
            <a:xfrm>
              <a:off x="5916854" y="-21035"/>
              <a:ext cx="2492376" cy="2419659"/>
              <a:chOff x="0" y="0"/>
              <a:chExt cx="2492375" cy="2419658"/>
            </a:xfrm>
          </p:grpSpPr>
          <p:pic>
            <p:nvPicPr>
              <p:cNvPr id="190" name="pasted-image.tiff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29919" t="6" r="23727" b="16812"/>
              <a:stretch>
                <a:fillRect/>
              </a:stretch>
            </p:blipFill>
            <p:spPr>
              <a:xfrm>
                <a:off x="50681" y="50800"/>
                <a:ext cx="2391013" cy="2318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0582" fill="norm" stroke="1" extrusionOk="0">
                    <a:moveTo>
                      <a:pt x="7677" y="0"/>
                    </a:moveTo>
                    <a:cubicBezTo>
                      <a:pt x="5921" y="418"/>
                      <a:pt x="4248" y="1339"/>
                      <a:pt x="2882" y="2787"/>
                    </a:cubicBezTo>
                    <a:cubicBezTo>
                      <a:pt x="-961" y="6858"/>
                      <a:pt x="-961" y="13459"/>
                      <a:pt x="2882" y="17529"/>
                    </a:cubicBezTo>
                    <a:cubicBezTo>
                      <a:pt x="6724" y="21600"/>
                      <a:pt x="12954" y="21600"/>
                      <a:pt x="16796" y="17529"/>
                    </a:cubicBezTo>
                    <a:cubicBezTo>
                      <a:pt x="20639" y="13459"/>
                      <a:pt x="20639" y="6858"/>
                      <a:pt x="16796" y="2787"/>
                    </a:cubicBezTo>
                    <a:cubicBezTo>
                      <a:pt x="15430" y="1339"/>
                      <a:pt x="13761" y="418"/>
                      <a:pt x="12005" y="0"/>
                    </a:cubicBezTo>
                    <a:lnTo>
                      <a:pt x="7677" y="0"/>
                    </a:lnTo>
                    <a:close/>
                  </a:path>
                </a:pathLst>
              </a:custGeom>
              <a:ln>
                <a:noFill/>
              </a:ln>
              <a:effectLst/>
            </p:spPr>
          </p:pic>
          <p:pic>
            <p:nvPicPr>
              <p:cNvPr id="189" name=""/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-1"/>
                <a:ext cx="2492375" cy="2419660"/>
              </a:xfrm>
              <a:prstGeom prst="rect">
                <a:avLst/>
              </a:prstGeom>
              <a:effectLst/>
            </p:spPr>
          </p:pic>
        </p:grpSp>
        <p:sp>
          <p:nvSpPr>
            <p:cNvPr id="192" name="Shape 192"/>
            <p:cNvSpPr/>
            <p:nvPr/>
          </p:nvSpPr>
          <p:spPr>
            <a:xfrm>
              <a:off x="5763972" y="2480311"/>
              <a:ext cx="2798141" cy="1079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rmAutofit fontScale="100000" lnSpcReduction="0"/>
            </a:bodyPr>
            <a:lstStyle/>
            <a:p>
              <a:pPr algn="ctr" defTabSz="896111">
                <a:spcBef>
                  <a:spcPts val="400"/>
                </a:spcBef>
                <a:defRPr cap="all" sz="196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Дамы </a:t>
              </a:r>
            </a:p>
            <a:p>
              <a:pPr algn="ctr" defTabSz="896111">
                <a:spcBef>
                  <a:spcPts val="400"/>
                </a:spcBef>
                <a:defRPr cap="all" sz="196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Бальзаковского </a:t>
              </a:r>
            </a:p>
            <a:p>
              <a:pPr algn="ctr" defTabSz="896111">
                <a:spcBef>
                  <a:spcPts val="400"/>
                </a:spcBef>
                <a:defRPr cap="all" sz="196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t>возраста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asted-image-filtered.jpeg"/>
          <p:cNvPicPr>
            <a:picLocks noChangeAspect="1"/>
          </p:cNvPicPr>
          <p:nvPr/>
        </p:nvPicPr>
        <p:blipFill>
          <a:blip r:embed="rId3">
            <a:extLst/>
          </a:blip>
          <a:srcRect l="8182" t="0" r="8182" b="0"/>
          <a:stretch>
            <a:fillRect/>
          </a:stretch>
        </p:blipFill>
        <p:spPr>
          <a:xfrm>
            <a:off x="-7714" y="696346"/>
            <a:ext cx="9159314" cy="6160261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/>
          <p:nvPr/>
        </p:nvSpPr>
        <p:spPr>
          <a:xfrm>
            <a:off x="253727" y="787529"/>
            <a:ext cx="5976926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Инструменты</a:t>
            </a:r>
          </a:p>
        </p:txBody>
      </p:sp>
      <p:sp>
        <p:nvSpPr>
          <p:cNvPr id="199" name="Shape 199"/>
          <p:cNvSpPr/>
          <p:nvPr/>
        </p:nvSpPr>
        <p:spPr>
          <a:xfrm>
            <a:off x="493236" y="2113927"/>
            <a:ext cx="8157527" cy="3963170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45719" rIns="45719"/>
          <a:lstStyle/>
          <a:p>
            <a:pPr>
              <a:spcBef>
                <a:spcPts val="700"/>
              </a:spcBef>
              <a:defRPr sz="3200"/>
            </a:pPr>
          </a:p>
        </p:txBody>
      </p:sp>
      <p:pic>
        <p:nvPicPr>
          <p:cNvPr id="200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390367" y="1722919"/>
            <a:ext cx="700653" cy="700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53478" y="1722919"/>
            <a:ext cx="700654" cy="700653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202"/>
          <p:cNvSpPr/>
          <p:nvPr>
            <p:ph type="body" sz="half" idx="1"/>
          </p:nvPr>
        </p:nvSpPr>
        <p:spPr>
          <a:xfrm>
            <a:off x="1001943" y="2511187"/>
            <a:ext cx="7140114" cy="3168651"/>
          </a:xfrm>
          <a:prstGeom prst="rect">
            <a:avLst/>
          </a:prstGeom>
        </p:spPr>
        <p:txBody>
          <a:bodyPr/>
          <a:lstStyle/>
          <a:p>
            <a:pPr marL="322326" indent="-322326" defTabSz="859536">
              <a:lnSpc>
                <a:spcPct val="200000"/>
              </a:lnSpc>
              <a:spcBef>
                <a:spcPts val="400"/>
              </a:spcBef>
              <a:buChar char="•"/>
              <a:defRPr sz="216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Test Management Tool (TestLink, Zephyr, MS TFS, …)</a:t>
            </a:r>
          </a:p>
          <a:p>
            <a:pPr marL="322326" indent="-322326" defTabSz="859536">
              <a:lnSpc>
                <a:spcPct val="200000"/>
              </a:lnSpc>
              <a:spcBef>
                <a:spcPts val="400"/>
              </a:spcBef>
              <a:buChar char="•"/>
              <a:defRPr sz="216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Screenshot Capture (SnagIt, Lightshot)</a:t>
            </a:r>
          </a:p>
          <a:p>
            <a:pPr marL="322326" indent="-322326" defTabSz="859536">
              <a:lnSpc>
                <a:spcPct val="200000"/>
              </a:lnSpc>
              <a:spcBef>
                <a:spcPts val="400"/>
              </a:spcBef>
              <a:buChar char="•"/>
              <a:defRPr sz="216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Virtual Machine (VirtualBox, WmWare)</a:t>
            </a:r>
          </a:p>
          <a:p>
            <a:pPr marL="322326" indent="-322326" defTabSz="859536">
              <a:lnSpc>
                <a:spcPct val="200000"/>
              </a:lnSpc>
              <a:spcBef>
                <a:spcPts val="400"/>
              </a:spcBef>
              <a:buChar char="•"/>
              <a:defRPr sz="216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Proxy (Fiddler, Charles Proxy)</a:t>
            </a:r>
          </a:p>
          <a:p>
            <a:pPr marL="322326" indent="-322326" defTabSz="859536">
              <a:lnSpc>
                <a:spcPct val="200000"/>
              </a:lnSpc>
              <a:spcBef>
                <a:spcPts val="400"/>
              </a:spcBef>
              <a:buChar char="•"/>
              <a:defRPr sz="216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Другое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asted-image-filtered.jpeg"/>
          <p:cNvPicPr>
            <a:picLocks noChangeAspect="1"/>
          </p:cNvPicPr>
          <p:nvPr/>
        </p:nvPicPr>
        <p:blipFill>
          <a:blip r:embed="rId3">
            <a:extLst/>
          </a:blip>
          <a:srcRect l="8182" t="0" r="8182" b="0"/>
          <a:stretch>
            <a:fillRect/>
          </a:stretch>
        </p:blipFill>
        <p:spPr>
          <a:xfrm>
            <a:off x="-7714" y="696346"/>
            <a:ext cx="9159314" cy="616026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/>
          <p:nvPr/>
        </p:nvSpPr>
        <p:spPr>
          <a:xfrm>
            <a:off x="253727" y="787529"/>
            <a:ext cx="5976926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Организация</a:t>
            </a:r>
          </a:p>
        </p:txBody>
      </p:sp>
      <p:sp>
        <p:nvSpPr>
          <p:cNvPr id="208" name="Shape 208"/>
          <p:cNvSpPr/>
          <p:nvPr/>
        </p:nvSpPr>
        <p:spPr>
          <a:xfrm>
            <a:off x="495299" y="2113927"/>
            <a:ext cx="8153401" cy="3963170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09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390367" y="1722919"/>
            <a:ext cx="700653" cy="700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53478" y="1722919"/>
            <a:ext cx="700654" cy="700653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/>
          <p:nvPr>
            <p:ph type="body" sz="half" idx="1"/>
          </p:nvPr>
        </p:nvSpPr>
        <p:spPr>
          <a:xfrm>
            <a:off x="1003300" y="2482372"/>
            <a:ext cx="7137400" cy="34697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200000"/>
              </a:lnSpc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Закреплять </a:t>
            </a:r>
            <a:r>
              <a:rPr>
                <a:solidFill>
                  <a:srgbClr val="DF200D"/>
                </a:solidFill>
              </a:rPr>
              <a:t>за проектами</a:t>
            </a:r>
          </a:p>
          <a:p>
            <a:pPr>
              <a:lnSpc>
                <a:spcPct val="200000"/>
              </a:lnSpc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Деление </a:t>
            </a:r>
            <a:r>
              <a:rPr>
                <a:solidFill>
                  <a:srgbClr val="DF200D"/>
                </a:solidFill>
              </a:rPr>
              <a:t>по платформам</a:t>
            </a:r>
          </a:p>
          <a:p>
            <a:pPr>
              <a:lnSpc>
                <a:spcPct val="200000"/>
              </a:lnSpc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Небольшие группы под определенный </a:t>
            </a:r>
            <a:r>
              <a:rPr>
                <a:solidFill>
                  <a:srgbClr val="DF200D"/>
                </a:solidFill>
              </a:rPr>
              <a:t>тип задач</a:t>
            </a:r>
          </a:p>
          <a:p>
            <a:pPr>
              <a:lnSpc>
                <a:spcPct val="200000"/>
              </a:lnSpc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Все в одной команде делают задачи </a:t>
            </a:r>
            <a:r>
              <a:rPr>
                <a:solidFill>
                  <a:srgbClr val="DF200D"/>
                </a:solidFill>
              </a:rPr>
              <a:t>всех разработчиков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0" t="0" r="0" b="4252"/>
          <a:stretch>
            <a:fillRect/>
          </a:stretch>
        </p:blipFill>
        <p:spPr>
          <a:xfrm>
            <a:off x="-1" y="700488"/>
            <a:ext cx="9144001" cy="6190146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46"/>
          <p:cNvSpPr/>
          <p:nvPr>
            <p:ph type="title"/>
          </p:nvPr>
        </p:nvSpPr>
        <p:spPr>
          <a:xfrm>
            <a:off x="-1456249" y="769937"/>
            <a:ext cx="4494630" cy="1079501"/>
          </a:xfrm>
          <a:prstGeom prst="rect">
            <a:avLst/>
          </a:prstGeom>
        </p:spPr>
        <p:txBody>
          <a:bodyPr/>
          <a:lstStyle>
            <a:lvl1pPr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Avito</a:t>
            </a:r>
          </a:p>
        </p:txBody>
      </p:sp>
      <p:sp>
        <p:nvSpPr>
          <p:cNvPr id="47" name="Shape 47"/>
          <p:cNvSpPr/>
          <p:nvPr/>
        </p:nvSpPr>
        <p:spPr>
          <a:xfrm flipH="1" rot="16200000">
            <a:off x="3388378" y="1187479"/>
            <a:ext cx="2253838" cy="9257406"/>
          </a:xfrm>
          <a:prstGeom prst="rect">
            <a:avLst/>
          </a:prstGeom>
          <a:gradFill>
            <a:gsLst>
              <a:gs pos="0">
                <a:srgbClr val="FFFFFF">
                  <a:alpha val="68607"/>
                </a:srgbClr>
              </a:gs>
              <a:gs pos="100000">
                <a:schemeClr val="accent1">
                  <a:satOff val="58333"/>
                  <a:lumOff val="16325"/>
                  <a:alpha val="68607"/>
                </a:schemeClr>
              </a:gs>
            </a:gsLst>
            <a:lin ang="16200000"/>
          </a:gra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48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01670" y="4776054"/>
            <a:ext cx="2103358" cy="2080256"/>
          </a:xfrm>
          <a:prstGeom prst="rect">
            <a:avLst/>
          </a:prstGeom>
        </p:spPr>
      </p:pic>
      <p:sp>
        <p:nvSpPr>
          <p:cNvPr id="50" name="Shape 50"/>
          <p:cNvSpPr/>
          <p:nvPr/>
        </p:nvSpPr>
        <p:spPr>
          <a:xfrm>
            <a:off x="3813792" y="5271352"/>
            <a:ext cx="1679114" cy="1089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spcBef>
                <a:spcPts val="400"/>
              </a:spcBef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Топ-3 </a:t>
            </a:r>
          </a:p>
          <a:p>
            <a:pPr algn="ctr">
              <a:spcBef>
                <a:spcPts val="400"/>
              </a:spcBef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классифайд </a:t>
            </a:r>
          </a:p>
          <a:p>
            <a:pPr algn="ctr">
              <a:spcBef>
                <a:spcPts val="400"/>
              </a:spcBef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в мире</a:t>
            </a:r>
          </a:p>
        </p:txBody>
      </p:sp>
      <p:pic>
        <p:nvPicPr>
          <p:cNvPr id="51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17316" y="4776054"/>
            <a:ext cx="2103358" cy="2080256"/>
          </a:xfrm>
          <a:prstGeom prst="rect">
            <a:avLst/>
          </a:prstGeom>
        </p:spPr>
      </p:pic>
      <p:sp>
        <p:nvSpPr>
          <p:cNvPr id="53" name="Shape 53"/>
          <p:cNvSpPr/>
          <p:nvPr/>
        </p:nvSpPr>
        <p:spPr>
          <a:xfrm>
            <a:off x="6735638" y="5031322"/>
            <a:ext cx="1666713" cy="1442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spcBef>
                <a:spcPts val="400"/>
              </a:spcBef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Новых </a:t>
            </a:r>
          </a:p>
          <a:p>
            <a:pPr algn="ctr">
              <a:spcBef>
                <a:spcPts val="400"/>
              </a:spcBef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объявлений </a:t>
            </a:r>
          </a:p>
          <a:p>
            <a:pPr algn="ctr">
              <a:spcBef>
                <a:spcPts val="400"/>
              </a:spcBef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в день</a:t>
            </a:r>
          </a:p>
          <a:p>
            <a:pPr algn="ctr">
              <a:spcBef>
                <a:spcPts val="400"/>
              </a:spcBef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500 000</a:t>
            </a:r>
          </a:p>
        </p:txBody>
      </p:sp>
      <p:pic>
        <p:nvPicPr>
          <p:cNvPr id="54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5876" y="4776054"/>
            <a:ext cx="2103358" cy="2080256"/>
          </a:xfrm>
          <a:prstGeom prst="rect">
            <a:avLst/>
          </a:prstGeom>
        </p:spPr>
      </p:pic>
      <p:sp>
        <p:nvSpPr>
          <p:cNvPr id="56" name="Shape 56"/>
          <p:cNvSpPr/>
          <p:nvPr/>
        </p:nvSpPr>
        <p:spPr>
          <a:xfrm>
            <a:off x="776822" y="5271352"/>
            <a:ext cx="1761466" cy="1089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spcBef>
                <a:spcPts val="400"/>
              </a:spcBef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Посетителей </a:t>
            </a:r>
          </a:p>
          <a:p>
            <a:pPr algn="ctr">
              <a:spcBef>
                <a:spcPts val="400"/>
              </a:spcBef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в месяц: </a:t>
            </a:r>
          </a:p>
          <a:p>
            <a:pPr algn="ctr">
              <a:spcBef>
                <a:spcPts val="400"/>
              </a:spcBef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35 млн</a:t>
            </a:r>
          </a:p>
        </p:txBody>
      </p:sp>
      <p:sp>
        <p:nvSpPr>
          <p:cNvPr id="57" name="Shape 57"/>
          <p:cNvSpPr/>
          <p:nvPr/>
        </p:nvSpPr>
        <p:spPr>
          <a:xfrm>
            <a:off x="-2452" y="4676494"/>
            <a:ext cx="9148904" cy="1"/>
          </a:xfrm>
          <a:prstGeom prst="line">
            <a:avLst/>
          </a:prstGeom>
          <a:ln w="25400">
            <a:solidFill>
              <a:schemeClr val="accent1">
                <a:alpha val="52687"/>
              </a:schemeClr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asted-image-filtered.jpeg"/>
          <p:cNvPicPr>
            <a:picLocks noChangeAspect="1"/>
          </p:cNvPicPr>
          <p:nvPr/>
        </p:nvPicPr>
        <p:blipFill>
          <a:blip r:embed="rId3">
            <a:extLst/>
          </a:blip>
          <a:srcRect l="8182" t="0" r="8182" b="0"/>
          <a:stretch>
            <a:fillRect/>
          </a:stretch>
        </p:blipFill>
        <p:spPr>
          <a:xfrm>
            <a:off x="-7714" y="696346"/>
            <a:ext cx="9159314" cy="6160261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hape 216"/>
          <p:cNvSpPr/>
          <p:nvPr/>
        </p:nvSpPr>
        <p:spPr>
          <a:xfrm>
            <a:off x="253727" y="787529"/>
            <a:ext cx="5976926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Сертификация</a:t>
            </a:r>
          </a:p>
        </p:txBody>
      </p:sp>
      <p:sp>
        <p:nvSpPr>
          <p:cNvPr id="217" name="Shape 217"/>
          <p:cNvSpPr/>
          <p:nvPr/>
        </p:nvSpPr>
        <p:spPr>
          <a:xfrm>
            <a:off x="1055131" y="2113927"/>
            <a:ext cx="6631758" cy="3916217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18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038067" y="1722919"/>
            <a:ext cx="700653" cy="700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40678" y="1722919"/>
            <a:ext cx="700654" cy="700653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hape 220"/>
          <p:cNvSpPr/>
          <p:nvPr>
            <p:ph type="body" sz="half" idx="1"/>
          </p:nvPr>
        </p:nvSpPr>
        <p:spPr>
          <a:xfrm>
            <a:off x="1559901" y="2674715"/>
            <a:ext cx="5136984" cy="316865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200000"/>
              </a:lnSpc>
              <a:spcBef>
                <a:spcPts val="400"/>
              </a:spcBef>
              <a:buChar char="•"/>
              <a:defRPr cap="all"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ISTQB</a:t>
            </a:r>
          </a:p>
          <a:p>
            <a:pPr>
              <a:lnSpc>
                <a:spcPct val="200000"/>
              </a:lnSpc>
              <a:spcBef>
                <a:spcPts val="400"/>
              </a:spcBef>
              <a:buChar char="•"/>
              <a:defRPr cap="all"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IIST</a:t>
            </a:r>
          </a:p>
          <a:p>
            <a:pPr>
              <a:lnSpc>
                <a:spcPct val="200000"/>
              </a:lnSpc>
              <a:spcBef>
                <a:spcPts val="400"/>
              </a:spcBef>
              <a:buChar char="•"/>
              <a:defRPr cap="all"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CSTE</a:t>
            </a:r>
          </a:p>
          <a:p>
            <a:pPr>
              <a:lnSpc>
                <a:spcPct val="200000"/>
              </a:lnSpc>
              <a:spcBef>
                <a:spcPts val="400"/>
              </a:spcBef>
              <a:buChar char="•"/>
              <a:defRPr cap="all"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ISEB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asted-image-filtered.jpeg"/>
          <p:cNvPicPr>
            <a:picLocks noChangeAspect="1"/>
          </p:cNvPicPr>
          <p:nvPr/>
        </p:nvPicPr>
        <p:blipFill>
          <a:blip r:embed="rId3">
            <a:extLst/>
          </a:blip>
          <a:srcRect l="8182" t="0" r="8182" b="0"/>
          <a:stretch>
            <a:fillRect/>
          </a:stretch>
        </p:blipFill>
        <p:spPr>
          <a:xfrm>
            <a:off x="-7714" y="696346"/>
            <a:ext cx="9159314" cy="616026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253727" y="787529"/>
            <a:ext cx="5976926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Сертификация</a:t>
            </a:r>
          </a:p>
        </p:txBody>
      </p:sp>
      <p:sp>
        <p:nvSpPr>
          <p:cNvPr id="226" name="Shape 226"/>
          <p:cNvSpPr/>
          <p:nvPr/>
        </p:nvSpPr>
        <p:spPr>
          <a:xfrm>
            <a:off x="1055131" y="2113927"/>
            <a:ext cx="6631758" cy="3916217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27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038067" y="1722919"/>
            <a:ext cx="700653" cy="700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40678" y="1722919"/>
            <a:ext cx="700654" cy="700653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hape 229"/>
          <p:cNvSpPr/>
          <p:nvPr>
            <p:ph type="body" sz="half" idx="1"/>
          </p:nvPr>
        </p:nvSpPr>
        <p:spPr>
          <a:xfrm>
            <a:off x="1559901" y="2674715"/>
            <a:ext cx="5136984" cy="316865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200000"/>
              </a:lnSpc>
              <a:spcBef>
                <a:spcPts val="400"/>
              </a:spcBef>
              <a:buChar char="•"/>
              <a:defRPr cap="all"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ISTQB</a:t>
            </a:r>
          </a:p>
          <a:p>
            <a:pPr>
              <a:lnSpc>
                <a:spcPct val="200000"/>
              </a:lnSpc>
              <a:spcBef>
                <a:spcPts val="400"/>
              </a:spcBef>
              <a:buChar char="•"/>
              <a:defRPr cap="all"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IIST</a:t>
            </a:r>
          </a:p>
          <a:p>
            <a:pPr>
              <a:lnSpc>
                <a:spcPct val="200000"/>
              </a:lnSpc>
              <a:spcBef>
                <a:spcPts val="400"/>
              </a:spcBef>
              <a:buChar char="•"/>
              <a:defRPr cap="all"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CSTE</a:t>
            </a:r>
          </a:p>
          <a:p>
            <a:pPr>
              <a:lnSpc>
                <a:spcPct val="200000"/>
              </a:lnSpc>
              <a:spcBef>
                <a:spcPts val="400"/>
              </a:spcBef>
              <a:buChar char="•"/>
              <a:defRPr cap="all"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ISEB</a:t>
            </a:r>
          </a:p>
        </p:txBody>
      </p:sp>
      <p:sp>
        <p:nvSpPr>
          <p:cNvPr id="230" name="Shape 230"/>
          <p:cNvSpPr/>
          <p:nvPr/>
        </p:nvSpPr>
        <p:spPr>
          <a:xfrm>
            <a:off x="1911015" y="3530332"/>
            <a:ext cx="628986" cy="1"/>
          </a:xfrm>
          <a:prstGeom prst="line">
            <a:avLst/>
          </a:prstGeom>
          <a:ln w="50800">
            <a:solidFill>
              <a:srgbClr val="FA5E61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1" name="Shape 231"/>
          <p:cNvSpPr/>
          <p:nvPr/>
        </p:nvSpPr>
        <p:spPr>
          <a:xfrm>
            <a:off x="1911015" y="4160935"/>
            <a:ext cx="628986" cy="1"/>
          </a:xfrm>
          <a:prstGeom prst="line">
            <a:avLst/>
          </a:prstGeom>
          <a:ln w="50800">
            <a:solidFill>
              <a:srgbClr val="FA5E61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2" name="Shape 232"/>
          <p:cNvSpPr/>
          <p:nvPr/>
        </p:nvSpPr>
        <p:spPr>
          <a:xfrm>
            <a:off x="1911015" y="4804238"/>
            <a:ext cx="628986" cy="1"/>
          </a:xfrm>
          <a:prstGeom prst="line">
            <a:avLst/>
          </a:prstGeom>
          <a:ln w="50800">
            <a:solidFill>
              <a:srgbClr val="FA5E61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asted-image.jpg"/>
          <p:cNvPicPr>
            <a:picLocks noChangeAspect="1"/>
          </p:cNvPicPr>
          <p:nvPr/>
        </p:nvPicPr>
        <p:blipFill>
          <a:blip r:embed="rId3">
            <a:extLst/>
          </a:blip>
          <a:srcRect l="14654" t="4839" r="7370" b="2646"/>
          <a:stretch>
            <a:fillRect/>
          </a:stretch>
        </p:blipFill>
        <p:spPr>
          <a:xfrm>
            <a:off x="-42085" y="702585"/>
            <a:ext cx="9228169" cy="6158728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hape 237"/>
          <p:cNvSpPr/>
          <p:nvPr/>
        </p:nvSpPr>
        <p:spPr>
          <a:xfrm>
            <a:off x="253727" y="787529"/>
            <a:ext cx="5976926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Автоматизация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asted-image-filtered.jpeg"/>
          <p:cNvPicPr>
            <a:picLocks noChangeAspect="1"/>
          </p:cNvPicPr>
          <p:nvPr/>
        </p:nvPicPr>
        <p:blipFill>
          <a:blip r:embed="rId3">
            <a:extLst/>
          </a:blip>
          <a:srcRect l="8182" t="0" r="8182" b="0"/>
          <a:stretch>
            <a:fillRect/>
          </a:stretch>
        </p:blipFill>
        <p:spPr>
          <a:xfrm>
            <a:off x="-7714" y="696346"/>
            <a:ext cx="9159314" cy="6160261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242"/>
          <p:cNvSpPr/>
          <p:nvPr/>
        </p:nvSpPr>
        <p:spPr>
          <a:xfrm>
            <a:off x="253727" y="787529"/>
            <a:ext cx="5976926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Автоматизация не нужна</a:t>
            </a:r>
          </a:p>
        </p:txBody>
      </p:sp>
      <p:sp>
        <p:nvSpPr>
          <p:cNvPr id="243" name="Shape 243"/>
          <p:cNvSpPr/>
          <p:nvPr/>
        </p:nvSpPr>
        <p:spPr>
          <a:xfrm>
            <a:off x="495299" y="2113180"/>
            <a:ext cx="8153401" cy="3963170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4" name="Shape 244"/>
          <p:cNvSpPr/>
          <p:nvPr>
            <p:ph type="body" sz="half" idx="1"/>
          </p:nvPr>
        </p:nvSpPr>
        <p:spPr>
          <a:xfrm>
            <a:off x="1126024" y="2750812"/>
            <a:ext cx="7137401" cy="316865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200000"/>
              </a:lnSpc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Сделали приложение </a:t>
            </a:r>
            <a:r>
              <a:rPr>
                <a:solidFill>
                  <a:srgbClr val="DF200D"/>
                </a:solidFill>
              </a:rPr>
              <a:t>и забыли</a:t>
            </a:r>
          </a:p>
          <a:p>
            <a:pPr>
              <a:lnSpc>
                <a:spcPct val="200000"/>
              </a:lnSpc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Можно </a:t>
            </a:r>
            <a:r>
              <a:rPr>
                <a:solidFill>
                  <a:srgbClr val="DF200D"/>
                </a:solidFill>
              </a:rPr>
              <a:t>быстро</a:t>
            </a:r>
            <a:r>
              <a:t> протестировать </a:t>
            </a:r>
            <a:r>
              <a:rPr>
                <a:solidFill>
                  <a:srgbClr val="DF200D"/>
                </a:solidFill>
              </a:rPr>
              <a:t>вручную</a:t>
            </a:r>
          </a:p>
          <a:p>
            <a:pPr>
              <a:lnSpc>
                <a:spcPct val="200000"/>
              </a:lnSpc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Продукт(воркфлоу) </a:t>
            </a:r>
            <a:r>
              <a:rPr>
                <a:solidFill>
                  <a:srgbClr val="DF200D"/>
                </a:solidFill>
              </a:rPr>
              <a:t>постоянно</a:t>
            </a:r>
            <a:r>
              <a:t> сильно </a:t>
            </a:r>
            <a:r>
              <a:rPr>
                <a:solidFill>
                  <a:srgbClr val="DF200D"/>
                </a:solidFill>
              </a:rPr>
              <a:t>изменяется </a:t>
            </a:r>
          </a:p>
        </p:txBody>
      </p:sp>
      <p:pic>
        <p:nvPicPr>
          <p:cNvPr id="24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390367" y="1722919"/>
            <a:ext cx="700653" cy="700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53478" y="1722919"/>
            <a:ext cx="700654" cy="7006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asted-image-filtered.jpeg"/>
          <p:cNvPicPr>
            <a:picLocks noChangeAspect="1"/>
          </p:cNvPicPr>
          <p:nvPr/>
        </p:nvPicPr>
        <p:blipFill>
          <a:blip r:embed="rId3">
            <a:extLst/>
          </a:blip>
          <a:srcRect l="8182" t="0" r="8182" b="0"/>
          <a:stretch>
            <a:fillRect/>
          </a:stretch>
        </p:blipFill>
        <p:spPr>
          <a:xfrm>
            <a:off x="-7714" y="696346"/>
            <a:ext cx="9159314" cy="61602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3" name="Group 253"/>
          <p:cNvGrpSpPr/>
          <p:nvPr/>
        </p:nvGrpSpPr>
        <p:grpSpPr>
          <a:xfrm>
            <a:off x="2988701" y="1697672"/>
            <a:ext cx="3792645" cy="4885477"/>
            <a:chOff x="0" y="0"/>
            <a:chExt cx="3792644" cy="4885475"/>
          </a:xfrm>
        </p:grpSpPr>
        <p:pic>
          <p:nvPicPr>
            <p:cNvPr id="252" name="production-test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03200"/>
              <a:ext cx="3386245" cy="44409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1" name="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792645" cy="4885476"/>
            </a:xfrm>
            <a:prstGeom prst="rect">
              <a:avLst/>
            </a:prstGeom>
            <a:effectLst/>
          </p:spPr>
        </p:pic>
      </p:grpSp>
      <p:sp>
        <p:nvSpPr>
          <p:cNvPr id="254" name="Shape 254"/>
          <p:cNvSpPr/>
          <p:nvPr/>
        </p:nvSpPr>
        <p:spPr>
          <a:xfrm>
            <a:off x="3580913" y="1738428"/>
            <a:ext cx="5976927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 b="1" cap="all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Юнит-тесты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asted-image-filtered.jpeg"/>
          <p:cNvPicPr>
            <a:picLocks noChangeAspect="1"/>
          </p:cNvPicPr>
          <p:nvPr/>
        </p:nvPicPr>
        <p:blipFill>
          <a:blip r:embed="rId3">
            <a:extLst/>
          </a:blip>
          <a:srcRect l="8182" t="0" r="8182" b="0"/>
          <a:stretch>
            <a:fillRect/>
          </a:stretch>
        </p:blipFill>
        <p:spPr>
          <a:xfrm>
            <a:off x="-7714" y="696346"/>
            <a:ext cx="9159314" cy="616026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59" name="Chart 259"/>
          <p:cNvGraphicFramePr/>
          <p:nvPr/>
        </p:nvGraphicFramePr>
        <p:xfrm>
          <a:off x="46263" y="2374199"/>
          <a:ext cx="9385281" cy="3595336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4"/>
          </a:graphicData>
        </a:graphic>
      </p:graphicFrame>
      <p:sp>
        <p:nvSpPr>
          <p:cNvPr id="260" name="Shape 260"/>
          <p:cNvSpPr/>
          <p:nvPr/>
        </p:nvSpPr>
        <p:spPr>
          <a:xfrm>
            <a:off x="253727" y="787529"/>
            <a:ext cx="460340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юнит-тесты</a:t>
            </a:r>
          </a:p>
        </p:txBody>
      </p:sp>
      <p:sp>
        <p:nvSpPr>
          <p:cNvPr id="263" name="Shape 263"/>
          <p:cNvSpPr/>
          <p:nvPr/>
        </p:nvSpPr>
        <p:spPr>
          <a:xfrm>
            <a:off x="5586290" y="4028903"/>
            <a:ext cx="1299495" cy="541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0" fill="norm" stroke="1" extrusionOk="0">
                <a:moveTo>
                  <a:pt x="0" y="16038"/>
                </a:moveTo>
                <a:cubicBezTo>
                  <a:pt x="7250" y="-5400"/>
                  <a:pt x="14450" y="-5346"/>
                  <a:pt x="21600" y="16200"/>
                </a:cubicBezTo>
              </a:path>
            </a:pathLst>
          </a:custGeom>
          <a:ln w="38100">
            <a:solidFill>
              <a:srgbClr val="FFFFFF"/>
            </a:solidFill>
            <a:prstDash val="sysDot"/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264" name="Shape 264"/>
          <p:cNvSpPr/>
          <p:nvPr/>
        </p:nvSpPr>
        <p:spPr>
          <a:xfrm>
            <a:off x="5586290" y="5130995"/>
            <a:ext cx="1299495" cy="5415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0" fill="norm" stroke="1" extrusionOk="0">
                <a:moveTo>
                  <a:pt x="0" y="162"/>
                </a:moveTo>
                <a:cubicBezTo>
                  <a:pt x="7250" y="21600"/>
                  <a:pt x="14450" y="21546"/>
                  <a:pt x="21600" y="0"/>
                </a:cubicBezTo>
              </a:path>
            </a:pathLst>
          </a:custGeom>
          <a:ln w="38100">
            <a:solidFill>
              <a:srgbClr val="FFFFFF"/>
            </a:solidFill>
            <a:prstDash val="sysDot"/>
            <a:miter lim="400000"/>
            <a:headEnd type="triangle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asted-image-filtered.jpeg"/>
          <p:cNvPicPr>
            <a:picLocks noChangeAspect="1"/>
          </p:cNvPicPr>
          <p:nvPr/>
        </p:nvPicPr>
        <p:blipFill>
          <a:blip r:embed="rId3">
            <a:extLst/>
          </a:blip>
          <a:srcRect l="8182" t="0" r="8182" b="0"/>
          <a:stretch>
            <a:fillRect/>
          </a:stretch>
        </p:blipFill>
        <p:spPr>
          <a:xfrm>
            <a:off x="-7714" y="696346"/>
            <a:ext cx="9159314" cy="6160261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253727" y="787529"/>
            <a:ext cx="460340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Не только тесты</a:t>
            </a:r>
          </a:p>
        </p:txBody>
      </p:sp>
      <p:sp>
        <p:nvSpPr>
          <p:cNvPr id="270" name="Shape 270"/>
          <p:cNvSpPr/>
          <p:nvPr/>
        </p:nvSpPr>
        <p:spPr>
          <a:xfrm>
            <a:off x="1055131" y="2113927"/>
            <a:ext cx="6796481" cy="3963170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7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038067" y="1722919"/>
            <a:ext cx="700653" cy="700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40678" y="1722919"/>
            <a:ext cx="700654" cy="700653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Shape 273"/>
          <p:cNvSpPr/>
          <p:nvPr>
            <p:ph type="body" sz="quarter" idx="1"/>
          </p:nvPr>
        </p:nvSpPr>
        <p:spPr>
          <a:xfrm>
            <a:off x="1556985" y="2844687"/>
            <a:ext cx="6188742" cy="196521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200000"/>
              </a:lnSpc>
              <a:spcBef>
                <a:spcPts val="400"/>
              </a:spcBef>
              <a:buChar char="•"/>
              <a:defRPr sz="21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Инструменты для ускорения и облегчения тестирования</a:t>
            </a:r>
          </a:p>
          <a:p>
            <a:pPr>
              <a:lnSpc>
                <a:spcPct val="200000"/>
              </a:lnSpc>
              <a:spcBef>
                <a:spcPts val="400"/>
              </a:spcBef>
              <a:buChar char="•"/>
              <a:defRPr sz="21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Тестовые стенды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asted-image-filtered.jpeg"/>
          <p:cNvPicPr>
            <a:picLocks noChangeAspect="1"/>
          </p:cNvPicPr>
          <p:nvPr/>
        </p:nvPicPr>
        <p:blipFill>
          <a:blip r:embed="rId3">
            <a:extLst/>
          </a:blip>
          <a:srcRect l="8182" t="0" r="8182" b="0"/>
          <a:stretch>
            <a:fillRect/>
          </a:stretch>
        </p:blipFill>
        <p:spPr>
          <a:xfrm>
            <a:off x="-7714" y="696346"/>
            <a:ext cx="9159314" cy="6160261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Shape 278"/>
          <p:cNvSpPr/>
          <p:nvPr/>
        </p:nvSpPr>
        <p:spPr>
          <a:xfrm>
            <a:off x="253727" y="787529"/>
            <a:ext cx="460340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Инструменты</a:t>
            </a:r>
          </a:p>
        </p:txBody>
      </p:sp>
      <p:sp>
        <p:nvSpPr>
          <p:cNvPr id="279" name="Shape 279"/>
          <p:cNvSpPr/>
          <p:nvPr/>
        </p:nvSpPr>
        <p:spPr>
          <a:xfrm>
            <a:off x="1055131" y="2113927"/>
            <a:ext cx="6796481" cy="3963170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80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038067" y="1722919"/>
            <a:ext cx="700653" cy="700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40678" y="1722919"/>
            <a:ext cx="700654" cy="700653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Shape 282"/>
          <p:cNvSpPr/>
          <p:nvPr>
            <p:ph type="body" sz="quarter" idx="1"/>
          </p:nvPr>
        </p:nvSpPr>
        <p:spPr>
          <a:xfrm>
            <a:off x="1562100" y="2906074"/>
            <a:ext cx="4597187" cy="2378877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200000"/>
              </a:lnSpc>
              <a:spcBef>
                <a:spcPts val="400"/>
              </a:spcBef>
              <a:buChar char="•"/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CI</a:t>
            </a:r>
          </a:p>
          <a:p>
            <a:pPr marL="342900" indent="-342900">
              <a:lnSpc>
                <a:spcPct val="200000"/>
              </a:lnSpc>
              <a:spcBef>
                <a:spcPts val="400"/>
              </a:spcBef>
              <a:buChar char="•"/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Test Framework</a:t>
            </a:r>
          </a:p>
          <a:p>
            <a:pPr marL="342900" indent="-342900">
              <a:lnSpc>
                <a:spcPct val="200000"/>
              </a:lnSpc>
              <a:spcBef>
                <a:spcPts val="400"/>
              </a:spcBef>
              <a:buChar char="•"/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Test tool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pasted-image-filtered.jpeg"/>
          <p:cNvPicPr>
            <a:picLocks noChangeAspect="1"/>
          </p:cNvPicPr>
          <p:nvPr/>
        </p:nvPicPr>
        <p:blipFill>
          <a:blip r:embed="rId3">
            <a:extLst/>
          </a:blip>
          <a:srcRect l="8182" t="0" r="8182" b="0"/>
          <a:stretch>
            <a:fillRect/>
          </a:stretch>
        </p:blipFill>
        <p:spPr>
          <a:xfrm>
            <a:off x="-7714" y="696346"/>
            <a:ext cx="9159314" cy="6160261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/>
          <p:nvPr/>
        </p:nvSpPr>
        <p:spPr>
          <a:xfrm>
            <a:off x="253727" y="787529"/>
            <a:ext cx="460340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Continuous Integration</a:t>
            </a:r>
          </a:p>
        </p:txBody>
      </p:sp>
      <p:sp>
        <p:nvSpPr>
          <p:cNvPr id="288" name="Shape 288"/>
          <p:cNvSpPr/>
          <p:nvPr/>
        </p:nvSpPr>
        <p:spPr>
          <a:xfrm>
            <a:off x="1055131" y="2113927"/>
            <a:ext cx="6796481" cy="4318770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89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038067" y="1722919"/>
            <a:ext cx="700653" cy="700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40678" y="1722919"/>
            <a:ext cx="700654" cy="700653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Shape 291"/>
          <p:cNvSpPr/>
          <p:nvPr>
            <p:ph type="body" sz="half" idx="1"/>
          </p:nvPr>
        </p:nvSpPr>
        <p:spPr>
          <a:xfrm>
            <a:off x="1562100" y="2401270"/>
            <a:ext cx="5782544" cy="3564867"/>
          </a:xfrm>
          <a:prstGeom prst="rect">
            <a:avLst/>
          </a:prstGeom>
        </p:spPr>
        <p:txBody>
          <a:bodyPr/>
          <a:lstStyle/>
          <a:p>
            <a:pPr marL="336042" indent="-336042" defTabSz="896111">
              <a:lnSpc>
                <a:spcPct val="200000"/>
              </a:lnSpc>
              <a:spcBef>
                <a:spcPts val="400"/>
              </a:spcBef>
              <a:buChar char="•"/>
              <a:defRPr sz="196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Jenkins</a:t>
            </a:r>
          </a:p>
          <a:p>
            <a:pPr marL="336042" indent="-336042" defTabSz="896111">
              <a:lnSpc>
                <a:spcPct val="200000"/>
              </a:lnSpc>
              <a:spcBef>
                <a:spcPts val="400"/>
              </a:spcBef>
              <a:buChar char="•"/>
              <a:defRPr sz="196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Bamboo</a:t>
            </a:r>
          </a:p>
          <a:p>
            <a:pPr marL="336042" indent="-336042" defTabSz="896111">
              <a:lnSpc>
                <a:spcPct val="200000"/>
              </a:lnSpc>
              <a:spcBef>
                <a:spcPts val="400"/>
              </a:spcBef>
              <a:buChar char="•"/>
              <a:defRPr sz="196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TeamCity</a:t>
            </a:r>
          </a:p>
          <a:p>
            <a:pPr marL="336042" indent="-336042" defTabSz="896111">
              <a:lnSpc>
                <a:spcPct val="200000"/>
              </a:lnSpc>
              <a:spcBef>
                <a:spcPts val="400"/>
              </a:spcBef>
              <a:buChar char="•"/>
              <a:defRPr sz="196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PHPCI</a:t>
            </a:r>
          </a:p>
          <a:p>
            <a:pPr marL="336042" indent="-336042" defTabSz="896111">
              <a:lnSpc>
                <a:spcPct val="200000"/>
              </a:lnSpc>
              <a:spcBef>
                <a:spcPts val="400"/>
              </a:spcBef>
              <a:buChar char="•"/>
              <a:defRPr sz="196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Travis CI</a:t>
            </a:r>
          </a:p>
          <a:p>
            <a:pPr marL="336042" indent="-336042" defTabSz="896111">
              <a:lnSpc>
                <a:spcPct val="200000"/>
              </a:lnSpc>
              <a:spcBef>
                <a:spcPts val="400"/>
              </a:spcBef>
              <a:buChar char="•"/>
              <a:defRPr sz="196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Что-то еще :)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asted-image-filtered.jpeg"/>
          <p:cNvPicPr>
            <a:picLocks noChangeAspect="1"/>
          </p:cNvPicPr>
          <p:nvPr/>
        </p:nvPicPr>
        <p:blipFill>
          <a:blip r:embed="rId3">
            <a:extLst/>
          </a:blip>
          <a:srcRect l="8182" t="0" r="8182" b="0"/>
          <a:stretch>
            <a:fillRect/>
          </a:stretch>
        </p:blipFill>
        <p:spPr>
          <a:xfrm>
            <a:off x="-7714" y="696346"/>
            <a:ext cx="9159314" cy="6160261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hape 296"/>
          <p:cNvSpPr/>
          <p:nvPr/>
        </p:nvSpPr>
        <p:spPr>
          <a:xfrm>
            <a:off x="253727" y="787529"/>
            <a:ext cx="460340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Test Framework</a:t>
            </a:r>
          </a:p>
        </p:txBody>
      </p:sp>
      <p:sp>
        <p:nvSpPr>
          <p:cNvPr id="297" name="Shape 297"/>
          <p:cNvSpPr/>
          <p:nvPr/>
        </p:nvSpPr>
        <p:spPr>
          <a:xfrm>
            <a:off x="1055131" y="2113927"/>
            <a:ext cx="6796481" cy="3963170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98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038067" y="1722919"/>
            <a:ext cx="700653" cy="700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40678" y="1722919"/>
            <a:ext cx="700654" cy="700653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hape 300"/>
          <p:cNvSpPr/>
          <p:nvPr>
            <p:ph type="body" sz="quarter" idx="1"/>
          </p:nvPr>
        </p:nvSpPr>
        <p:spPr>
          <a:xfrm>
            <a:off x="1562100" y="3468858"/>
            <a:ext cx="1614334" cy="1253308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200000"/>
              </a:lnSpc>
              <a:spcBef>
                <a:spcPts val="400"/>
              </a:spcBef>
              <a:buChar char="•"/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XUnit</a:t>
            </a:r>
          </a:p>
          <a:p>
            <a:pPr marL="342900" indent="-342900">
              <a:lnSpc>
                <a:spcPct val="200000"/>
              </a:lnSpc>
              <a:spcBef>
                <a:spcPts val="400"/>
              </a:spcBef>
              <a:buChar char="•"/>
              <a:defRPr sz="23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BDD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623" y="2154316"/>
            <a:ext cx="3464596" cy="3455758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/>
          <p:nvPr>
            <p:ph type="body" sz="quarter" idx="1"/>
          </p:nvPr>
        </p:nvSpPr>
        <p:spPr>
          <a:xfrm>
            <a:off x="3505863" y="3342444"/>
            <a:ext cx="5582152" cy="1079501"/>
          </a:xfrm>
          <a:prstGeom prst="rect">
            <a:avLst/>
          </a:prstGeom>
        </p:spPr>
        <p:txBody>
          <a:bodyPr/>
          <a:lstStyle/>
          <a:p>
            <a:pPr marL="200526" indent="-200526"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Проверка на соответствие требованиям, как явным, так и не явным.</a:t>
            </a:r>
          </a:p>
          <a:p>
            <a:pPr marL="200526" indent="-200526"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Поиск дефектов.</a:t>
            </a:r>
          </a:p>
        </p:txBody>
      </p:sp>
      <p:sp>
        <p:nvSpPr>
          <p:cNvPr id="63" name="Shape 63"/>
          <p:cNvSpPr/>
          <p:nvPr>
            <p:ph type="title"/>
          </p:nvPr>
        </p:nvSpPr>
        <p:spPr>
          <a:xfrm>
            <a:off x="457200" y="1341437"/>
            <a:ext cx="8229600" cy="1079501"/>
          </a:xfrm>
          <a:prstGeom prst="rect">
            <a:avLst/>
          </a:prstGeom>
        </p:spPr>
        <p:txBody>
          <a:bodyPr/>
          <a:lstStyle>
            <a:lvl1pPr>
              <a:defRPr b="1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Что такое тестирование 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asted-image-filtered.jpeg"/>
          <p:cNvPicPr>
            <a:picLocks noChangeAspect="1"/>
          </p:cNvPicPr>
          <p:nvPr/>
        </p:nvPicPr>
        <p:blipFill>
          <a:blip r:embed="rId3">
            <a:extLst/>
          </a:blip>
          <a:srcRect l="8182" t="0" r="8182" b="0"/>
          <a:stretch>
            <a:fillRect/>
          </a:stretch>
        </p:blipFill>
        <p:spPr>
          <a:xfrm>
            <a:off x="-7714" y="696346"/>
            <a:ext cx="9159314" cy="6160261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Shape 305"/>
          <p:cNvSpPr/>
          <p:nvPr/>
        </p:nvSpPr>
        <p:spPr>
          <a:xfrm>
            <a:off x="253727" y="787529"/>
            <a:ext cx="460340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 b="1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Test tool</a:t>
            </a:r>
          </a:p>
        </p:txBody>
      </p:sp>
      <p:sp>
        <p:nvSpPr>
          <p:cNvPr id="306" name="Shape 306"/>
          <p:cNvSpPr/>
          <p:nvPr/>
        </p:nvSpPr>
        <p:spPr>
          <a:xfrm>
            <a:off x="1055131" y="2113927"/>
            <a:ext cx="6796481" cy="3963170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07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038067" y="1722919"/>
            <a:ext cx="700653" cy="700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40678" y="1722919"/>
            <a:ext cx="700654" cy="700653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/>
          <p:nvPr>
            <p:ph type="body" sz="quarter" idx="1"/>
          </p:nvPr>
        </p:nvSpPr>
        <p:spPr>
          <a:xfrm>
            <a:off x="1562100" y="2511187"/>
            <a:ext cx="2031462" cy="316865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200000"/>
              </a:lnSpc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Selenium</a:t>
            </a:r>
          </a:p>
          <a:p>
            <a:pPr>
              <a:lnSpc>
                <a:spcPct val="200000"/>
              </a:lnSpc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Appium</a:t>
            </a:r>
          </a:p>
          <a:p>
            <a:pPr>
              <a:lnSpc>
                <a:spcPct val="200000"/>
              </a:lnSpc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Robotium</a:t>
            </a:r>
          </a:p>
          <a:p>
            <a:pPr>
              <a:lnSpc>
                <a:spcPct val="200000"/>
              </a:lnSpc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Selendroid</a:t>
            </a:r>
          </a:p>
        </p:txBody>
      </p:sp>
      <p:sp>
        <p:nvSpPr>
          <p:cNvPr id="310" name="Shape 310"/>
          <p:cNvSpPr/>
          <p:nvPr/>
        </p:nvSpPr>
        <p:spPr>
          <a:xfrm>
            <a:off x="4826000" y="2515284"/>
            <a:ext cx="2031462" cy="3168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342900" indent="-342900">
              <a:lnSpc>
                <a:spcPct val="200000"/>
              </a:lnSpc>
              <a:spcBef>
                <a:spcPts val="400"/>
              </a:spcBef>
              <a:buSzPct val="100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Calaba.sh</a:t>
            </a:r>
          </a:p>
          <a:p>
            <a:pPr marL="342900" indent="-342900">
              <a:lnSpc>
                <a:spcPct val="200000"/>
              </a:lnSpc>
              <a:spcBef>
                <a:spcPts val="400"/>
              </a:spcBef>
              <a:buSzPct val="100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Espresso</a:t>
            </a:r>
          </a:p>
          <a:p>
            <a:pPr marL="342900" indent="-342900">
              <a:lnSpc>
                <a:spcPct val="200000"/>
              </a:lnSpc>
              <a:spcBef>
                <a:spcPts val="400"/>
              </a:spcBef>
              <a:buSzPct val="100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KIF</a:t>
            </a:r>
          </a:p>
          <a:p>
            <a:pPr marL="342900" indent="-342900">
              <a:lnSpc>
                <a:spcPct val="200000"/>
              </a:lnSpc>
              <a:spcBef>
                <a:spcPts val="400"/>
              </a:spcBef>
              <a:buSzPct val="100000"/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Cucumber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3921" t="0" r="14136" b="0"/>
          <a:stretch>
            <a:fillRect/>
          </a:stretch>
        </p:blipFill>
        <p:spPr>
          <a:xfrm>
            <a:off x="-152485" y="693511"/>
            <a:ext cx="9354280" cy="6170529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Shape 315"/>
          <p:cNvSpPr/>
          <p:nvPr/>
        </p:nvSpPr>
        <p:spPr>
          <a:xfrm>
            <a:off x="253727" y="787529"/>
            <a:ext cx="5976926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Тесты и мониторинг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pasted-image-filtered.jpeg"/>
          <p:cNvPicPr>
            <a:picLocks noChangeAspect="1"/>
          </p:cNvPicPr>
          <p:nvPr/>
        </p:nvPicPr>
        <p:blipFill>
          <a:blip r:embed="rId3">
            <a:extLst/>
          </a:blip>
          <a:srcRect l="8182" t="0" r="8182" b="0"/>
          <a:stretch>
            <a:fillRect/>
          </a:stretch>
        </p:blipFill>
        <p:spPr>
          <a:xfrm>
            <a:off x="-7714" y="696346"/>
            <a:ext cx="9159314" cy="616026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20" name="Table 320"/>
          <p:cNvGraphicFramePr/>
          <p:nvPr/>
        </p:nvGraphicFramePr>
        <p:xfrm>
          <a:off x="295004" y="2306873"/>
          <a:ext cx="8240685" cy="3117041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{EEE7283C-3CF3-47DC-8721-378D4A62B228}</a:tableStyleId>
              </a:tblPr>
              <a:tblGrid>
                <a:gridCol w="2721494"/>
                <a:gridCol w="2721494"/>
                <a:gridCol w="2721494"/>
              </a:tblGrid>
              <a:tr h="1013613">
                <a:tc>
                  <a:txBody>
                    <a:bodyPr/>
                    <a:lstStyle/>
                    <a:p>
                      <a:pPr algn="ctr">
                        <a:defRPr sz="2400">
                          <a:solidFill>
                            <a:srgbClr val="000000"/>
                          </a:solidFill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535353"/>
                      </a:solidFill>
                      <a:miter lim="400000"/>
                    </a:lnL>
                    <a:lnT w="25400">
                      <a:solidFill>
                        <a:srgbClr val="535353"/>
                      </a:solidFill>
                      <a:miter lim="400000"/>
                    </a:lnT>
                    <a:solidFill>
                      <a:srgbClr val="F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Программисты</a:t>
                      </a:r>
                    </a:p>
                  </a:txBody>
                  <a:tcPr marL="0" marR="0" marT="0" marB="0" anchor="ctr" anchorCtr="0" horzOverflow="overflow">
                    <a:lnT w="25400">
                      <a:solidFill>
                        <a:srgbClr val="535353"/>
                      </a:solidFill>
                      <a:miter lim="400000"/>
                    </a:lnT>
                    <a:solidFill>
                      <a:srgbClr val="F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Ручные Тестировщики</a:t>
                      </a:r>
                    </a:p>
                  </a:txBody>
                  <a:tcPr marL="0" marR="0" marT="0" marB="0" anchor="ctr" anchorCtr="0" horzOverflow="overflow">
                    <a:lnR w="25400">
                      <a:solidFill>
                        <a:srgbClr val="535353"/>
                      </a:solidFill>
                      <a:miter lim="400000"/>
                    </a:lnR>
                    <a:lnT w="25400">
                      <a:solidFill>
                        <a:srgbClr val="535353"/>
                      </a:solidFill>
                      <a:miter lim="400000"/>
                    </a:lnT>
                    <a:solidFill>
                      <a:srgbClr val="FDEEE8"/>
                    </a:solidFill>
                  </a:tcPr>
                </a:tc>
              </a:tr>
              <a:tr h="1013613">
                <a:tc>
                  <a:txBody>
                    <a:bodyPr/>
                    <a:lstStyle/>
                    <a:p>
                      <a:pPr marL="101600"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Тестирование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535353"/>
                      </a:solidFill>
                      <a:miter lim="400000"/>
                    </a:lnL>
                    <a:solidFill>
                      <a:srgbClr val="FCDC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4800">
                          <a:solidFill>
                            <a:srgbClr val="FA5E61"/>
                          </a:solidFill>
                        </a:rPr>
                        <a:t>-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4800">
                          <a:solidFill>
                            <a:srgbClr val="97CF26"/>
                          </a:solidFill>
                        </a:rPr>
                        <a:t>+</a:t>
                      </a:r>
                    </a:p>
                  </a:txBody>
                  <a:tcPr marL="0" marR="0" marT="0" marB="0" anchor="ctr" anchorCtr="0" horzOverflow="overflow">
                    <a:lnR w="25400">
                      <a:solidFill>
                        <a:srgbClr val="535353"/>
                      </a:solidFill>
                      <a:miter lim="400000"/>
                    </a:lnR>
                  </a:tcPr>
                </a:tc>
              </a:tr>
              <a:tr h="1013613">
                <a:tc>
                  <a:txBody>
                    <a:bodyPr/>
                    <a:lstStyle/>
                    <a:p>
                      <a:pPr marL="101600"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Программирование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535353"/>
                      </a:solidFill>
                      <a:miter lim="400000"/>
                    </a:lnL>
                    <a:lnB w="25400">
                      <a:solidFill>
                        <a:srgbClr val="535353"/>
                      </a:solidFill>
                      <a:miter lim="400000"/>
                    </a:lnB>
                    <a:solidFill>
                      <a:srgbClr val="F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4400">
                          <a:solidFill>
                            <a:srgbClr val="97CF26"/>
                          </a:solidFill>
                        </a:rPr>
                        <a:t>+</a:t>
                      </a:r>
                    </a:p>
                  </a:txBody>
                  <a:tcPr marL="0" marR="0" marT="0" marB="0" anchor="ctr" anchorCtr="0" horzOverflow="overflow">
                    <a:lnB w="25400">
                      <a:solidFill>
                        <a:srgbClr val="535353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4800">
                          <a:solidFill>
                            <a:srgbClr val="FA5E61"/>
                          </a:solidFill>
                        </a:rPr>
                        <a:t>-</a:t>
                      </a:r>
                    </a:p>
                  </a:txBody>
                  <a:tcPr marL="0" marR="0" marT="0" marB="0" anchor="ctr" anchorCtr="0" horzOverflow="overflow">
                    <a:lnR w="25400">
                      <a:solidFill>
                        <a:srgbClr val="535353"/>
                      </a:solidFill>
                      <a:miter lim="400000"/>
                    </a:lnR>
                    <a:lnB w="25400">
                      <a:solidFill>
                        <a:srgbClr val="535353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21" name="Shape 321"/>
          <p:cNvSpPr/>
          <p:nvPr/>
        </p:nvSpPr>
        <p:spPr>
          <a:xfrm>
            <a:off x="253727" y="787529"/>
            <a:ext cx="5976926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Автоматизаторы - кто они 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asted-image-filtered.jpeg"/>
          <p:cNvPicPr>
            <a:picLocks noChangeAspect="1"/>
          </p:cNvPicPr>
          <p:nvPr/>
        </p:nvPicPr>
        <p:blipFill>
          <a:blip r:embed="rId3">
            <a:extLst/>
          </a:blip>
          <a:srcRect l="8182" t="0" r="8182" b="0"/>
          <a:stretch>
            <a:fillRect/>
          </a:stretch>
        </p:blipFill>
        <p:spPr>
          <a:xfrm>
            <a:off x="-7714" y="696346"/>
            <a:ext cx="9159314" cy="616026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253727" y="787529"/>
            <a:ext cx="5976926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Общие приемы</a:t>
            </a:r>
          </a:p>
        </p:txBody>
      </p:sp>
      <p:sp>
        <p:nvSpPr>
          <p:cNvPr id="327" name="Shape 327"/>
          <p:cNvSpPr/>
          <p:nvPr/>
        </p:nvSpPr>
        <p:spPr>
          <a:xfrm>
            <a:off x="1055131" y="2113927"/>
            <a:ext cx="6796481" cy="3963170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28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038067" y="1722919"/>
            <a:ext cx="700653" cy="700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40678" y="1722919"/>
            <a:ext cx="700654" cy="700653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Shape 330"/>
          <p:cNvSpPr/>
          <p:nvPr>
            <p:ph type="body" sz="quarter" idx="1"/>
          </p:nvPr>
        </p:nvSpPr>
        <p:spPr>
          <a:xfrm>
            <a:off x="1565509" y="3109227"/>
            <a:ext cx="6012982" cy="143613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200000"/>
              </a:lnSpc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QA API</a:t>
            </a:r>
          </a:p>
          <a:p>
            <a:pPr>
              <a:lnSpc>
                <a:spcPct val="200000"/>
              </a:lnSpc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Разделение кода тестов и приложения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pasted-image-filtered.jpeg"/>
          <p:cNvPicPr>
            <a:picLocks noChangeAspect="1"/>
          </p:cNvPicPr>
          <p:nvPr/>
        </p:nvPicPr>
        <p:blipFill>
          <a:blip r:embed="rId3">
            <a:extLst/>
          </a:blip>
          <a:srcRect l="8182" t="0" r="8182" b="0"/>
          <a:stretch>
            <a:fillRect/>
          </a:stretch>
        </p:blipFill>
        <p:spPr>
          <a:xfrm>
            <a:off x="-7714" y="747146"/>
            <a:ext cx="9159314" cy="616026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35" name="Table 335"/>
          <p:cNvGraphicFramePr/>
          <p:nvPr/>
        </p:nvGraphicFramePr>
        <p:xfrm>
          <a:off x="424999" y="2089926"/>
          <a:ext cx="8008938" cy="2382521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{EEE7283C-3CF3-47DC-8721-378D4A62B228}</a:tableStyleId>
              </a:tblPr>
              <a:tblGrid>
                <a:gridCol w="2665412"/>
                <a:gridCol w="2665412"/>
                <a:gridCol w="2665412"/>
              </a:tblGrid>
              <a:tr h="789940">
                <a:tc>
                  <a:txBody>
                    <a:bodyPr/>
                    <a:lstStyle/>
                    <a:p>
                      <a:pPr algn="l">
                        <a:defRPr sz="2400">
                          <a:solidFill>
                            <a:srgbClr val="000000"/>
                          </a:solidFill>
                        </a:defRPr>
                      </a:pPr>
                    </a:p>
                  </a:txBody>
                  <a:tcPr marL="0" marR="0" marT="0" marB="0" anchor="t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25400">
                      <a:solidFill>
                        <a:srgbClr val="000000"/>
                      </a:solidFill>
                      <a:miter lim="400000"/>
                    </a:lnT>
                    <a:solidFill>
                      <a:srgbClr val="F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Общие кейсы</a:t>
                      </a:r>
                    </a:p>
                  </a:txBody>
                  <a:tcPr marL="0" marR="0" marT="0" marB="0" anchor="ctr" anchorCtr="0" horzOverflow="overflow">
                    <a:lnT w="25400">
                      <a:solidFill>
                        <a:srgbClr val="000000"/>
                      </a:solidFill>
                      <a:miter lim="400000"/>
                    </a:lnT>
                    <a:solidFill>
                      <a:srgbClr val="F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Кейсы под тесты</a:t>
                      </a:r>
                    </a:p>
                  </a:txBody>
                  <a:tcPr marL="0" marR="0" marT="0" marB="0" anchor="ctr" anchorCtr="0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solidFill>
                      <a:srgbClr val="FDEEE8"/>
                    </a:solidFill>
                  </a:tcPr>
                </a:tc>
              </a:tr>
              <a:tr h="789940">
                <a:tc>
                  <a:txBody>
                    <a:bodyPr/>
                    <a:lstStyle/>
                    <a:p>
                      <a:pPr marL="101600"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Дублирование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solidFill>
                      <a:srgbClr val="FBDB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4800">
                          <a:solidFill>
                            <a:srgbClr val="97CF26"/>
                          </a:solidFill>
                        </a:rPr>
                        <a:t>+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4800">
                          <a:solidFill>
                            <a:srgbClr val="FA5E61"/>
                          </a:solidFill>
                        </a:rPr>
                        <a:t>-</a:t>
                      </a:r>
                    </a:p>
                  </a:txBody>
                  <a:tcPr marL="0" marR="0" marT="0" marB="0" anchor="ctr" anchorCtr="0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</a:tcPr>
                </a:tc>
              </a:tr>
              <a:tr h="789940">
                <a:tc>
                  <a:txBody>
                    <a:bodyPr/>
                    <a:lstStyle/>
                    <a:p>
                      <a:pPr marL="101600"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Простота поддержки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solidFill>
                      <a:srgbClr val="F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4800">
                          <a:solidFill>
                            <a:srgbClr val="97CF26"/>
                          </a:solidFill>
                        </a:rPr>
                        <a:t>+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4800">
                          <a:solidFill>
                            <a:srgbClr val="FA5E61"/>
                          </a:solidFill>
                        </a:rPr>
                        <a:t>-</a:t>
                      </a:r>
                    </a:p>
                  </a:txBody>
                  <a:tcPr marL="0" marR="0" marT="0" marB="0" anchor="ctr" anchorCtr="0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</a:tcPr>
                </a:tc>
              </a:tr>
              <a:tr h="789940">
                <a:tc>
                  <a:txBody>
                    <a:bodyPr/>
                    <a:lstStyle/>
                    <a:p>
                      <a:pPr marL="101600"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Понимание автоматизации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solidFill>
                      <a:srgbClr val="FCDC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4800">
                          <a:solidFill>
                            <a:srgbClr val="97CF26"/>
                          </a:solidFill>
                        </a:rPr>
                        <a:t>+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4800">
                          <a:solidFill>
                            <a:srgbClr val="FA5E61"/>
                          </a:solidFill>
                        </a:rPr>
                        <a:t>-</a:t>
                      </a:r>
                    </a:p>
                  </a:txBody>
                  <a:tcPr marL="0" marR="0" marT="0" marB="0" anchor="ctr" anchorCtr="0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</a:tcPr>
                </a:tc>
              </a:tr>
              <a:tr h="789940">
                <a:tc>
                  <a:txBody>
                    <a:bodyPr/>
                    <a:lstStyle/>
                    <a:p>
                      <a:pPr marL="101600"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Простота реализации тестов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D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4800">
                          <a:solidFill>
                            <a:srgbClr val="FA5E61"/>
                          </a:solidFill>
                        </a:rPr>
                        <a:t>-</a:t>
                      </a:r>
                    </a:p>
                  </a:txBody>
                  <a:tcPr marL="0" marR="0" marT="0" marB="0" anchor="ctr" anchorCtr="0" horzOverflow="overflow"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4800">
                          <a:solidFill>
                            <a:srgbClr val="97CF26"/>
                          </a:solidFill>
                        </a:rPr>
                        <a:t>+</a:t>
                      </a:r>
                    </a:p>
                  </a:txBody>
                  <a:tcPr marL="0" marR="0" marT="0" marB="0" anchor="ctr" anchorCtr="0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36" name="Shape 336"/>
          <p:cNvSpPr/>
          <p:nvPr/>
        </p:nvSpPr>
        <p:spPr>
          <a:xfrm>
            <a:off x="253727" y="787529"/>
            <a:ext cx="5976926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Тесты и тесткейсы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pasted-image-filtered.jpeg"/>
          <p:cNvPicPr>
            <a:picLocks noChangeAspect="1"/>
          </p:cNvPicPr>
          <p:nvPr/>
        </p:nvPicPr>
        <p:blipFill>
          <a:blip r:embed="rId3">
            <a:extLst/>
          </a:blip>
          <a:srcRect l="8182" t="0" r="8182" b="0"/>
          <a:stretch>
            <a:fillRect/>
          </a:stretch>
        </p:blipFill>
        <p:spPr>
          <a:xfrm>
            <a:off x="-7714" y="696346"/>
            <a:ext cx="9159314" cy="6160261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Shape 341"/>
          <p:cNvSpPr/>
          <p:nvPr/>
        </p:nvSpPr>
        <p:spPr>
          <a:xfrm>
            <a:off x="253727" y="787529"/>
            <a:ext cx="5976926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Итого</a:t>
            </a:r>
          </a:p>
        </p:txBody>
      </p:sp>
      <p:sp>
        <p:nvSpPr>
          <p:cNvPr id="342" name="Shape 342"/>
          <p:cNvSpPr/>
          <p:nvPr/>
        </p:nvSpPr>
        <p:spPr>
          <a:xfrm>
            <a:off x="376671" y="2101637"/>
            <a:ext cx="8153401" cy="3963170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43" name="Shape 343"/>
          <p:cNvSpPr/>
          <p:nvPr>
            <p:ph type="body" sz="half" idx="1"/>
          </p:nvPr>
        </p:nvSpPr>
        <p:spPr>
          <a:xfrm>
            <a:off x="889000" y="2511187"/>
            <a:ext cx="7246458" cy="339587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Необходимо ставить </a:t>
            </a:r>
            <a:r>
              <a:rPr>
                <a:solidFill>
                  <a:srgbClr val="DF200D"/>
                </a:solidFill>
              </a:rPr>
              <a:t>четкие цели</a:t>
            </a:r>
            <a:r>
              <a:t> перед тестированием</a:t>
            </a:r>
          </a:p>
          <a:p>
            <a:pPr>
              <a:lnSpc>
                <a:spcPct val="150000"/>
              </a:lnSpc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Тестирование - это процесс, который </a:t>
            </a:r>
            <a:r>
              <a:rPr>
                <a:solidFill>
                  <a:srgbClr val="DF200D"/>
                </a:solidFill>
              </a:rPr>
              <a:t>зависит от</a:t>
            </a:r>
            <a:r>
              <a:t> </a:t>
            </a:r>
            <a:r>
              <a:rPr>
                <a:solidFill>
                  <a:srgbClr val="DF200D"/>
                </a:solidFill>
              </a:rPr>
              <a:t>всех </a:t>
            </a:r>
            <a:r>
              <a:t>предыдущих </a:t>
            </a:r>
            <a:r>
              <a:rPr>
                <a:solidFill>
                  <a:srgbClr val="DF200D"/>
                </a:solidFill>
              </a:rPr>
              <a:t>этапов</a:t>
            </a:r>
            <a:r>
              <a:t> разработки</a:t>
            </a:r>
          </a:p>
          <a:p>
            <a:pPr>
              <a:lnSpc>
                <a:spcPct val="150000"/>
              </a:lnSpc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Автоматизация тестирования - это не только </a:t>
            </a:r>
            <a:r>
              <a:rPr>
                <a:solidFill>
                  <a:srgbClr val="DF200D"/>
                </a:solidFill>
              </a:rPr>
              <a:t>тесты</a:t>
            </a:r>
            <a:r>
              <a:t>, но </a:t>
            </a:r>
            <a:r>
              <a:rPr>
                <a:solidFill>
                  <a:srgbClr val="DF200D"/>
                </a:solidFill>
              </a:rPr>
              <a:t>и инструменты</a:t>
            </a:r>
            <a:r>
              <a:t>.</a:t>
            </a:r>
          </a:p>
          <a:p>
            <a:pPr>
              <a:lnSpc>
                <a:spcPct val="150000"/>
              </a:lnSpc>
              <a:spcBef>
                <a:spcPts val="400"/>
              </a:spcBef>
              <a:buChar char="•"/>
              <a:defRPr sz="2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Автоматизация - </a:t>
            </a:r>
            <a:r>
              <a:rPr>
                <a:solidFill>
                  <a:srgbClr val="DF200D"/>
                </a:solidFill>
              </a:rPr>
              <a:t>не серебряная пуля</a:t>
            </a:r>
            <a:r>
              <a:t>, которая решит ваши проблемы с тестированием</a:t>
            </a:r>
          </a:p>
        </p:txBody>
      </p:sp>
      <p:pic>
        <p:nvPicPr>
          <p:cNvPr id="344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390367" y="1722919"/>
            <a:ext cx="700653" cy="700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53478" y="1722919"/>
            <a:ext cx="700654" cy="7006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pasted-image.jpg"/>
          <p:cNvPicPr>
            <a:picLocks noChangeAspect="1"/>
          </p:cNvPicPr>
          <p:nvPr/>
        </p:nvPicPr>
        <p:blipFill>
          <a:blip r:embed="rId2">
            <a:extLst/>
          </a:blip>
          <a:srcRect l="11602" t="0" r="7498" b="0"/>
          <a:stretch>
            <a:fillRect/>
          </a:stretch>
        </p:blipFill>
        <p:spPr>
          <a:xfrm>
            <a:off x="-32421" y="699671"/>
            <a:ext cx="9208842" cy="6152398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hape 350"/>
          <p:cNvSpPr/>
          <p:nvPr>
            <p:ph type="title"/>
          </p:nvPr>
        </p:nvSpPr>
        <p:spPr>
          <a:xfrm>
            <a:off x="223621" y="808357"/>
            <a:ext cx="8229601" cy="1079501"/>
          </a:xfrm>
          <a:prstGeom prst="rect">
            <a:avLst/>
          </a:prstGeom>
        </p:spPr>
        <p:txBody>
          <a:bodyPr/>
          <a:lstStyle>
            <a:lvl1pPr algn="l"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Вопросы</a:t>
            </a:r>
          </a:p>
        </p:txBody>
      </p:sp>
      <p:grpSp>
        <p:nvGrpSpPr>
          <p:cNvPr id="353" name="Group 353"/>
          <p:cNvGrpSpPr/>
          <p:nvPr/>
        </p:nvGrpSpPr>
        <p:grpSpPr>
          <a:xfrm>
            <a:off x="5617242" y="3929018"/>
            <a:ext cx="3577178" cy="1270001"/>
            <a:chOff x="0" y="0"/>
            <a:chExt cx="3577176" cy="1270000"/>
          </a:xfrm>
        </p:grpSpPr>
        <p:sp>
          <p:nvSpPr>
            <p:cNvPr id="351" name="Shape 351"/>
            <p:cNvSpPr/>
            <p:nvPr/>
          </p:nvSpPr>
          <p:spPr>
            <a:xfrm>
              <a:off x="0" y="0"/>
              <a:ext cx="3577177" cy="1270000"/>
            </a:xfrm>
            <a:prstGeom prst="rect">
              <a:avLst/>
            </a:prstGeom>
            <a:solidFill>
              <a:srgbClr val="FFFFFF">
                <a:alpha val="6021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52" name="Shape 352"/>
            <p:cNvSpPr/>
            <p:nvPr/>
          </p:nvSpPr>
          <p:spPr>
            <a:xfrm>
              <a:off x="535816" y="326319"/>
              <a:ext cx="2000695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/>
              </a:lvl1pPr>
            </a:lstStyle>
            <a:p>
              <a:pPr/>
              <a:r>
                <a:t>twitter: AvitoTech</a:t>
              </a:r>
            </a:p>
          </p:txBody>
        </p:sp>
      </p:grpSp>
      <p:grpSp>
        <p:nvGrpSpPr>
          <p:cNvPr id="356" name="Group 356"/>
          <p:cNvGrpSpPr/>
          <p:nvPr/>
        </p:nvGrpSpPr>
        <p:grpSpPr>
          <a:xfrm>
            <a:off x="67662" y="3929018"/>
            <a:ext cx="3577178" cy="1270001"/>
            <a:chOff x="0" y="0"/>
            <a:chExt cx="3577176" cy="1270000"/>
          </a:xfrm>
        </p:grpSpPr>
        <p:sp>
          <p:nvSpPr>
            <p:cNvPr id="354" name="Shape 354"/>
            <p:cNvSpPr/>
            <p:nvPr/>
          </p:nvSpPr>
          <p:spPr>
            <a:xfrm>
              <a:off x="0" y="0"/>
              <a:ext cx="3577177" cy="1270000"/>
            </a:xfrm>
            <a:prstGeom prst="rect">
              <a:avLst/>
            </a:prstGeom>
            <a:solidFill>
              <a:srgbClr val="FFFFFF">
                <a:alpha val="6021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55" name="Shape 355"/>
            <p:cNvSpPr/>
            <p:nvPr/>
          </p:nvSpPr>
          <p:spPr>
            <a:xfrm>
              <a:off x="535816" y="326319"/>
              <a:ext cx="2728353" cy="617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b="1"/>
              </a:pPr>
              <a:r>
                <a:t>email: </a:t>
              </a:r>
              <a:r>
                <a:rPr u="sng">
                  <a:uFill>
                    <a:solidFill>
                      <a:srgbClr val="009999"/>
                    </a:solidFill>
                  </a:uFill>
                  <a:hlinkClick r:id="rId3" invalidUrl="" action="" tgtFrame="" tooltip="" history="1" highlightClick="0" endSnd="0"/>
                </a:rPr>
                <a:t>afateev@avito.ru</a:t>
              </a:r>
            </a:p>
            <a:p>
              <a:pPr>
                <a:defRPr b="1"/>
              </a:pPr>
              <a:r>
                <a:t>skype: razielsd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5874" t="1860" r="13816" b="1860"/>
          <a:stretch>
            <a:fillRect/>
          </a:stretch>
        </p:blipFill>
        <p:spPr>
          <a:xfrm>
            <a:off x="-20187" y="695704"/>
            <a:ext cx="9184374" cy="6193551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/>
          <p:cNvSpPr/>
          <p:nvPr>
            <p:ph type="title"/>
          </p:nvPr>
        </p:nvSpPr>
        <p:spPr>
          <a:xfrm>
            <a:off x="249862" y="787400"/>
            <a:ext cx="8517753" cy="1079500"/>
          </a:xfrm>
          <a:prstGeom prst="rect">
            <a:avLst/>
          </a:prstGeom>
        </p:spPr>
        <p:txBody>
          <a:bodyPr/>
          <a:lstStyle>
            <a:lvl1pPr algn="l"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Принципы тестирования</a:t>
            </a:r>
          </a:p>
        </p:txBody>
      </p:sp>
      <p:grpSp>
        <p:nvGrpSpPr>
          <p:cNvPr id="71" name="Group 71"/>
          <p:cNvGrpSpPr/>
          <p:nvPr/>
        </p:nvGrpSpPr>
        <p:grpSpPr>
          <a:xfrm>
            <a:off x="5991703" y="4846553"/>
            <a:ext cx="2252207" cy="1985718"/>
            <a:chOff x="0" y="0"/>
            <a:chExt cx="2252206" cy="1985716"/>
          </a:xfrm>
        </p:grpSpPr>
        <p:sp>
          <p:nvSpPr>
            <p:cNvPr id="69" name="Shape 69"/>
            <p:cNvSpPr/>
            <p:nvPr/>
          </p:nvSpPr>
          <p:spPr>
            <a:xfrm>
              <a:off x="0" y="0"/>
              <a:ext cx="2252207" cy="1985717"/>
            </a:xfrm>
            <a:prstGeom prst="ellipse">
              <a:avLst/>
            </a:prstGeom>
            <a:solidFill>
              <a:srgbClr val="BF1E2E">
                <a:alpha val="44001"/>
              </a:srgbClr>
            </a:solidFill>
            <a:ln w="38100" cap="flat">
              <a:solidFill>
                <a:srgbClr val="BF1E2E">
                  <a:alpha val="44001"/>
                </a:srgbClr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0" name="Shape 70"/>
            <p:cNvSpPr/>
            <p:nvPr/>
          </p:nvSpPr>
          <p:spPr>
            <a:xfrm>
              <a:off x="68718" y="570476"/>
              <a:ext cx="2114771" cy="617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Заблуждение об </a:t>
              </a:r>
            </a:p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отсутствии ошибок</a:t>
              </a: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3526711" y="4846553"/>
            <a:ext cx="2252207" cy="1985718"/>
            <a:chOff x="0" y="0"/>
            <a:chExt cx="2252206" cy="1985716"/>
          </a:xfrm>
        </p:grpSpPr>
        <p:sp>
          <p:nvSpPr>
            <p:cNvPr id="72" name="Shape 72"/>
            <p:cNvSpPr/>
            <p:nvPr/>
          </p:nvSpPr>
          <p:spPr>
            <a:xfrm>
              <a:off x="0" y="0"/>
              <a:ext cx="2252207" cy="1985717"/>
            </a:xfrm>
            <a:prstGeom prst="ellipse">
              <a:avLst/>
            </a:prstGeom>
            <a:solidFill>
              <a:srgbClr val="BF1E2E">
                <a:alpha val="44001"/>
              </a:srgbClr>
            </a:solidFill>
            <a:ln w="38100" cap="flat">
              <a:solidFill>
                <a:srgbClr val="BF1E2E">
                  <a:alpha val="44001"/>
                </a:srgbClr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3" name="Shape 73"/>
            <p:cNvSpPr/>
            <p:nvPr/>
          </p:nvSpPr>
          <p:spPr>
            <a:xfrm>
              <a:off x="113143" y="550827"/>
              <a:ext cx="2025921" cy="8840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Исчерпывающее </a:t>
              </a:r>
            </a:p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тестирование </a:t>
              </a:r>
            </a:p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t>недостижимо</a:t>
              </a:r>
            </a:p>
          </p:txBody>
        </p:sp>
      </p:grpSp>
      <p:sp>
        <p:nvSpPr>
          <p:cNvPr id="75" name="Shape 75"/>
          <p:cNvSpPr/>
          <p:nvPr/>
        </p:nvSpPr>
        <p:spPr>
          <a:xfrm>
            <a:off x="1042668" y="4846553"/>
            <a:ext cx="2252207" cy="1985718"/>
          </a:xfrm>
          <a:prstGeom prst="ellipse">
            <a:avLst/>
          </a:prstGeom>
          <a:solidFill>
            <a:srgbClr val="BF1E2E">
              <a:alpha val="44001"/>
            </a:srgbClr>
          </a:solidFill>
          <a:ln w="38100">
            <a:solidFill>
              <a:srgbClr val="BF1E2E">
                <a:alpha val="44001"/>
              </a:srgbClr>
            </a:solidFill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" name="Shape 76"/>
          <p:cNvSpPr/>
          <p:nvPr/>
        </p:nvSpPr>
        <p:spPr>
          <a:xfrm>
            <a:off x="1250465" y="5264031"/>
            <a:ext cx="1836612" cy="1150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t>Тестирование 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t>демонстрирует 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t>наличие 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t>дефектов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4281" t="0" r="12065" b="0"/>
          <a:stretch>
            <a:fillRect/>
          </a:stretch>
        </p:blipFill>
        <p:spPr>
          <a:xfrm>
            <a:off x="-17407" y="691913"/>
            <a:ext cx="9178814" cy="6172011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81"/>
          <p:cNvSpPr/>
          <p:nvPr/>
        </p:nvSpPr>
        <p:spPr>
          <a:xfrm>
            <a:off x="5761486" y="704613"/>
            <a:ext cx="3038095" cy="6146801"/>
          </a:xfrm>
          <a:prstGeom prst="rect">
            <a:avLst/>
          </a:prstGeom>
          <a:solidFill>
            <a:srgbClr val="A7A7A7">
              <a:alpha val="57342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2" name="Shape 82"/>
          <p:cNvSpPr/>
          <p:nvPr>
            <p:ph type="body" sz="quarter" idx="1"/>
          </p:nvPr>
        </p:nvSpPr>
        <p:spPr>
          <a:xfrm>
            <a:off x="5870675" y="4192041"/>
            <a:ext cx="2819718" cy="724986"/>
          </a:xfrm>
          <a:prstGeom prst="rect">
            <a:avLst/>
          </a:prstGeom>
        </p:spPr>
        <p:txBody>
          <a:bodyPr/>
          <a:lstStyle>
            <a:lvl1pPr marL="0" indent="0" algn="ctr" defTabSz="905255">
              <a:spcBef>
                <a:spcPts val="400"/>
              </a:spcBef>
              <a:buSzTx/>
              <a:buNone/>
              <a:defRPr sz="197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Проверка соответствия требованиям</a:t>
            </a:r>
          </a:p>
        </p:txBody>
      </p:sp>
      <p:sp>
        <p:nvSpPr>
          <p:cNvPr id="83" name="Shape 83"/>
          <p:cNvSpPr/>
          <p:nvPr/>
        </p:nvSpPr>
        <p:spPr>
          <a:xfrm>
            <a:off x="6078734" y="2137186"/>
            <a:ext cx="2016582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400"/>
              </a:spcBef>
              <a:defRPr sz="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Поиск дефектов</a:t>
            </a:r>
          </a:p>
        </p:txBody>
      </p:sp>
      <p:grpSp>
        <p:nvGrpSpPr>
          <p:cNvPr id="86" name="Group 86"/>
          <p:cNvGrpSpPr/>
          <p:nvPr/>
        </p:nvGrpSpPr>
        <p:grpSpPr>
          <a:xfrm>
            <a:off x="6293274" y="781076"/>
            <a:ext cx="1587501" cy="1399779"/>
            <a:chOff x="0" y="0"/>
            <a:chExt cx="1587500" cy="1399778"/>
          </a:xfrm>
        </p:grpSpPr>
        <p:pic>
          <p:nvPicPr>
            <p:cNvPr id="85" name="pasted-image.tif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3139" t="9" r="12283" b="0"/>
            <a:stretch>
              <a:fillRect/>
            </a:stretch>
          </p:blipFill>
          <p:spPr>
            <a:xfrm>
              <a:off x="50632" y="50799"/>
              <a:ext cx="1486236" cy="1298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7227" y="0"/>
                  </a:moveTo>
                  <a:cubicBezTo>
                    <a:pt x="5637" y="498"/>
                    <a:pt x="4131" y="1449"/>
                    <a:pt x="2882" y="2873"/>
                  </a:cubicBezTo>
                  <a:cubicBezTo>
                    <a:pt x="-961" y="7250"/>
                    <a:pt x="-961" y="14344"/>
                    <a:pt x="2882" y="18721"/>
                  </a:cubicBezTo>
                  <a:cubicBezTo>
                    <a:pt x="4131" y="20145"/>
                    <a:pt x="5637" y="21102"/>
                    <a:pt x="7227" y="21600"/>
                  </a:cubicBezTo>
                  <a:lnTo>
                    <a:pt x="12456" y="21600"/>
                  </a:lnTo>
                  <a:cubicBezTo>
                    <a:pt x="14047" y="21102"/>
                    <a:pt x="15547" y="20145"/>
                    <a:pt x="16796" y="18721"/>
                  </a:cubicBezTo>
                  <a:cubicBezTo>
                    <a:pt x="20639" y="14344"/>
                    <a:pt x="20639" y="7250"/>
                    <a:pt x="16796" y="2873"/>
                  </a:cubicBezTo>
                  <a:cubicBezTo>
                    <a:pt x="15547" y="1449"/>
                    <a:pt x="14047" y="498"/>
                    <a:pt x="12456" y="0"/>
                  </a:cubicBezTo>
                  <a:lnTo>
                    <a:pt x="7227" y="0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84" name="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587500" cy="1399779"/>
            </a:xfrm>
            <a:prstGeom prst="rect">
              <a:avLst/>
            </a:prstGeom>
            <a:effectLst/>
          </p:spPr>
        </p:pic>
      </p:grpSp>
      <p:grpSp>
        <p:nvGrpSpPr>
          <p:cNvPr id="89" name="Group 89"/>
          <p:cNvGrpSpPr/>
          <p:nvPr/>
        </p:nvGrpSpPr>
        <p:grpSpPr>
          <a:xfrm>
            <a:off x="6299426" y="2781522"/>
            <a:ext cx="1575198" cy="1472794"/>
            <a:chOff x="0" y="0"/>
            <a:chExt cx="1575196" cy="1472792"/>
          </a:xfrm>
        </p:grpSpPr>
        <p:pic>
          <p:nvPicPr>
            <p:cNvPr id="88" name="pasted-image.tiff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26399" t="3027" r="16819" b="3018"/>
            <a:stretch>
              <a:fillRect/>
            </a:stretch>
          </p:blipFill>
          <p:spPr>
            <a:xfrm>
              <a:off x="50904" y="50799"/>
              <a:ext cx="1473389" cy="1370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fill="norm" stroke="1" extrusionOk="0">
                  <a:moveTo>
                    <a:pt x="9836" y="0"/>
                  </a:moveTo>
                  <a:cubicBezTo>
                    <a:pt x="7318" y="0"/>
                    <a:pt x="4803" y="1007"/>
                    <a:pt x="2882" y="3017"/>
                  </a:cubicBezTo>
                  <a:cubicBezTo>
                    <a:pt x="-961" y="7038"/>
                    <a:pt x="-961" y="13558"/>
                    <a:pt x="2882" y="17579"/>
                  </a:cubicBezTo>
                  <a:cubicBezTo>
                    <a:pt x="6725" y="21600"/>
                    <a:pt x="12953" y="21600"/>
                    <a:pt x="16796" y="17579"/>
                  </a:cubicBezTo>
                  <a:cubicBezTo>
                    <a:pt x="20639" y="13558"/>
                    <a:pt x="20639" y="7038"/>
                    <a:pt x="16796" y="3017"/>
                  </a:cubicBezTo>
                  <a:cubicBezTo>
                    <a:pt x="14875" y="1007"/>
                    <a:pt x="12355" y="0"/>
                    <a:pt x="9836" y="0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87" name="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575197" cy="1472793"/>
            </a:xfrm>
            <a:prstGeom prst="rect">
              <a:avLst/>
            </a:prstGeom>
            <a:effectLst/>
          </p:spPr>
        </p:pic>
      </p:grpSp>
      <p:sp>
        <p:nvSpPr>
          <p:cNvPr id="90" name="Shape 90"/>
          <p:cNvSpPr/>
          <p:nvPr/>
        </p:nvSpPr>
        <p:spPr>
          <a:xfrm>
            <a:off x="6051015" y="6410103"/>
            <a:ext cx="2072021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400"/>
              </a:spcBef>
              <a:defRPr sz="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Оценка качества</a:t>
            </a:r>
          </a:p>
        </p:txBody>
      </p:sp>
      <p:grpSp>
        <p:nvGrpSpPr>
          <p:cNvPr id="93" name="Group 93"/>
          <p:cNvGrpSpPr/>
          <p:nvPr/>
        </p:nvGrpSpPr>
        <p:grpSpPr>
          <a:xfrm>
            <a:off x="6269065" y="4986584"/>
            <a:ext cx="1635920" cy="1557694"/>
            <a:chOff x="0" y="0"/>
            <a:chExt cx="1635918" cy="1557692"/>
          </a:xfrm>
        </p:grpSpPr>
        <p:pic>
          <p:nvPicPr>
            <p:cNvPr id="92" name="pasted-image.tiff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14288" t="13419" r="42338" b="13422"/>
            <a:stretch>
              <a:fillRect/>
            </a:stretch>
          </p:blipFill>
          <p:spPr>
            <a:xfrm>
              <a:off x="50752" y="50800"/>
              <a:ext cx="1534415" cy="1455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fill="norm" stroke="1" extrusionOk="0">
                  <a:moveTo>
                    <a:pt x="9839" y="0"/>
                  </a:moveTo>
                  <a:cubicBezTo>
                    <a:pt x="7321" y="0"/>
                    <a:pt x="4802" y="1004"/>
                    <a:pt x="2881" y="3015"/>
                  </a:cubicBezTo>
                  <a:cubicBezTo>
                    <a:pt x="-961" y="7036"/>
                    <a:pt x="-961" y="13557"/>
                    <a:pt x="2881" y="17579"/>
                  </a:cubicBezTo>
                  <a:cubicBezTo>
                    <a:pt x="6723" y="21600"/>
                    <a:pt x="12955" y="21600"/>
                    <a:pt x="16797" y="17579"/>
                  </a:cubicBezTo>
                  <a:cubicBezTo>
                    <a:pt x="20639" y="13557"/>
                    <a:pt x="20639" y="7036"/>
                    <a:pt x="16797" y="3015"/>
                  </a:cubicBezTo>
                  <a:cubicBezTo>
                    <a:pt x="14876" y="1004"/>
                    <a:pt x="12357" y="0"/>
                    <a:pt x="9839" y="0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91" name="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635919" cy="1557693"/>
            </a:xfrm>
            <a:prstGeom prst="rect">
              <a:avLst/>
            </a:prstGeom>
            <a:effectLst/>
          </p:spPr>
        </p:pic>
      </p:grpSp>
      <p:sp>
        <p:nvSpPr>
          <p:cNvPr id="94" name="Shape 94"/>
          <p:cNvSpPr/>
          <p:nvPr>
            <p:ph type="title"/>
          </p:nvPr>
        </p:nvSpPr>
        <p:spPr>
          <a:xfrm>
            <a:off x="249862" y="787400"/>
            <a:ext cx="8517753" cy="1079500"/>
          </a:xfrm>
          <a:prstGeom prst="rect">
            <a:avLst/>
          </a:prstGeom>
        </p:spPr>
        <p:txBody>
          <a:bodyPr/>
          <a:lstStyle>
            <a:lvl1pPr algn="l">
              <a:defRPr b="1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ЦЕЛЬ ТЕСТИРОВАНИЯ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asted-image.jpg"/>
          <p:cNvPicPr>
            <a:picLocks noChangeAspect="1"/>
          </p:cNvPicPr>
          <p:nvPr/>
        </p:nvPicPr>
        <p:blipFill>
          <a:blip r:embed="rId3">
            <a:extLst/>
          </a:blip>
          <a:srcRect l="12860" t="1964" r="6940" b="1964"/>
          <a:stretch>
            <a:fillRect/>
          </a:stretch>
        </p:blipFill>
        <p:spPr>
          <a:xfrm>
            <a:off x="-15748" y="683995"/>
            <a:ext cx="9175495" cy="6182621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/>
          <p:nvPr/>
        </p:nvSpPr>
        <p:spPr>
          <a:xfrm>
            <a:off x="253727" y="787529"/>
            <a:ext cx="4603400" cy="107950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 fontScale="100000" lnSpcReduction="0"/>
          </a:bodyPr>
          <a:lstStyle/>
          <a:p>
            <a:pPr algn="ctr"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100" name="Shape 100"/>
          <p:cNvSpPr/>
          <p:nvPr>
            <p:ph type="title"/>
          </p:nvPr>
        </p:nvSpPr>
        <p:spPr>
          <a:xfrm>
            <a:off x="249862" y="787400"/>
            <a:ext cx="8517753" cy="1079500"/>
          </a:xfrm>
          <a:prstGeom prst="rect">
            <a:avLst/>
          </a:prstGeom>
        </p:spPr>
        <p:txBody>
          <a:bodyPr/>
          <a:lstStyle>
            <a:lvl1pPr algn="l"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Нужно 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asted-image-filtered.jpeg"/>
          <p:cNvPicPr>
            <a:picLocks noChangeAspect="1"/>
          </p:cNvPicPr>
          <p:nvPr/>
        </p:nvPicPr>
        <p:blipFill>
          <a:blip r:embed="rId3">
            <a:extLst/>
          </a:blip>
          <a:srcRect l="8182" t="0" r="8182" b="0"/>
          <a:stretch>
            <a:fillRect/>
          </a:stretch>
        </p:blipFill>
        <p:spPr>
          <a:xfrm>
            <a:off x="-7714" y="696346"/>
            <a:ext cx="9159314" cy="616026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5" name="Chart 105"/>
          <p:cNvGraphicFramePr/>
          <p:nvPr/>
        </p:nvGraphicFramePr>
        <p:xfrm>
          <a:off x="46263" y="2374199"/>
          <a:ext cx="9385281" cy="3595336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4"/>
          </a:graphicData>
        </a:graphic>
      </p:graphicFrame>
      <p:sp>
        <p:nvSpPr>
          <p:cNvPr id="106" name="Shape 106"/>
          <p:cNvSpPr/>
          <p:nvPr/>
        </p:nvSpPr>
        <p:spPr>
          <a:xfrm>
            <a:off x="253727" y="787529"/>
            <a:ext cx="460340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Дольше разработка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asted-image-filtered.jpeg"/>
          <p:cNvPicPr>
            <a:picLocks noChangeAspect="1"/>
          </p:cNvPicPr>
          <p:nvPr/>
        </p:nvPicPr>
        <p:blipFill>
          <a:blip r:embed="rId3">
            <a:extLst/>
          </a:blip>
          <a:srcRect l="8182" t="0" r="8182" b="0"/>
          <a:stretch>
            <a:fillRect/>
          </a:stretch>
        </p:blipFill>
        <p:spPr>
          <a:xfrm>
            <a:off x="-7714" y="696346"/>
            <a:ext cx="9159314" cy="61602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" name="Group 113"/>
          <p:cNvGrpSpPr/>
          <p:nvPr/>
        </p:nvGrpSpPr>
        <p:grpSpPr>
          <a:xfrm>
            <a:off x="1687612" y="1979061"/>
            <a:ext cx="5787573" cy="4409574"/>
            <a:chOff x="0" y="0"/>
            <a:chExt cx="5787571" cy="4409573"/>
          </a:xfrm>
        </p:grpSpPr>
        <p:pic>
          <p:nvPicPr>
            <p:cNvPr id="112" name="i-tak-soydet-624x464-filtered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453" r="0" b="453"/>
            <a:stretch>
              <a:fillRect/>
            </a:stretch>
          </p:blipFill>
          <p:spPr>
            <a:xfrm>
              <a:off x="203200" y="203200"/>
              <a:ext cx="5381172" cy="39650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1" name="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5787573" cy="4409575"/>
            </a:xfrm>
            <a:prstGeom prst="rect">
              <a:avLst/>
            </a:prstGeom>
            <a:effectLst/>
          </p:spPr>
        </p:pic>
      </p:grpSp>
      <p:pic>
        <p:nvPicPr>
          <p:cNvPr id="114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1599587" y="1570451"/>
            <a:ext cx="700653" cy="700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62557" y="1570451"/>
            <a:ext cx="700653" cy="700653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hape 116"/>
          <p:cNvSpPr/>
          <p:nvPr>
            <p:ph type="title"/>
          </p:nvPr>
        </p:nvSpPr>
        <p:spPr>
          <a:xfrm>
            <a:off x="249862" y="787400"/>
            <a:ext cx="8517753" cy="1079500"/>
          </a:xfrm>
          <a:prstGeom prst="rect">
            <a:avLst/>
          </a:prstGeom>
        </p:spPr>
        <p:txBody>
          <a:bodyPr/>
          <a:lstStyle>
            <a:lvl1pPr algn="l">
              <a:defRPr b="1" cap="all"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больше ошибок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asted-image-filtered.jpeg"/>
          <p:cNvPicPr>
            <a:picLocks noChangeAspect="1"/>
          </p:cNvPicPr>
          <p:nvPr/>
        </p:nvPicPr>
        <p:blipFill>
          <a:blip r:embed="rId3">
            <a:extLst/>
          </a:blip>
          <a:srcRect l="8182" t="0" r="8182" b="0"/>
          <a:stretch>
            <a:fillRect/>
          </a:stretch>
        </p:blipFill>
        <p:spPr>
          <a:xfrm>
            <a:off x="-7714" y="696346"/>
            <a:ext cx="9159314" cy="6160261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253727" y="787529"/>
            <a:ext cx="4091645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defRPr b="1" cap="all" sz="2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Еще больше ошибок</a:t>
            </a:r>
          </a:p>
        </p:txBody>
      </p:sp>
      <p:grpSp>
        <p:nvGrpSpPr>
          <p:cNvPr id="124" name="Group 124"/>
          <p:cNvGrpSpPr/>
          <p:nvPr/>
        </p:nvGrpSpPr>
        <p:grpSpPr>
          <a:xfrm>
            <a:off x="1440372" y="1745890"/>
            <a:ext cx="6120089" cy="5008309"/>
            <a:chOff x="0" y="0"/>
            <a:chExt cx="6120088" cy="5008308"/>
          </a:xfrm>
        </p:grpSpPr>
        <p:pic>
          <p:nvPicPr>
            <p:cNvPr id="123" name="test_pridiraus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03200"/>
              <a:ext cx="5713689" cy="45638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2" name="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120089" cy="5008309"/>
            </a:xfrm>
            <a:prstGeom prst="rect">
              <a:avLst/>
            </a:prstGeom>
            <a:effectLst/>
          </p:spPr>
        </p:pic>
      </p:grpSp>
      <p:pic>
        <p:nvPicPr>
          <p:cNvPr id="125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1420424" y="1438309"/>
            <a:ext cx="700653" cy="700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36976" y="1438309"/>
            <a:ext cx="700653" cy="7006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Оформление по умолчанию">
  <a:themeElements>
    <a:clrScheme name="Оформление по умолчанию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Оформление по умолчанию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Оформление по умолчанию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Оформление по умолчанию">
  <a:themeElements>
    <a:clrScheme name="Оформление по умолчанию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Оформление по умолчанию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Оформление по умолчанию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